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7.xml" ContentType="application/vnd.openxmlformats-officedocument.themeOverride+xml"/>
  <Override PartName="/ppt/notesSlides/notesSlide11.xml" ContentType="application/vnd.openxmlformats-officedocument.presentationml.notesSlide+xml"/>
  <Override PartName="/ppt/theme/themeOverride8.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1.xml" ContentType="application/vnd.openxmlformats-officedocument.themeOverr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2.xml" ContentType="application/vnd.openxmlformats-officedocument.themeOverride+xml"/>
  <Override PartName="/ppt/tags/tag8.xml" ContentType="application/vnd.openxmlformats-officedocument.presentationml.tags+xml"/>
  <Override PartName="/ppt/notesSlides/notesSlide36.xml" ContentType="application/vnd.openxmlformats-officedocument.presentationml.notesSlide+xml"/>
  <Override PartName="/ppt/theme/themeOverride13.xml" ContentType="application/vnd.openxmlformats-officedocument.themeOverride+xml"/>
  <Override PartName="/ppt/tags/tag9.xml" ContentType="application/vnd.openxmlformats-officedocument.presentationml.tags+xml"/>
  <Override PartName="/ppt/notesSlides/notesSlide37.xml" ContentType="application/vnd.openxmlformats-officedocument.presentationml.notesSlide+xml"/>
  <Override PartName="/ppt/theme/themeOverride14.xml" ContentType="application/vnd.openxmlformats-officedocument.themeOverride+xml"/>
  <Override PartName="/ppt/tags/tag10.xml" ContentType="application/vnd.openxmlformats-officedocument.presentationml.tags+xml"/>
  <Override PartName="/ppt/notesSlides/notesSlide38.xml" ContentType="application/vnd.openxmlformats-officedocument.presentationml.notesSlide+xml"/>
  <Override PartName="/ppt/theme/themeOverride15.xml" ContentType="application/vnd.openxmlformats-officedocument.themeOverride+xml"/>
  <Override PartName="/ppt/tags/tag1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6.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7.xml" ContentType="application/vnd.openxmlformats-officedocument.themeOverride+xml"/>
  <Override PartName="/ppt/notesSlides/notesSlide47.xml" ContentType="application/vnd.openxmlformats-officedocument.presentationml.notesSlide+xml"/>
  <Override PartName="/ppt/theme/themeOverride18.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9.xml" ContentType="application/vnd.openxmlformats-officedocument.themeOverride+xml"/>
  <Override PartName="/ppt/notesSlides/notesSlide50.xml" ContentType="application/vnd.openxmlformats-officedocument.presentationml.notesSlide+xml"/>
  <Override PartName="/ppt/theme/themeOverride20.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21.xml" ContentType="application/vnd.openxmlformats-officedocument.themeOverride+xml"/>
  <Override PartName="/ppt/notesSlides/notesSlide55.xml" ContentType="application/vnd.openxmlformats-officedocument.presentationml.notesSlide+xml"/>
  <Override PartName="/ppt/theme/themeOverride22.xml" ContentType="application/vnd.openxmlformats-officedocument.themeOverride+xml"/>
  <Override PartName="/ppt/notesSlides/notesSlide56.xml" ContentType="application/vnd.openxmlformats-officedocument.presentationml.notesSlide+xml"/>
  <Override PartName="/ppt/theme/themeOverride23.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24.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25.xml" ContentType="application/vnd.openxmlformats-officedocument.themeOverride+xml"/>
  <Override PartName="/ppt/notesSlides/notesSlide75.xml" ContentType="application/vnd.openxmlformats-officedocument.presentationml.notesSlide+xml"/>
  <Override PartName="/ppt/theme/themeOverride26.xml" ContentType="application/vnd.openxmlformats-officedocument.themeOverride+xml"/>
  <Override PartName="/ppt/notesSlides/notesSlide76.xml" ContentType="application/vnd.openxmlformats-officedocument.presentationml.notesSlide+xml"/>
  <Override PartName="/ppt/theme/themeOverride27.xml" ContentType="application/vnd.openxmlformats-officedocument.themeOverride+xml"/>
  <Override PartName="/ppt/notesSlides/notesSlide77.xml" ContentType="application/vnd.openxmlformats-officedocument.presentationml.notesSlide+xml"/>
  <Override PartName="/ppt/theme/themeOverride28.xml" ContentType="application/vnd.openxmlformats-officedocument.themeOverride+xml"/>
  <Override PartName="/ppt/notesSlides/notesSlide78.xml" ContentType="application/vnd.openxmlformats-officedocument.presentationml.notesSlide+xml"/>
  <Override PartName="/ppt/theme/themeOverride29.xml" ContentType="application/vnd.openxmlformats-officedocument.themeOverride+xml"/>
  <Override PartName="/ppt/notesSlides/notesSlide79.xml" ContentType="application/vnd.openxmlformats-officedocument.presentationml.notesSlide+xml"/>
  <Override PartName="/ppt/theme/themeOverride30.xml" ContentType="application/vnd.openxmlformats-officedocument.themeOverride+xml"/>
  <Override PartName="/ppt/notesSlides/notesSlide80.xml" ContentType="application/vnd.openxmlformats-officedocument.presentationml.notesSlide+xml"/>
  <Override PartName="/ppt/theme/themeOverride31.xml" ContentType="application/vnd.openxmlformats-officedocument.themeOverride+xml"/>
  <Override PartName="/ppt/notesSlides/notesSlide81.xml" ContentType="application/vnd.openxmlformats-officedocument.presentationml.notesSlide+xml"/>
  <Override PartName="/ppt/theme/themeOverride32.xml" ContentType="application/vnd.openxmlformats-officedocument.themeOverride+xml"/>
  <Override PartName="/ppt/notesSlides/notesSlide82.xml" ContentType="application/vnd.openxmlformats-officedocument.presentationml.notesSlide+xml"/>
  <Override PartName="/ppt/theme/themeOverride33.xml" ContentType="application/vnd.openxmlformats-officedocument.themeOverride+xml"/>
  <Override PartName="/ppt/notesSlides/notesSlide83.xml" ContentType="application/vnd.openxmlformats-officedocument.presentationml.notesSlide+xml"/>
  <Override PartName="/ppt/theme/themeOverride34.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35.xml" ContentType="application/vnd.openxmlformats-officedocument.themeOverride+xml"/>
  <Override PartName="/ppt/notesSlides/notesSlide86.xml" ContentType="application/vnd.openxmlformats-officedocument.presentationml.notesSlide+xml"/>
  <Override PartName="/ppt/theme/themeOverride36.xml" ContentType="application/vnd.openxmlformats-officedocument.themeOverride+xml"/>
  <Override PartName="/ppt/notesSlides/notesSlide87.xml" ContentType="application/vnd.openxmlformats-officedocument.presentationml.notesSlide+xml"/>
  <Override PartName="/ppt/theme/themeOverride37.xml" ContentType="application/vnd.openxmlformats-officedocument.themeOverride+xml"/>
  <Override PartName="/ppt/notesSlides/notesSlide88.xml" ContentType="application/vnd.openxmlformats-officedocument.presentationml.notesSlide+xml"/>
  <Override PartName="/ppt/theme/themeOverride38.xml" ContentType="application/vnd.openxmlformats-officedocument.themeOverride+xml"/>
  <Override PartName="/ppt/notesSlides/notesSlide89.xml" ContentType="application/vnd.openxmlformats-officedocument.presentationml.notesSlide+xml"/>
  <Override PartName="/ppt/theme/themeOverride39.xml" ContentType="application/vnd.openxmlformats-officedocument.themeOverride+xml"/>
  <Override PartName="/ppt/notesSlides/notesSlide90.xml" ContentType="application/vnd.openxmlformats-officedocument.presentationml.notesSlide+xml"/>
  <Override PartName="/ppt/theme/themeOverride40.xml" ContentType="application/vnd.openxmlformats-officedocument.themeOverride+xml"/>
  <Override PartName="/ppt/notesSlides/notesSlide91.xml" ContentType="application/vnd.openxmlformats-officedocument.presentationml.notesSlide+xml"/>
  <Override PartName="/ppt/theme/themeOverride41.xml" ContentType="application/vnd.openxmlformats-officedocument.themeOverride+xml"/>
  <Override PartName="/ppt/notesSlides/notesSlide92.xml" ContentType="application/vnd.openxmlformats-officedocument.presentationml.notesSlide+xml"/>
  <Override PartName="/ppt/theme/themeOverride42.xml" ContentType="application/vnd.openxmlformats-officedocument.themeOverride+xml"/>
  <Override PartName="/ppt/notesSlides/notesSlide93.xml" ContentType="application/vnd.openxmlformats-officedocument.presentationml.notesSlide+xml"/>
  <Override PartName="/ppt/theme/themeOverride43.xml" ContentType="application/vnd.openxmlformats-officedocument.themeOverride+xml"/>
  <Override PartName="/ppt/notesSlides/notesSlide94.xml" ContentType="application/vnd.openxmlformats-officedocument.presentationml.notesSlide+xml"/>
  <Override PartName="/ppt/theme/themeOverride44.xml" ContentType="application/vnd.openxmlformats-officedocument.themeOverride+xml"/>
  <Override PartName="/ppt/notesSlides/notesSlide95.xml" ContentType="application/vnd.openxmlformats-officedocument.presentationml.notesSlide+xml"/>
  <Override PartName="/ppt/theme/themeOverride45.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46.xml" ContentType="application/vnd.openxmlformats-officedocument.themeOverride+xml"/>
  <Override PartName="/ppt/notesSlides/notesSlide107.xml" ContentType="application/vnd.openxmlformats-officedocument.presentationml.notesSlide+xml"/>
  <Override PartName="/ppt/theme/themeOverride47.xml" ContentType="application/vnd.openxmlformats-officedocument.themeOverride+xml"/>
  <Override PartName="/ppt/notesSlides/notesSlide108.xml" ContentType="application/vnd.openxmlformats-officedocument.presentationml.notesSlide+xml"/>
  <Override PartName="/ppt/theme/themeOverride48.xml" ContentType="application/vnd.openxmlformats-officedocument.themeOverride+xml"/>
  <Override PartName="/ppt/notesSlides/notesSlide109.xml" ContentType="application/vnd.openxmlformats-officedocument.presentationml.notesSlide+xml"/>
  <Override PartName="/ppt/theme/themeOverride49.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50.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4.xml" ContentType="application/vnd.openxmlformats-officedocument.presentationml.notesSlide+xml"/>
  <Override PartName="/ppt/theme/themeOverride51.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52.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53.xml" ContentType="application/vnd.openxmlformats-officedocument.themeOverride+xml"/>
  <Override PartName="/ppt/notesSlides/notesSlide1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heme/themeOverride54.xml" ContentType="application/vnd.openxmlformats-officedocument.themeOverride+xml"/>
  <Override PartName="/ppt/notesSlides/notesSlide125.xml" ContentType="application/vnd.openxmlformats-officedocument.presentationml.notesSlide+xml"/>
  <Override PartName="/ppt/theme/themeOverride55.xml" ContentType="application/vnd.openxmlformats-officedocument.themeOverride+xml"/>
  <Override PartName="/ppt/notesSlides/notesSlide126.xml" ContentType="application/vnd.openxmlformats-officedocument.presentationml.notesSlide+xml"/>
  <Override PartName="/ppt/theme/themeOverride56.xml" ContentType="application/vnd.openxmlformats-officedocument.themeOverride+xml"/>
  <Override PartName="/ppt/notesSlides/notesSlide127.xml" ContentType="application/vnd.openxmlformats-officedocument.presentationml.notesSlide+xml"/>
  <Override PartName="/ppt/theme/themeOverride57.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heme/themeOverride58.xml" ContentType="application/vnd.openxmlformats-officedocument.themeOverr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theme/themeOverride59.xml" ContentType="application/vnd.openxmlformats-officedocument.themeOverr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theme/themeOverride60.xml" ContentType="application/vnd.openxmlformats-officedocument.themeOverr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ags/tag12.xml" ContentType="application/vnd.openxmlformats-officedocument.presentationml.tags+xml"/>
  <Override PartName="/ppt/notesSlides/notesSlide172.xml" ContentType="application/vnd.openxmlformats-officedocument.presentationml.notesSlide+xml"/>
  <Override PartName="/ppt/tags/tag13.xml" ContentType="application/vnd.openxmlformats-officedocument.presentationml.tags+xml"/>
  <Override PartName="/ppt/notesSlides/notesSlide173.xml" ContentType="application/vnd.openxmlformats-officedocument.presentationml.notesSlide+xml"/>
  <Override PartName="/ppt/tags/tag14.xml" ContentType="application/vnd.openxmlformats-officedocument.presentationml.tags+xml"/>
  <Override PartName="/ppt/notesSlides/notesSlide174.xml" ContentType="application/vnd.openxmlformats-officedocument.presentationml.notesSlide+xml"/>
  <Override PartName="/ppt/tags/tag15.xml" ContentType="application/vnd.openxmlformats-officedocument.presentationml.tags+xml"/>
  <Override PartName="/ppt/notesSlides/notesSlide175.xml" ContentType="application/vnd.openxmlformats-officedocument.presentationml.notesSlide+xml"/>
  <Override PartName="/ppt/tags/tag16.xml" ContentType="application/vnd.openxmlformats-officedocument.presentationml.tags+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8" r:id="rId1"/>
    <p:sldMasterId id="2147484044" r:id="rId2"/>
    <p:sldMasterId id="2147484057" r:id="rId3"/>
  </p:sldMasterIdLst>
  <p:notesMasterIdLst>
    <p:notesMasterId r:id="rId186"/>
  </p:notesMasterIdLst>
  <p:handoutMasterIdLst>
    <p:handoutMasterId r:id="rId187"/>
  </p:handoutMasterIdLst>
  <p:sldIdLst>
    <p:sldId id="590" r:id="rId4"/>
    <p:sldId id="687" r:id="rId5"/>
    <p:sldId id="688" r:id="rId6"/>
    <p:sldId id="601" r:id="rId7"/>
    <p:sldId id="689" r:id="rId8"/>
    <p:sldId id="690" r:id="rId9"/>
    <p:sldId id="691" r:id="rId10"/>
    <p:sldId id="692" r:id="rId11"/>
    <p:sldId id="592" r:id="rId12"/>
    <p:sldId id="721" r:id="rId13"/>
    <p:sldId id="724" r:id="rId14"/>
    <p:sldId id="725" r:id="rId15"/>
    <p:sldId id="726" r:id="rId16"/>
    <p:sldId id="727" r:id="rId17"/>
    <p:sldId id="802" r:id="rId18"/>
    <p:sldId id="803" r:id="rId19"/>
    <p:sldId id="728" r:id="rId20"/>
    <p:sldId id="729" r:id="rId21"/>
    <p:sldId id="593" r:id="rId22"/>
    <p:sldId id="730" r:id="rId23"/>
    <p:sldId id="731" r:id="rId24"/>
    <p:sldId id="733" r:id="rId25"/>
    <p:sldId id="734" r:id="rId26"/>
    <p:sldId id="595" r:id="rId27"/>
    <p:sldId id="745" r:id="rId28"/>
    <p:sldId id="735" r:id="rId29"/>
    <p:sldId id="736" r:id="rId30"/>
    <p:sldId id="737" r:id="rId31"/>
    <p:sldId id="738" r:id="rId32"/>
    <p:sldId id="739" r:id="rId33"/>
    <p:sldId id="740" r:id="rId34"/>
    <p:sldId id="741" r:id="rId35"/>
    <p:sldId id="742" r:id="rId36"/>
    <p:sldId id="743" r:id="rId37"/>
    <p:sldId id="744" r:id="rId38"/>
    <p:sldId id="840" r:id="rId39"/>
    <p:sldId id="841" r:id="rId40"/>
    <p:sldId id="842" r:id="rId41"/>
    <p:sldId id="843" r:id="rId42"/>
    <p:sldId id="752" r:id="rId43"/>
    <p:sldId id="753" r:id="rId44"/>
    <p:sldId id="701" r:id="rId45"/>
    <p:sldId id="708" r:id="rId46"/>
    <p:sldId id="805" r:id="rId47"/>
    <p:sldId id="709" r:id="rId48"/>
    <p:sldId id="702" r:id="rId49"/>
    <p:sldId id="806" r:id="rId50"/>
    <p:sldId id="807" r:id="rId51"/>
    <p:sldId id="710" r:id="rId52"/>
    <p:sldId id="808" r:id="rId53"/>
    <p:sldId id="809" r:id="rId54"/>
    <p:sldId id="711" r:id="rId55"/>
    <p:sldId id="703" r:id="rId56"/>
    <p:sldId id="814" r:id="rId57"/>
    <p:sldId id="757" r:id="rId58"/>
    <p:sldId id="756" r:id="rId59"/>
    <p:sldId id="720" r:id="rId60"/>
    <p:sldId id="605" r:id="rId61"/>
    <p:sldId id="606" r:id="rId62"/>
    <p:sldId id="607" r:id="rId63"/>
    <p:sldId id="608" r:id="rId64"/>
    <p:sldId id="723" r:id="rId65"/>
    <p:sldId id="609" r:id="rId66"/>
    <p:sldId id="612" r:id="rId67"/>
    <p:sldId id="760" r:id="rId68"/>
    <p:sldId id="614" r:id="rId69"/>
    <p:sldId id="761" r:id="rId70"/>
    <p:sldId id="615" r:id="rId71"/>
    <p:sldId id="616" r:id="rId72"/>
    <p:sldId id="617" r:id="rId73"/>
    <p:sldId id="618" r:id="rId74"/>
    <p:sldId id="619" r:id="rId75"/>
    <p:sldId id="762" r:id="rId76"/>
    <p:sldId id="824" r:id="rId77"/>
    <p:sldId id="763" r:id="rId78"/>
    <p:sldId id="815" r:id="rId79"/>
    <p:sldId id="816" r:id="rId80"/>
    <p:sldId id="817" r:id="rId81"/>
    <p:sldId id="818" r:id="rId82"/>
    <p:sldId id="819" r:id="rId83"/>
    <p:sldId id="820" r:id="rId84"/>
    <p:sldId id="821" r:id="rId85"/>
    <p:sldId id="822" r:id="rId86"/>
    <p:sldId id="823" r:id="rId87"/>
    <p:sldId id="621" r:id="rId88"/>
    <p:sldId id="764" r:id="rId89"/>
    <p:sldId id="765" r:id="rId90"/>
    <p:sldId id="767" r:id="rId91"/>
    <p:sldId id="768" r:id="rId92"/>
    <p:sldId id="766" r:id="rId93"/>
    <p:sldId id="825" r:id="rId94"/>
    <p:sldId id="826" r:id="rId95"/>
    <p:sldId id="836" r:id="rId96"/>
    <p:sldId id="837" r:id="rId97"/>
    <p:sldId id="838" r:id="rId98"/>
    <p:sldId id="839" r:id="rId99"/>
    <p:sldId id="835" r:id="rId100"/>
    <p:sldId id="625" r:id="rId101"/>
    <p:sldId id="626" r:id="rId102"/>
    <p:sldId id="774" r:id="rId103"/>
    <p:sldId id="636" r:id="rId104"/>
    <p:sldId id="630" r:id="rId105"/>
    <p:sldId id="631" r:id="rId106"/>
    <p:sldId id="632" r:id="rId107"/>
    <p:sldId id="790" r:id="rId108"/>
    <p:sldId id="633" r:id="rId109"/>
    <p:sldId id="775" r:id="rId110"/>
    <p:sldId id="776" r:id="rId111"/>
    <p:sldId id="777" r:id="rId112"/>
    <p:sldId id="778" r:id="rId113"/>
    <p:sldId id="634" r:id="rId114"/>
    <p:sldId id="779" r:id="rId115"/>
    <p:sldId id="780" r:id="rId116"/>
    <p:sldId id="781" r:id="rId117"/>
    <p:sldId id="782" r:id="rId118"/>
    <p:sldId id="638" r:id="rId119"/>
    <p:sldId id="639" r:id="rId120"/>
    <p:sldId id="783" r:id="rId121"/>
    <p:sldId id="640" r:id="rId122"/>
    <p:sldId id="641" r:id="rId123"/>
    <p:sldId id="644" r:id="rId124"/>
    <p:sldId id="784" r:id="rId125"/>
    <p:sldId id="643" r:id="rId126"/>
    <p:sldId id="637" r:id="rId127"/>
    <p:sldId id="786" r:id="rId128"/>
    <p:sldId id="787" r:id="rId129"/>
    <p:sldId id="788" r:id="rId130"/>
    <p:sldId id="645" r:id="rId131"/>
    <p:sldId id="646" r:id="rId132"/>
    <p:sldId id="647" r:id="rId133"/>
    <p:sldId id="648" r:id="rId134"/>
    <p:sldId id="649" r:id="rId135"/>
    <p:sldId id="650" r:id="rId136"/>
    <p:sldId id="651" r:id="rId137"/>
    <p:sldId id="652" r:id="rId138"/>
    <p:sldId id="653" r:id="rId139"/>
    <p:sldId id="655" r:id="rId140"/>
    <p:sldId id="656" r:id="rId141"/>
    <p:sldId id="657" r:id="rId142"/>
    <p:sldId id="658" r:id="rId143"/>
    <p:sldId id="660" r:id="rId144"/>
    <p:sldId id="661" r:id="rId145"/>
    <p:sldId id="662" r:id="rId146"/>
    <p:sldId id="664" r:id="rId147"/>
    <p:sldId id="792" r:id="rId148"/>
    <p:sldId id="663" r:id="rId149"/>
    <p:sldId id="665" r:id="rId150"/>
    <p:sldId id="793" r:id="rId151"/>
    <p:sldId id="667" r:id="rId152"/>
    <p:sldId id="668" r:id="rId153"/>
    <p:sldId id="669" r:id="rId154"/>
    <p:sldId id="670" r:id="rId155"/>
    <p:sldId id="671" r:id="rId156"/>
    <p:sldId id="672" r:id="rId157"/>
    <p:sldId id="673" r:id="rId158"/>
    <p:sldId id="674" r:id="rId159"/>
    <p:sldId id="675" r:id="rId160"/>
    <p:sldId id="676" r:id="rId161"/>
    <p:sldId id="677" r:id="rId162"/>
    <p:sldId id="678" r:id="rId163"/>
    <p:sldId id="679" r:id="rId164"/>
    <p:sldId id="680" r:id="rId165"/>
    <p:sldId id="681" r:id="rId166"/>
    <p:sldId id="682" r:id="rId167"/>
    <p:sldId id="804" r:id="rId168"/>
    <p:sldId id="683" r:id="rId169"/>
    <p:sldId id="794" r:id="rId170"/>
    <p:sldId id="795" r:id="rId171"/>
    <p:sldId id="796" r:id="rId172"/>
    <p:sldId id="797" r:id="rId173"/>
    <p:sldId id="798" r:id="rId174"/>
    <p:sldId id="693" r:id="rId175"/>
    <p:sldId id="714" r:id="rId176"/>
    <p:sldId id="715" r:id="rId177"/>
    <p:sldId id="716" r:id="rId178"/>
    <p:sldId id="717" r:id="rId179"/>
    <p:sldId id="712" r:id="rId180"/>
    <p:sldId id="713" r:id="rId181"/>
    <p:sldId id="718" r:id="rId182"/>
    <p:sldId id="800" r:id="rId183"/>
    <p:sldId id="813" r:id="rId184"/>
    <p:sldId id="699" r:id="rId185"/>
  </p:sldIdLst>
  <p:sldSz cx="9144000" cy="6858000" type="screen4x3"/>
  <p:notesSz cx="7010400" cy="9296400"/>
  <p:custDataLst>
    <p:tags r:id="rId188"/>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Freese" initials="" lastIdx="7" clrIdx="0"/>
  <p:cmAuthor id="1" name="Joanna Siebert"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03C9"/>
    <a:srgbClr val="D8D561"/>
    <a:srgbClr val="8BD24A"/>
    <a:srgbClr val="7BA980"/>
    <a:srgbClr val="65BF70"/>
    <a:srgbClr val="86E438"/>
    <a:srgbClr val="F1C3FD"/>
    <a:srgbClr val="C0C9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5" autoAdjust="0"/>
    <p:restoredTop sz="66012" autoAdjust="0"/>
  </p:normalViewPr>
  <p:slideViewPr>
    <p:cSldViewPr>
      <p:cViewPr varScale="1">
        <p:scale>
          <a:sx n="47" d="100"/>
          <a:sy n="47" d="100"/>
        </p:scale>
        <p:origin x="-1842" y="-90"/>
      </p:cViewPr>
      <p:guideLst>
        <p:guide orient="horz" pos="2160"/>
        <p:guide pos="2880"/>
      </p:guideLst>
    </p:cSldViewPr>
  </p:slideViewPr>
  <p:outlineViewPr>
    <p:cViewPr>
      <p:scale>
        <a:sx n="33" d="100"/>
        <a:sy n="33" d="100"/>
      </p:scale>
      <p:origin x="0" y="1266"/>
    </p:cViewPr>
    <p:sldLst>
      <p:sld r:id="rId1" collapse="1"/>
      <p:sld r:id="rId2" collapse="1"/>
    </p:sldLst>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39" d="100"/>
          <a:sy n="39" d="100"/>
        </p:scale>
        <p:origin x="-2290" y="-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91"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72" Type="http://schemas.openxmlformats.org/officeDocument/2006/relationships/slide" Target="slides/slide169.xml"/><Relationship Id="rId193"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s>
</file>

<file path=ppt/_rels/viewProps.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4F9EF-B9AF-4163-8892-2BF01A2927D3}" type="doc">
      <dgm:prSet loTypeId="urn:microsoft.com/office/officeart/2005/8/layout/pyramid1" loCatId="pyramid" qsTypeId="urn:microsoft.com/office/officeart/2005/8/quickstyle/3d1" qsCatId="3D" csTypeId="urn:microsoft.com/office/officeart/2005/8/colors/accent1_2" csCatId="accent1" phldr="1"/>
      <dgm:spPr/>
    </dgm:pt>
    <dgm:pt modelId="{540BC9C3-0033-42D3-BDFB-E7C6DD07C1AF}">
      <dgm:prSet phldrT="[Text]" custT="1"/>
      <dgm:spPr>
        <a:gradFill rotWithShape="0">
          <a:gsLst>
            <a:gs pos="0">
              <a:schemeClr val="bg2">
                <a:lumMod val="40000"/>
                <a:lumOff val="6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gradFill>
      </dgm:spPr>
      <dgm:t>
        <a:bodyPr/>
        <a:lstStyle/>
        <a:p>
          <a:endParaRPr lang="en-US" sz="2800" dirty="0" smtClean="0"/>
        </a:p>
        <a:p>
          <a:endParaRPr lang="en-US" sz="2800" dirty="0" smtClean="0"/>
        </a:p>
        <a:p>
          <a:r>
            <a:rPr lang="en-US" sz="2800" dirty="0" smtClean="0"/>
            <a:t>Severe Problem  Users </a:t>
          </a:r>
        </a:p>
        <a:p>
          <a:endParaRPr lang="en-US" sz="2800" dirty="0"/>
        </a:p>
      </dgm:t>
    </dgm:pt>
    <dgm:pt modelId="{EF79D443-8396-4FC6-B230-FD387CEA3D10}" type="parTrans" cxnId="{1AB969D6-FEFD-4633-9C51-85A86D3AD4CD}">
      <dgm:prSet/>
      <dgm:spPr/>
      <dgm:t>
        <a:bodyPr/>
        <a:lstStyle/>
        <a:p>
          <a:endParaRPr lang="en-US" sz="2800"/>
        </a:p>
      </dgm:t>
    </dgm:pt>
    <dgm:pt modelId="{BBAB1D70-3578-488D-A874-94EFD60D60C4}" type="sibTrans" cxnId="{1AB969D6-FEFD-4633-9C51-85A86D3AD4CD}">
      <dgm:prSet/>
      <dgm:spPr/>
      <dgm:t>
        <a:bodyPr/>
        <a:lstStyle/>
        <a:p>
          <a:endParaRPr lang="en-US" sz="2800"/>
        </a:p>
      </dgm:t>
    </dgm:pt>
    <dgm:pt modelId="{8BDCCBDF-DF82-4A31-A9B9-AC3938B00A71}">
      <dgm:prSet phldrT="[Text]" custT="1"/>
      <dgm:spPr>
        <a:gradFill rotWithShape="0">
          <a:gsLst>
            <a:gs pos="0">
              <a:schemeClr val="bg2">
                <a:lumMod val="60000"/>
                <a:lumOff val="4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gradFill>
      </dgm:spPr>
      <dgm:t>
        <a:bodyPr/>
        <a:lstStyle/>
        <a:p>
          <a:r>
            <a:rPr lang="en-US" sz="2800" dirty="0" smtClean="0"/>
            <a:t>Hazardous &amp; Harmful Users</a:t>
          </a:r>
          <a:endParaRPr lang="en-US" sz="2800" dirty="0"/>
        </a:p>
      </dgm:t>
    </dgm:pt>
    <dgm:pt modelId="{86A37DE2-FE60-4C8E-87C6-C81EA2FAAB7C}" type="parTrans" cxnId="{A992549E-4391-44B8-B28A-D7941454F8FF}">
      <dgm:prSet/>
      <dgm:spPr/>
      <dgm:t>
        <a:bodyPr/>
        <a:lstStyle/>
        <a:p>
          <a:endParaRPr lang="en-US" sz="2800"/>
        </a:p>
      </dgm:t>
    </dgm:pt>
    <dgm:pt modelId="{42FD5286-C6A6-44EB-B015-CA6B911D5F51}" type="sibTrans" cxnId="{A992549E-4391-44B8-B28A-D7941454F8FF}">
      <dgm:prSet/>
      <dgm:spPr/>
      <dgm:t>
        <a:bodyPr/>
        <a:lstStyle/>
        <a:p>
          <a:endParaRPr lang="en-US" sz="2800"/>
        </a:p>
      </dgm:t>
    </dgm:pt>
    <dgm:pt modelId="{041A7A6A-0BCA-44C3-85D3-3786BC315004}">
      <dgm:prSet phldrT="[Text]" custT="1"/>
      <dgm:spPr>
        <a:gradFill rotWithShape="0">
          <a:gsLst>
            <a:gs pos="0">
              <a:schemeClr val="bg2">
                <a:lumMod val="40000"/>
                <a:lumOff val="6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gradFill>
      </dgm:spPr>
      <dgm:t>
        <a:bodyPr/>
        <a:lstStyle/>
        <a:p>
          <a:r>
            <a:rPr lang="en-US" sz="2800" dirty="0" smtClean="0"/>
            <a:t>Non-Users or Low Risk Users</a:t>
          </a:r>
          <a:endParaRPr lang="en-US" sz="2800" dirty="0"/>
        </a:p>
      </dgm:t>
    </dgm:pt>
    <dgm:pt modelId="{57AA9DE3-FE1D-45CA-AD52-F60BBB091C3F}" type="parTrans" cxnId="{B8CFDA30-7C58-4DAB-9CB5-582FB8900D9C}">
      <dgm:prSet/>
      <dgm:spPr/>
      <dgm:t>
        <a:bodyPr/>
        <a:lstStyle/>
        <a:p>
          <a:endParaRPr lang="en-US" sz="2800"/>
        </a:p>
      </dgm:t>
    </dgm:pt>
    <dgm:pt modelId="{E4E44AFB-3230-49F7-B4EA-38DD3955F6E9}" type="sibTrans" cxnId="{B8CFDA30-7C58-4DAB-9CB5-582FB8900D9C}">
      <dgm:prSet/>
      <dgm:spPr/>
      <dgm:t>
        <a:bodyPr/>
        <a:lstStyle/>
        <a:p>
          <a:endParaRPr lang="en-US" sz="2800"/>
        </a:p>
      </dgm:t>
    </dgm:pt>
    <dgm:pt modelId="{57A4CFA5-2675-482B-89B8-CB656DE2C68F}" type="pres">
      <dgm:prSet presAssocID="{90F4F9EF-B9AF-4163-8892-2BF01A2927D3}" presName="Name0" presStyleCnt="0">
        <dgm:presLayoutVars>
          <dgm:dir/>
          <dgm:animLvl val="lvl"/>
          <dgm:resizeHandles val="exact"/>
        </dgm:presLayoutVars>
      </dgm:prSet>
      <dgm:spPr/>
    </dgm:pt>
    <dgm:pt modelId="{01C85F5C-C696-47B3-9840-C7FAFCEF7B24}" type="pres">
      <dgm:prSet presAssocID="{540BC9C3-0033-42D3-BDFB-E7C6DD07C1AF}" presName="Name8" presStyleCnt="0"/>
      <dgm:spPr/>
    </dgm:pt>
    <dgm:pt modelId="{866F0CA8-1B2C-4300-81DC-2F27CA4D8EF4}" type="pres">
      <dgm:prSet presAssocID="{540BC9C3-0033-42D3-BDFB-E7C6DD07C1AF}" presName="level" presStyleLbl="node1" presStyleIdx="0" presStyleCnt="3" custLinFactNeighborY="-4615">
        <dgm:presLayoutVars>
          <dgm:chMax val="1"/>
          <dgm:bulletEnabled val="1"/>
        </dgm:presLayoutVars>
      </dgm:prSet>
      <dgm:spPr/>
      <dgm:t>
        <a:bodyPr/>
        <a:lstStyle/>
        <a:p>
          <a:endParaRPr lang="en-US"/>
        </a:p>
      </dgm:t>
    </dgm:pt>
    <dgm:pt modelId="{6601EB0C-92D3-4246-91C1-017B29B8B2F1}" type="pres">
      <dgm:prSet presAssocID="{540BC9C3-0033-42D3-BDFB-E7C6DD07C1AF}" presName="levelTx" presStyleLbl="revTx" presStyleIdx="0" presStyleCnt="0">
        <dgm:presLayoutVars>
          <dgm:chMax val="1"/>
          <dgm:bulletEnabled val="1"/>
        </dgm:presLayoutVars>
      </dgm:prSet>
      <dgm:spPr/>
      <dgm:t>
        <a:bodyPr/>
        <a:lstStyle/>
        <a:p>
          <a:endParaRPr lang="en-US"/>
        </a:p>
      </dgm:t>
    </dgm:pt>
    <dgm:pt modelId="{D42ECE70-1FA8-46D7-9423-3192ECB3FA29}" type="pres">
      <dgm:prSet presAssocID="{8BDCCBDF-DF82-4A31-A9B9-AC3938B00A71}" presName="Name8" presStyleCnt="0"/>
      <dgm:spPr/>
    </dgm:pt>
    <dgm:pt modelId="{E934AFF2-2966-4F84-9E33-DE85C88A6ED7}" type="pres">
      <dgm:prSet presAssocID="{8BDCCBDF-DF82-4A31-A9B9-AC3938B00A71}" presName="level" presStyleLbl="node1" presStyleIdx="1" presStyleCnt="3">
        <dgm:presLayoutVars>
          <dgm:chMax val="1"/>
          <dgm:bulletEnabled val="1"/>
        </dgm:presLayoutVars>
      </dgm:prSet>
      <dgm:spPr/>
      <dgm:t>
        <a:bodyPr/>
        <a:lstStyle/>
        <a:p>
          <a:endParaRPr lang="en-US"/>
        </a:p>
      </dgm:t>
    </dgm:pt>
    <dgm:pt modelId="{CA6F6588-538E-4F7E-B10E-202559FD107D}" type="pres">
      <dgm:prSet presAssocID="{8BDCCBDF-DF82-4A31-A9B9-AC3938B00A71}" presName="levelTx" presStyleLbl="revTx" presStyleIdx="0" presStyleCnt="0">
        <dgm:presLayoutVars>
          <dgm:chMax val="1"/>
          <dgm:bulletEnabled val="1"/>
        </dgm:presLayoutVars>
      </dgm:prSet>
      <dgm:spPr/>
      <dgm:t>
        <a:bodyPr/>
        <a:lstStyle/>
        <a:p>
          <a:endParaRPr lang="en-US"/>
        </a:p>
      </dgm:t>
    </dgm:pt>
    <dgm:pt modelId="{86F2911A-E138-4959-BB09-26FC86B8E943}" type="pres">
      <dgm:prSet presAssocID="{041A7A6A-0BCA-44C3-85D3-3786BC315004}" presName="Name8" presStyleCnt="0"/>
      <dgm:spPr/>
    </dgm:pt>
    <dgm:pt modelId="{5B51EC09-310B-42C2-A08E-F45FA48E46BE}" type="pres">
      <dgm:prSet presAssocID="{041A7A6A-0BCA-44C3-85D3-3786BC315004}" presName="level" presStyleLbl="node1" presStyleIdx="2" presStyleCnt="3">
        <dgm:presLayoutVars>
          <dgm:chMax val="1"/>
          <dgm:bulletEnabled val="1"/>
        </dgm:presLayoutVars>
      </dgm:prSet>
      <dgm:spPr/>
      <dgm:t>
        <a:bodyPr/>
        <a:lstStyle/>
        <a:p>
          <a:endParaRPr lang="en-US"/>
        </a:p>
      </dgm:t>
    </dgm:pt>
    <dgm:pt modelId="{A8A190F1-B501-41D2-BF1D-7BBEAAEB910D}" type="pres">
      <dgm:prSet presAssocID="{041A7A6A-0BCA-44C3-85D3-3786BC315004}" presName="levelTx" presStyleLbl="revTx" presStyleIdx="0" presStyleCnt="0">
        <dgm:presLayoutVars>
          <dgm:chMax val="1"/>
          <dgm:bulletEnabled val="1"/>
        </dgm:presLayoutVars>
      </dgm:prSet>
      <dgm:spPr/>
      <dgm:t>
        <a:bodyPr/>
        <a:lstStyle/>
        <a:p>
          <a:endParaRPr lang="en-US"/>
        </a:p>
      </dgm:t>
    </dgm:pt>
  </dgm:ptLst>
  <dgm:cxnLst>
    <dgm:cxn modelId="{B8CFDA30-7C58-4DAB-9CB5-582FB8900D9C}" srcId="{90F4F9EF-B9AF-4163-8892-2BF01A2927D3}" destId="{041A7A6A-0BCA-44C3-85D3-3786BC315004}" srcOrd="2" destOrd="0" parTransId="{57AA9DE3-FE1D-45CA-AD52-F60BBB091C3F}" sibTransId="{E4E44AFB-3230-49F7-B4EA-38DD3955F6E9}"/>
    <dgm:cxn modelId="{B08F0627-FC36-4D61-B19D-99FD361C07BB}" type="presOf" srcId="{8BDCCBDF-DF82-4A31-A9B9-AC3938B00A71}" destId="{CA6F6588-538E-4F7E-B10E-202559FD107D}" srcOrd="1" destOrd="0" presId="urn:microsoft.com/office/officeart/2005/8/layout/pyramid1"/>
    <dgm:cxn modelId="{71022171-0A09-40FD-AFAA-553F1CCB7FD1}" type="presOf" srcId="{90F4F9EF-B9AF-4163-8892-2BF01A2927D3}" destId="{57A4CFA5-2675-482B-89B8-CB656DE2C68F}" srcOrd="0" destOrd="0" presId="urn:microsoft.com/office/officeart/2005/8/layout/pyramid1"/>
    <dgm:cxn modelId="{1AB969D6-FEFD-4633-9C51-85A86D3AD4CD}" srcId="{90F4F9EF-B9AF-4163-8892-2BF01A2927D3}" destId="{540BC9C3-0033-42D3-BDFB-E7C6DD07C1AF}" srcOrd="0" destOrd="0" parTransId="{EF79D443-8396-4FC6-B230-FD387CEA3D10}" sibTransId="{BBAB1D70-3578-488D-A874-94EFD60D60C4}"/>
    <dgm:cxn modelId="{4A6B8BCD-6C54-42B5-8FBB-9440074B4177}" type="presOf" srcId="{041A7A6A-0BCA-44C3-85D3-3786BC315004}" destId="{A8A190F1-B501-41D2-BF1D-7BBEAAEB910D}" srcOrd="1" destOrd="0" presId="urn:microsoft.com/office/officeart/2005/8/layout/pyramid1"/>
    <dgm:cxn modelId="{4CF18DCE-F26D-4684-9E08-723328566B54}" type="presOf" srcId="{8BDCCBDF-DF82-4A31-A9B9-AC3938B00A71}" destId="{E934AFF2-2966-4F84-9E33-DE85C88A6ED7}" srcOrd="0" destOrd="0" presId="urn:microsoft.com/office/officeart/2005/8/layout/pyramid1"/>
    <dgm:cxn modelId="{6C73A097-D09C-4BA5-AE65-0E18063A8243}" type="presOf" srcId="{540BC9C3-0033-42D3-BDFB-E7C6DD07C1AF}" destId="{6601EB0C-92D3-4246-91C1-017B29B8B2F1}" srcOrd="1" destOrd="0" presId="urn:microsoft.com/office/officeart/2005/8/layout/pyramid1"/>
    <dgm:cxn modelId="{7D08D533-EC0A-4F8B-B654-6C88427184A9}" type="presOf" srcId="{540BC9C3-0033-42D3-BDFB-E7C6DD07C1AF}" destId="{866F0CA8-1B2C-4300-81DC-2F27CA4D8EF4}" srcOrd="0" destOrd="0" presId="urn:microsoft.com/office/officeart/2005/8/layout/pyramid1"/>
    <dgm:cxn modelId="{5A900898-6C71-4D1D-B594-CADEBBFB41B2}" type="presOf" srcId="{041A7A6A-0BCA-44C3-85D3-3786BC315004}" destId="{5B51EC09-310B-42C2-A08E-F45FA48E46BE}" srcOrd="0" destOrd="0" presId="urn:microsoft.com/office/officeart/2005/8/layout/pyramid1"/>
    <dgm:cxn modelId="{A992549E-4391-44B8-B28A-D7941454F8FF}" srcId="{90F4F9EF-B9AF-4163-8892-2BF01A2927D3}" destId="{8BDCCBDF-DF82-4A31-A9B9-AC3938B00A71}" srcOrd="1" destOrd="0" parTransId="{86A37DE2-FE60-4C8E-87C6-C81EA2FAAB7C}" sibTransId="{42FD5286-C6A6-44EB-B015-CA6B911D5F51}"/>
    <dgm:cxn modelId="{AE76485E-CEF7-4B85-99F0-CFCB4322969E}" type="presParOf" srcId="{57A4CFA5-2675-482B-89B8-CB656DE2C68F}" destId="{01C85F5C-C696-47B3-9840-C7FAFCEF7B24}" srcOrd="0" destOrd="0" presId="urn:microsoft.com/office/officeart/2005/8/layout/pyramid1"/>
    <dgm:cxn modelId="{EB8FB152-FEA5-4D3F-A769-560940B5AA77}" type="presParOf" srcId="{01C85F5C-C696-47B3-9840-C7FAFCEF7B24}" destId="{866F0CA8-1B2C-4300-81DC-2F27CA4D8EF4}" srcOrd="0" destOrd="0" presId="urn:microsoft.com/office/officeart/2005/8/layout/pyramid1"/>
    <dgm:cxn modelId="{7730327A-449F-4055-B2CA-D4BB8D8AD6C0}" type="presParOf" srcId="{01C85F5C-C696-47B3-9840-C7FAFCEF7B24}" destId="{6601EB0C-92D3-4246-91C1-017B29B8B2F1}" srcOrd="1" destOrd="0" presId="urn:microsoft.com/office/officeart/2005/8/layout/pyramid1"/>
    <dgm:cxn modelId="{0207A0AF-0F94-408D-8662-C7CEE0A69ECA}" type="presParOf" srcId="{57A4CFA5-2675-482B-89B8-CB656DE2C68F}" destId="{D42ECE70-1FA8-46D7-9423-3192ECB3FA29}" srcOrd="1" destOrd="0" presId="urn:microsoft.com/office/officeart/2005/8/layout/pyramid1"/>
    <dgm:cxn modelId="{E0E51CB6-1F5D-41CC-A7EC-4AF52CF4AA1A}" type="presParOf" srcId="{D42ECE70-1FA8-46D7-9423-3192ECB3FA29}" destId="{E934AFF2-2966-4F84-9E33-DE85C88A6ED7}" srcOrd="0" destOrd="0" presId="urn:microsoft.com/office/officeart/2005/8/layout/pyramid1"/>
    <dgm:cxn modelId="{024AB116-0B12-407C-8E70-E10BB58A5943}" type="presParOf" srcId="{D42ECE70-1FA8-46D7-9423-3192ECB3FA29}" destId="{CA6F6588-538E-4F7E-B10E-202559FD107D}" srcOrd="1" destOrd="0" presId="urn:microsoft.com/office/officeart/2005/8/layout/pyramid1"/>
    <dgm:cxn modelId="{6D062E5D-DA9A-4CEB-BBE9-95B3DE4BA2DE}" type="presParOf" srcId="{57A4CFA5-2675-482B-89B8-CB656DE2C68F}" destId="{86F2911A-E138-4959-BB09-26FC86B8E943}" srcOrd="2" destOrd="0" presId="urn:microsoft.com/office/officeart/2005/8/layout/pyramid1"/>
    <dgm:cxn modelId="{99F3E57D-A761-45CA-91E4-B9912E35CBA3}" type="presParOf" srcId="{86F2911A-E138-4959-BB09-26FC86B8E943}" destId="{5B51EC09-310B-42C2-A08E-F45FA48E46BE}" srcOrd="0" destOrd="0" presId="urn:microsoft.com/office/officeart/2005/8/layout/pyramid1"/>
    <dgm:cxn modelId="{A85125A9-11FE-4FCA-BE92-5AEF42EAFA79}" type="presParOf" srcId="{86F2911A-E138-4959-BB09-26FC86B8E943}" destId="{A8A190F1-B501-41D2-BF1D-7BBEAAEB910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77AF8C-894D-49AC-8581-B1CB18647DE2}" type="doc">
      <dgm:prSet loTypeId="urn:microsoft.com/office/officeart/2005/8/layout/cycle2" loCatId="cycle" qsTypeId="urn:microsoft.com/office/officeart/2005/8/quickstyle/simple1#5" qsCatId="simple" csTypeId="urn:microsoft.com/office/officeart/2005/8/colors/colorful5" csCatId="colorful" phldr="1"/>
      <dgm:spPr/>
      <dgm:t>
        <a:bodyPr/>
        <a:lstStyle/>
        <a:p>
          <a:endParaRPr lang="en-US"/>
        </a:p>
      </dgm:t>
    </dgm:pt>
    <dgm:pt modelId="{8ACD0EA1-5E2B-448B-A4E0-F8854DFA1FDB}">
      <dgm:prSet phldrT="[Text]"/>
      <dgm:spPr/>
      <dgm:t>
        <a:bodyPr/>
        <a:lstStyle/>
        <a:p>
          <a:r>
            <a:rPr lang="en-US" dirty="0" smtClean="0"/>
            <a:t> </a:t>
          </a:r>
          <a:endParaRPr lang="en-US" dirty="0"/>
        </a:p>
      </dgm:t>
    </dgm:pt>
    <dgm:pt modelId="{6E62CE15-D81B-4673-8DE3-CECAB99DBA69}" type="parTrans" cxnId="{593D0375-8AA4-4958-AF67-F70E6E862C1A}">
      <dgm:prSet/>
      <dgm:spPr/>
      <dgm:t>
        <a:bodyPr/>
        <a:lstStyle/>
        <a:p>
          <a:endParaRPr lang="en-US"/>
        </a:p>
      </dgm:t>
    </dgm:pt>
    <dgm:pt modelId="{BBB5D4B4-4B04-4196-91F7-E6970A0D661E}" type="sibTrans" cxnId="{593D0375-8AA4-4958-AF67-F70E6E862C1A}">
      <dgm:prSet/>
      <dgm:spPr/>
      <dgm:t>
        <a:bodyPr/>
        <a:lstStyle/>
        <a:p>
          <a:endParaRPr lang="en-US"/>
        </a:p>
      </dgm:t>
    </dgm:pt>
    <dgm:pt modelId="{54BE9A30-654C-48FB-9306-518A97BBDF77}">
      <dgm:prSet phldrT="[Text]"/>
      <dgm:spPr>
        <a:solidFill>
          <a:srgbClr val="7BA980"/>
        </a:solidFill>
      </dgm:spPr>
      <dgm:t>
        <a:bodyPr/>
        <a:lstStyle/>
        <a:p>
          <a:r>
            <a:rPr lang="en-US" dirty="0" smtClean="0"/>
            <a:t> </a:t>
          </a:r>
          <a:endParaRPr lang="en-US" dirty="0"/>
        </a:p>
      </dgm:t>
    </dgm:pt>
    <dgm:pt modelId="{4D600896-45E4-4B12-95E9-5452B4410687}" type="parTrans" cxnId="{423AD4B4-097B-4769-BB22-A5CBE945F370}">
      <dgm:prSet/>
      <dgm:spPr/>
      <dgm:t>
        <a:bodyPr/>
        <a:lstStyle/>
        <a:p>
          <a:endParaRPr lang="en-US"/>
        </a:p>
      </dgm:t>
    </dgm:pt>
    <dgm:pt modelId="{565D1706-A64D-401F-80A9-AA08F5073AB5}" type="sibTrans" cxnId="{423AD4B4-097B-4769-BB22-A5CBE945F370}">
      <dgm:prSet/>
      <dgm:spPr/>
      <dgm:t>
        <a:bodyPr/>
        <a:lstStyle/>
        <a:p>
          <a:endParaRPr lang="en-US"/>
        </a:p>
      </dgm:t>
    </dgm:pt>
    <dgm:pt modelId="{3777DED5-F9B6-4B1E-B524-333E3BC0E52A}">
      <dgm:prSet phldrT="[Text]"/>
      <dgm:spPr/>
      <dgm:t>
        <a:bodyPr/>
        <a:lstStyle/>
        <a:p>
          <a:r>
            <a:rPr lang="en-US" dirty="0" smtClean="0"/>
            <a:t> </a:t>
          </a:r>
          <a:endParaRPr lang="en-US" dirty="0"/>
        </a:p>
      </dgm:t>
    </dgm:pt>
    <dgm:pt modelId="{44F71C88-D58C-47C5-A73A-5F44CB8CCC3E}" type="parTrans" cxnId="{CBF6DD7F-CF2C-435F-B89E-349001253A79}">
      <dgm:prSet/>
      <dgm:spPr/>
      <dgm:t>
        <a:bodyPr/>
        <a:lstStyle/>
        <a:p>
          <a:endParaRPr lang="en-US"/>
        </a:p>
      </dgm:t>
    </dgm:pt>
    <dgm:pt modelId="{1260EC2A-BC85-4CED-9EB1-2D8AFB5A291D}" type="sibTrans" cxnId="{CBF6DD7F-CF2C-435F-B89E-349001253A79}">
      <dgm:prSet/>
      <dgm:spPr/>
      <dgm:t>
        <a:bodyPr/>
        <a:lstStyle/>
        <a:p>
          <a:endParaRPr lang="en-US"/>
        </a:p>
      </dgm:t>
    </dgm:pt>
    <dgm:pt modelId="{1D382AC8-7592-4F0C-B392-F8B574CC2B66}">
      <dgm:prSet phldrT="[Text]"/>
      <dgm:spPr>
        <a:solidFill>
          <a:srgbClr val="D8D561"/>
        </a:solidFill>
      </dgm:spPr>
      <dgm:t>
        <a:bodyPr/>
        <a:lstStyle/>
        <a:p>
          <a:r>
            <a:rPr lang="en-US" dirty="0" smtClean="0"/>
            <a:t> </a:t>
          </a:r>
          <a:endParaRPr lang="en-US" dirty="0"/>
        </a:p>
      </dgm:t>
    </dgm:pt>
    <dgm:pt modelId="{B4AB4FEA-8A0B-4188-9972-A0190AF58C65}" type="parTrans" cxnId="{610134C9-9AB7-4EFA-BCFF-D938DEE27AFB}">
      <dgm:prSet/>
      <dgm:spPr/>
      <dgm:t>
        <a:bodyPr/>
        <a:lstStyle/>
        <a:p>
          <a:endParaRPr lang="en-US"/>
        </a:p>
      </dgm:t>
    </dgm:pt>
    <dgm:pt modelId="{A417C548-EDBB-4E30-87EA-647C7A3F0BCD}" type="sibTrans" cxnId="{610134C9-9AB7-4EFA-BCFF-D938DEE27AFB}">
      <dgm:prSet/>
      <dgm:spPr/>
      <dgm:t>
        <a:bodyPr/>
        <a:lstStyle/>
        <a:p>
          <a:endParaRPr lang="en-US"/>
        </a:p>
      </dgm:t>
    </dgm:pt>
    <dgm:pt modelId="{A05EE300-F382-4227-98FA-76E5670F9DDF}">
      <dgm:prSet phldrT="[Text]"/>
      <dgm:spPr>
        <a:solidFill>
          <a:srgbClr val="F79646"/>
        </a:solidFill>
      </dgm:spPr>
      <dgm:t>
        <a:bodyPr/>
        <a:lstStyle/>
        <a:p>
          <a:r>
            <a:rPr lang="en-US" dirty="0" smtClean="0"/>
            <a:t> </a:t>
          </a:r>
          <a:endParaRPr lang="en-US" dirty="0"/>
        </a:p>
      </dgm:t>
    </dgm:pt>
    <dgm:pt modelId="{279DA097-5DA8-4AE6-8681-12E2C52FE15F}" type="parTrans" cxnId="{4E71458D-F62C-4189-ADD5-75E0C1629221}">
      <dgm:prSet/>
      <dgm:spPr/>
      <dgm:t>
        <a:bodyPr/>
        <a:lstStyle/>
        <a:p>
          <a:endParaRPr lang="en-US"/>
        </a:p>
      </dgm:t>
    </dgm:pt>
    <dgm:pt modelId="{51B03B33-3997-4768-98F2-D46B016EF82A}" type="sibTrans" cxnId="{4E71458D-F62C-4189-ADD5-75E0C1629221}">
      <dgm:prSet/>
      <dgm:spPr/>
      <dgm:t>
        <a:bodyPr/>
        <a:lstStyle/>
        <a:p>
          <a:endParaRPr lang="en-US"/>
        </a:p>
      </dgm:t>
    </dgm:pt>
    <dgm:pt modelId="{637E08BE-B7F3-4BF2-9936-478A38CCB192}">
      <dgm:prSet/>
      <dgm:spPr/>
      <dgm:t>
        <a:bodyPr/>
        <a:lstStyle/>
        <a:p>
          <a:endParaRPr lang="en-US" dirty="0"/>
        </a:p>
      </dgm:t>
    </dgm:pt>
    <dgm:pt modelId="{025C3BCC-3567-48C8-AE33-B2CE88E7D0F1}" type="parTrans" cxnId="{5EFCFF69-D4FB-48E8-BF48-8D27DCC0EA2F}">
      <dgm:prSet/>
      <dgm:spPr/>
      <dgm:t>
        <a:bodyPr/>
        <a:lstStyle/>
        <a:p>
          <a:endParaRPr lang="en-US"/>
        </a:p>
      </dgm:t>
    </dgm:pt>
    <dgm:pt modelId="{E186451F-6439-4C89-96F2-0072A776DAFD}" type="sibTrans" cxnId="{5EFCFF69-D4FB-48E8-BF48-8D27DCC0EA2F}">
      <dgm:prSet/>
      <dgm:spPr/>
      <dgm:t>
        <a:bodyPr/>
        <a:lstStyle/>
        <a:p>
          <a:endParaRPr lang="en-US"/>
        </a:p>
      </dgm:t>
    </dgm:pt>
    <dgm:pt modelId="{57C39CA8-AFD6-4B55-BD63-88E94B21A8CB}" type="pres">
      <dgm:prSet presAssocID="{4477AF8C-894D-49AC-8581-B1CB18647DE2}" presName="cycle" presStyleCnt="0">
        <dgm:presLayoutVars>
          <dgm:dir/>
          <dgm:resizeHandles val="exact"/>
        </dgm:presLayoutVars>
      </dgm:prSet>
      <dgm:spPr/>
      <dgm:t>
        <a:bodyPr/>
        <a:lstStyle/>
        <a:p>
          <a:endParaRPr lang="en-US"/>
        </a:p>
      </dgm:t>
    </dgm:pt>
    <dgm:pt modelId="{D5049994-94CC-4FC9-86BF-1D66431005AB}" type="pres">
      <dgm:prSet presAssocID="{637E08BE-B7F3-4BF2-9936-478A38CCB192}" presName="node" presStyleLbl="node1" presStyleIdx="0" presStyleCnt="6" custScaleX="163804" custScaleY="117942" custRadScaleRad="96944">
        <dgm:presLayoutVars>
          <dgm:bulletEnabled val="1"/>
        </dgm:presLayoutVars>
      </dgm:prSet>
      <dgm:spPr/>
      <dgm:t>
        <a:bodyPr/>
        <a:lstStyle/>
        <a:p>
          <a:endParaRPr lang="en-US"/>
        </a:p>
      </dgm:t>
    </dgm:pt>
    <dgm:pt modelId="{0BFA5DB4-A78A-4B4C-AAB2-0CDF50AC63FF}" type="pres">
      <dgm:prSet presAssocID="{E186451F-6439-4C89-96F2-0072A776DAFD}" presName="sibTrans" presStyleLbl="sibTrans2D1" presStyleIdx="0" presStyleCnt="6"/>
      <dgm:spPr/>
      <dgm:t>
        <a:bodyPr/>
        <a:lstStyle/>
        <a:p>
          <a:endParaRPr lang="en-US"/>
        </a:p>
      </dgm:t>
    </dgm:pt>
    <dgm:pt modelId="{2169FBBA-A03A-4810-877B-097F6A43A042}" type="pres">
      <dgm:prSet presAssocID="{E186451F-6439-4C89-96F2-0072A776DAFD}" presName="connectorText" presStyleLbl="sibTrans2D1" presStyleIdx="0" presStyleCnt="6"/>
      <dgm:spPr/>
      <dgm:t>
        <a:bodyPr/>
        <a:lstStyle/>
        <a:p>
          <a:endParaRPr lang="en-US"/>
        </a:p>
      </dgm:t>
    </dgm:pt>
    <dgm:pt modelId="{28EEC5EF-13EE-4673-B847-6D8CD0D25DCB}" type="pres">
      <dgm:prSet presAssocID="{8ACD0EA1-5E2B-448B-A4E0-F8854DFA1FDB}" presName="node" presStyleLbl="node1" presStyleIdx="1" presStyleCnt="6" custScaleX="163804" custScaleY="117942" custRadScaleRad="122865" custRadScaleInc="19955">
        <dgm:presLayoutVars>
          <dgm:bulletEnabled val="1"/>
        </dgm:presLayoutVars>
      </dgm:prSet>
      <dgm:spPr/>
      <dgm:t>
        <a:bodyPr/>
        <a:lstStyle/>
        <a:p>
          <a:endParaRPr lang="en-US"/>
        </a:p>
      </dgm:t>
    </dgm:pt>
    <dgm:pt modelId="{0D8B2E83-5CC9-4EB9-8EA8-E67767921B28}" type="pres">
      <dgm:prSet presAssocID="{BBB5D4B4-4B04-4196-91F7-E6970A0D661E}" presName="sibTrans" presStyleLbl="sibTrans2D1" presStyleIdx="1" presStyleCnt="6"/>
      <dgm:spPr/>
      <dgm:t>
        <a:bodyPr/>
        <a:lstStyle/>
        <a:p>
          <a:endParaRPr lang="en-US"/>
        </a:p>
      </dgm:t>
    </dgm:pt>
    <dgm:pt modelId="{2AC993B5-DF11-4AAB-95E0-EEEAE4FAED3D}" type="pres">
      <dgm:prSet presAssocID="{BBB5D4B4-4B04-4196-91F7-E6970A0D661E}" presName="connectorText" presStyleLbl="sibTrans2D1" presStyleIdx="1" presStyleCnt="6"/>
      <dgm:spPr/>
      <dgm:t>
        <a:bodyPr/>
        <a:lstStyle/>
        <a:p>
          <a:endParaRPr lang="en-US"/>
        </a:p>
      </dgm:t>
    </dgm:pt>
    <dgm:pt modelId="{422AC942-F4A7-48A3-9CA3-3CBB7B4C82A4}" type="pres">
      <dgm:prSet presAssocID="{54BE9A30-654C-48FB-9306-518A97BBDF77}" presName="node" presStyleLbl="node1" presStyleIdx="2" presStyleCnt="6" custScaleX="163804" custScaleY="117942" custRadScaleRad="121058" custRadScaleInc="-26616">
        <dgm:presLayoutVars>
          <dgm:bulletEnabled val="1"/>
        </dgm:presLayoutVars>
      </dgm:prSet>
      <dgm:spPr/>
      <dgm:t>
        <a:bodyPr/>
        <a:lstStyle/>
        <a:p>
          <a:endParaRPr lang="en-US"/>
        </a:p>
      </dgm:t>
    </dgm:pt>
    <dgm:pt modelId="{78BD8E3D-A2B4-4F59-ADFA-E8D767CDA228}" type="pres">
      <dgm:prSet presAssocID="{565D1706-A64D-401F-80A9-AA08F5073AB5}" presName="sibTrans" presStyleLbl="sibTrans2D1" presStyleIdx="2" presStyleCnt="6"/>
      <dgm:spPr/>
      <dgm:t>
        <a:bodyPr/>
        <a:lstStyle/>
        <a:p>
          <a:endParaRPr lang="en-US"/>
        </a:p>
      </dgm:t>
    </dgm:pt>
    <dgm:pt modelId="{C39EFCD9-5D0D-4EAB-9F4A-E10DF6942159}" type="pres">
      <dgm:prSet presAssocID="{565D1706-A64D-401F-80A9-AA08F5073AB5}" presName="connectorText" presStyleLbl="sibTrans2D1" presStyleIdx="2" presStyleCnt="6"/>
      <dgm:spPr/>
      <dgm:t>
        <a:bodyPr/>
        <a:lstStyle/>
        <a:p>
          <a:endParaRPr lang="en-US"/>
        </a:p>
      </dgm:t>
    </dgm:pt>
    <dgm:pt modelId="{3459E26C-ABD4-44BE-B2CE-40A15A645E83}" type="pres">
      <dgm:prSet presAssocID="{3777DED5-F9B6-4B1E-B524-333E3BC0E52A}" presName="node" presStyleLbl="node1" presStyleIdx="3" presStyleCnt="6" custScaleX="163804" custScaleY="117942" custRadScaleRad="93911">
        <dgm:presLayoutVars>
          <dgm:bulletEnabled val="1"/>
        </dgm:presLayoutVars>
      </dgm:prSet>
      <dgm:spPr/>
      <dgm:t>
        <a:bodyPr/>
        <a:lstStyle/>
        <a:p>
          <a:endParaRPr lang="en-US"/>
        </a:p>
      </dgm:t>
    </dgm:pt>
    <dgm:pt modelId="{274C57A8-E05A-44CE-8D5A-15339CBD0F4B}" type="pres">
      <dgm:prSet presAssocID="{1260EC2A-BC85-4CED-9EB1-2D8AFB5A291D}" presName="sibTrans" presStyleLbl="sibTrans2D1" presStyleIdx="3" presStyleCnt="6"/>
      <dgm:spPr/>
      <dgm:t>
        <a:bodyPr/>
        <a:lstStyle/>
        <a:p>
          <a:endParaRPr lang="en-US"/>
        </a:p>
      </dgm:t>
    </dgm:pt>
    <dgm:pt modelId="{79E4D4AD-AE06-4B63-860A-E43001ED480C}" type="pres">
      <dgm:prSet presAssocID="{1260EC2A-BC85-4CED-9EB1-2D8AFB5A291D}" presName="connectorText" presStyleLbl="sibTrans2D1" presStyleIdx="3" presStyleCnt="6"/>
      <dgm:spPr/>
      <dgm:t>
        <a:bodyPr/>
        <a:lstStyle/>
        <a:p>
          <a:endParaRPr lang="en-US"/>
        </a:p>
      </dgm:t>
    </dgm:pt>
    <dgm:pt modelId="{D77055FA-1466-48BE-A44A-F17E617581B6}" type="pres">
      <dgm:prSet presAssocID="{1D382AC8-7592-4F0C-B392-F8B574CC2B66}" presName="node" presStyleLbl="node1" presStyleIdx="4" presStyleCnt="6" custScaleX="163804" custScaleY="117942" custRadScaleRad="121058" custRadScaleInc="26616">
        <dgm:presLayoutVars>
          <dgm:bulletEnabled val="1"/>
        </dgm:presLayoutVars>
      </dgm:prSet>
      <dgm:spPr/>
      <dgm:t>
        <a:bodyPr/>
        <a:lstStyle/>
        <a:p>
          <a:endParaRPr lang="en-US"/>
        </a:p>
      </dgm:t>
    </dgm:pt>
    <dgm:pt modelId="{4A883A22-266A-46A0-B872-E5FA46381119}" type="pres">
      <dgm:prSet presAssocID="{A417C548-EDBB-4E30-87EA-647C7A3F0BCD}" presName="sibTrans" presStyleLbl="sibTrans2D1" presStyleIdx="4" presStyleCnt="6"/>
      <dgm:spPr/>
      <dgm:t>
        <a:bodyPr/>
        <a:lstStyle/>
        <a:p>
          <a:endParaRPr lang="en-US"/>
        </a:p>
      </dgm:t>
    </dgm:pt>
    <dgm:pt modelId="{28CBA688-9731-49C2-93D4-DDCCF19BEF92}" type="pres">
      <dgm:prSet presAssocID="{A417C548-EDBB-4E30-87EA-647C7A3F0BCD}" presName="connectorText" presStyleLbl="sibTrans2D1" presStyleIdx="4" presStyleCnt="6"/>
      <dgm:spPr/>
      <dgm:t>
        <a:bodyPr/>
        <a:lstStyle/>
        <a:p>
          <a:endParaRPr lang="en-US"/>
        </a:p>
      </dgm:t>
    </dgm:pt>
    <dgm:pt modelId="{1E0E051C-1D88-485E-A140-47271B4CCFAA}" type="pres">
      <dgm:prSet presAssocID="{A05EE300-F382-4227-98FA-76E5670F9DDF}" presName="node" presStyleLbl="node1" presStyleIdx="5" presStyleCnt="6" custScaleX="163804" custScaleY="117942" custRadScaleRad="122865" custRadScaleInc="-19956">
        <dgm:presLayoutVars>
          <dgm:bulletEnabled val="1"/>
        </dgm:presLayoutVars>
      </dgm:prSet>
      <dgm:spPr/>
      <dgm:t>
        <a:bodyPr/>
        <a:lstStyle/>
        <a:p>
          <a:endParaRPr lang="en-US"/>
        </a:p>
      </dgm:t>
    </dgm:pt>
    <dgm:pt modelId="{3AC3ADAC-9CF8-4AC7-B912-CA5079849F6C}" type="pres">
      <dgm:prSet presAssocID="{51B03B33-3997-4768-98F2-D46B016EF82A}" presName="sibTrans" presStyleLbl="sibTrans2D1" presStyleIdx="5" presStyleCnt="6"/>
      <dgm:spPr/>
      <dgm:t>
        <a:bodyPr/>
        <a:lstStyle/>
        <a:p>
          <a:endParaRPr lang="en-US"/>
        </a:p>
      </dgm:t>
    </dgm:pt>
    <dgm:pt modelId="{94B9CA2F-7C0E-44BB-BB23-560DA7A2692E}" type="pres">
      <dgm:prSet presAssocID="{51B03B33-3997-4768-98F2-D46B016EF82A}" presName="connectorText" presStyleLbl="sibTrans2D1" presStyleIdx="5" presStyleCnt="6"/>
      <dgm:spPr/>
      <dgm:t>
        <a:bodyPr/>
        <a:lstStyle/>
        <a:p>
          <a:endParaRPr lang="en-US"/>
        </a:p>
      </dgm:t>
    </dgm:pt>
  </dgm:ptLst>
  <dgm:cxnLst>
    <dgm:cxn modelId="{E2B3B5CF-50E1-4E92-A43D-CD9E466A56DA}" type="presOf" srcId="{1D382AC8-7592-4F0C-B392-F8B574CC2B66}" destId="{D77055FA-1466-48BE-A44A-F17E617581B6}" srcOrd="0" destOrd="0" presId="urn:microsoft.com/office/officeart/2005/8/layout/cycle2"/>
    <dgm:cxn modelId="{4E71458D-F62C-4189-ADD5-75E0C1629221}" srcId="{4477AF8C-894D-49AC-8581-B1CB18647DE2}" destId="{A05EE300-F382-4227-98FA-76E5670F9DDF}" srcOrd="5" destOrd="0" parTransId="{279DA097-5DA8-4AE6-8681-12E2C52FE15F}" sibTransId="{51B03B33-3997-4768-98F2-D46B016EF82A}"/>
    <dgm:cxn modelId="{94ECF65B-D303-4985-9A8B-DEAE735B2B3F}" type="presOf" srcId="{1260EC2A-BC85-4CED-9EB1-2D8AFB5A291D}" destId="{79E4D4AD-AE06-4B63-860A-E43001ED480C}" srcOrd="1" destOrd="0" presId="urn:microsoft.com/office/officeart/2005/8/layout/cycle2"/>
    <dgm:cxn modelId="{ED1E044A-ACF8-4389-AB54-17532C5D1743}" type="presOf" srcId="{4477AF8C-894D-49AC-8581-B1CB18647DE2}" destId="{57C39CA8-AFD6-4B55-BD63-88E94B21A8CB}" srcOrd="0" destOrd="0" presId="urn:microsoft.com/office/officeart/2005/8/layout/cycle2"/>
    <dgm:cxn modelId="{AB9FEAB3-61D9-4C2C-BF78-D20F3D883656}" type="presOf" srcId="{565D1706-A64D-401F-80A9-AA08F5073AB5}" destId="{C39EFCD9-5D0D-4EAB-9F4A-E10DF6942159}" srcOrd="1" destOrd="0" presId="urn:microsoft.com/office/officeart/2005/8/layout/cycle2"/>
    <dgm:cxn modelId="{7923CBD6-92D4-4BB6-8604-ADA9F13A7F8C}" type="presOf" srcId="{3777DED5-F9B6-4B1E-B524-333E3BC0E52A}" destId="{3459E26C-ABD4-44BE-B2CE-40A15A645E83}" srcOrd="0" destOrd="0" presId="urn:microsoft.com/office/officeart/2005/8/layout/cycle2"/>
    <dgm:cxn modelId="{610134C9-9AB7-4EFA-BCFF-D938DEE27AFB}" srcId="{4477AF8C-894D-49AC-8581-B1CB18647DE2}" destId="{1D382AC8-7592-4F0C-B392-F8B574CC2B66}" srcOrd="4" destOrd="0" parTransId="{B4AB4FEA-8A0B-4188-9972-A0190AF58C65}" sibTransId="{A417C548-EDBB-4E30-87EA-647C7A3F0BCD}"/>
    <dgm:cxn modelId="{662034CC-BF76-4211-BE0B-0E81D3B8DD38}" type="presOf" srcId="{E186451F-6439-4C89-96F2-0072A776DAFD}" destId="{2169FBBA-A03A-4810-877B-097F6A43A042}" srcOrd="1" destOrd="0" presId="urn:microsoft.com/office/officeart/2005/8/layout/cycle2"/>
    <dgm:cxn modelId="{423AD4B4-097B-4769-BB22-A5CBE945F370}" srcId="{4477AF8C-894D-49AC-8581-B1CB18647DE2}" destId="{54BE9A30-654C-48FB-9306-518A97BBDF77}" srcOrd="2" destOrd="0" parTransId="{4D600896-45E4-4B12-95E9-5452B4410687}" sibTransId="{565D1706-A64D-401F-80A9-AA08F5073AB5}"/>
    <dgm:cxn modelId="{C7483D1A-F31F-4644-B623-6BDB5BC49A50}" type="presOf" srcId="{BBB5D4B4-4B04-4196-91F7-E6970A0D661E}" destId="{2AC993B5-DF11-4AAB-95E0-EEEAE4FAED3D}" srcOrd="1" destOrd="0" presId="urn:microsoft.com/office/officeart/2005/8/layout/cycle2"/>
    <dgm:cxn modelId="{DA606623-44E9-436B-8348-48C9088BC086}" type="presOf" srcId="{BBB5D4B4-4B04-4196-91F7-E6970A0D661E}" destId="{0D8B2E83-5CC9-4EB9-8EA8-E67767921B28}" srcOrd="0" destOrd="0" presId="urn:microsoft.com/office/officeart/2005/8/layout/cycle2"/>
    <dgm:cxn modelId="{ABBE276A-BA47-4BF0-A484-5807AE1504F2}" type="presOf" srcId="{8ACD0EA1-5E2B-448B-A4E0-F8854DFA1FDB}" destId="{28EEC5EF-13EE-4673-B847-6D8CD0D25DCB}" srcOrd="0" destOrd="0" presId="urn:microsoft.com/office/officeart/2005/8/layout/cycle2"/>
    <dgm:cxn modelId="{5EFCFF69-D4FB-48E8-BF48-8D27DCC0EA2F}" srcId="{4477AF8C-894D-49AC-8581-B1CB18647DE2}" destId="{637E08BE-B7F3-4BF2-9936-478A38CCB192}" srcOrd="0" destOrd="0" parTransId="{025C3BCC-3567-48C8-AE33-B2CE88E7D0F1}" sibTransId="{E186451F-6439-4C89-96F2-0072A776DAFD}"/>
    <dgm:cxn modelId="{ADFD3EDB-AB86-4417-BADD-19ED41F8F89F}" type="presOf" srcId="{51B03B33-3997-4768-98F2-D46B016EF82A}" destId="{3AC3ADAC-9CF8-4AC7-B912-CA5079849F6C}" srcOrd="0" destOrd="0" presId="urn:microsoft.com/office/officeart/2005/8/layout/cycle2"/>
    <dgm:cxn modelId="{F2DC0CCD-BBA8-465D-91CF-BF69EA31F45D}" type="presOf" srcId="{A417C548-EDBB-4E30-87EA-647C7A3F0BCD}" destId="{4A883A22-266A-46A0-B872-E5FA46381119}" srcOrd="0" destOrd="0" presId="urn:microsoft.com/office/officeart/2005/8/layout/cycle2"/>
    <dgm:cxn modelId="{593D0375-8AA4-4958-AF67-F70E6E862C1A}" srcId="{4477AF8C-894D-49AC-8581-B1CB18647DE2}" destId="{8ACD0EA1-5E2B-448B-A4E0-F8854DFA1FDB}" srcOrd="1" destOrd="0" parTransId="{6E62CE15-D81B-4673-8DE3-CECAB99DBA69}" sibTransId="{BBB5D4B4-4B04-4196-91F7-E6970A0D661E}"/>
    <dgm:cxn modelId="{F9AED144-CB61-4EEF-9504-E265E8AC84EC}" type="presOf" srcId="{637E08BE-B7F3-4BF2-9936-478A38CCB192}" destId="{D5049994-94CC-4FC9-86BF-1D66431005AB}" srcOrd="0" destOrd="0" presId="urn:microsoft.com/office/officeart/2005/8/layout/cycle2"/>
    <dgm:cxn modelId="{50E4617D-05BE-4764-B73D-347360203A43}" type="presOf" srcId="{A417C548-EDBB-4E30-87EA-647C7A3F0BCD}" destId="{28CBA688-9731-49C2-93D4-DDCCF19BEF92}" srcOrd="1" destOrd="0" presId="urn:microsoft.com/office/officeart/2005/8/layout/cycle2"/>
    <dgm:cxn modelId="{465C5B6A-7CC4-4CD7-BEEF-DEB89B21B915}" type="presOf" srcId="{1260EC2A-BC85-4CED-9EB1-2D8AFB5A291D}" destId="{274C57A8-E05A-44CE-8D5A-15339CBD0F4B}" srcOrd="0" destOrd="0" presId="urn:microsoft.com/office/officeart/2005/8/layout/cycle2"/>
    <dgm:cxn modelId="{6DC9F246-2D91-4B5C-A288-D72EFBD23546}" type="presOf" srcId="{A05EE300-F382-4227-98FA-76E5670F9DDF}" destId="{1E0E051C-1D88-485E-A140-47271B4CCFAA}" srcOrd="0" destOrd="0" presId="urn:microsoft.com/office/officeart/2005/8/layout/cycle2"/>
    <dgm:cxn modelId="{CBF6DD7F-CF2C-435F-B89E-349001253A79}" srcId="{4477AF8C-894D-49AC-8581-B1CB18647DE2}" destId="{3777DED5-F9B6-4B1E-B524-333E3BC0E52A}" srcOrd="3" destOrd="0" parTransId="{44F71C88-D58C-47C5-A73A-5F44CB8CCC3E}" sibTransId="{1260EC2A-BC85-4CED-9EB1-2D8AFB5A291D}"/>
    <dgm:cxn modelId="{81CEED73-9669-4785-9681-D2860F79363A}" type="presOf" srcId="{51B03B33-3997-4768-98F2-D46B016EF82A}" destId="{94B9CA2F-7C0E-44BB-BB23-560DA7A2692E}" srcOrd="1" destOrd="0" presId="urn:microsoft.com/office/officeart/2005/8/layout/cycle2"/>
    <dgm:cxn modelId="{AADA2220-C1CD-4C03-AC71-4650E5B1DBF2}" type="presOf" srcId="{54BE9A30-654C-48FB-9306-518A97BBDF77}" destId="{422AC942-F4A7-48A3-9CA3-3CBB7B4C82A4}" srcOrd="0" destOrd="0" presId="urn:microsoft.com/office/officeart/2005/8/layout/cycle2"/>
    <dgm:cxn modelId="{FCBEA621-D724-46B4-917D-0E24975E7DD4}" type="presOf" srcId="{E186451F-6439-4C89-96F2-0072A776DAFD}" destId="{0BFA5DB4-A78A-4B4C-AAB2-0CDF50AC63FF}" srcOrd="0" destOrd="0" presId="urn:microsoft.com/office/officeart/2005/8/layout/cycle2"/>
    <dgm:cxn modelId="{9756E94E-9FD5-43BE-89D5-1D6A5824D7E1}" type="presOf" srcId="{565D1706-A64D-401F-80A9-AA08F5073AB5}" destId="{78BD8E3D-A2B4-4F59-ADFA-E8D767CDA228}" srcOrd="0" destOrd="0" presId="urn:microsoft.com/office/officeart/2005/8/layout/cycle2"/>
    <dgm:cxn modelId="{3FAD2A3B-957F-4473-B49B-7FB86AC9F374}" type="presParOf" srcId="{57C39CA8-AFD6-4B55-BD63-88E94B21A8CB}" destId="{D5049994-94CC-4FC9-86BF-1D66431005AB}" srcOrd="0" destOrd="0" presId="urn:microsoft.com/office/officeart/2005/8/layout/cycle2"/>
    <dgm:cxn modelId="{39A98B47-2C36-4333-8034-502DE53B0B3A}" type="presParOf" srcId="{57C39CA8-AFD6-4B55-BD63-88E94B21A8CB}" destId="{0BFA5DB4-A78A-4B4C-AAB2-0CDF50AC63FF}" srcOrd="1" destOrd="0" presId="urn:microsoft.com/office/officeart/2005/8/layout/cycle2"/>
    <dgm:cxn modelId="{47458E84-DD34-4CA9-91A8-C358E28C3599}" type="presParOf" srcId="{0BFA5DB4-A78A-4B4C-AAB2-0CDF50AC63FF}" destId="{2169FBBA-A03A-4810-877B-097F6A43A042}" srcOrd="0" destOrd="0" presId="urn:microsoft.com/office/officeart/2005/8/layout/cycle2"/>
    <dgm:cxn modelId="{D13B31A4-D2B6-48F3-8803-AC2A32700A94}" type="presParOf" srcId="{57C39CA8-AFD6-4B55-BD63-88E94B21A8CB}" destId="{28EEC5EF-13EE-4673-B847-6D8CD0D25DCB}" srcOrd="2" destOrd="0" presId="urn:microsoft.com/office/officeart/2005/8/layout/cycle2"/>
    <dgm:cxn modelId="{CAB1596A-23A2-4093-A93B-431E887ADA91}" type="presParOf" srcId="{57C39CA8-AFD6-4B55-BD63-88E94B21A8CB}" destId="{0D8B2E83-5CC9-4EB9-8EA8-E67767921B28}" srcOrd="3" destOrd="0" presId="urn:microsoft.com/office/officeart/2005/8/layout/cycle2"/>
    <dgm:cxn modelId="{01590317-12F0-45D9-9611-6304B6B27245}" type="presParOf" srcId="{0D8B2E83-5CC9-4EB9-8EA8-E67767921B28}" destId="{2AC993B5-DF11-4AAB-95E0-EEEAE4FAED3D}" srcOrd="0" destOrd="0" presId="urn:microsoft.com/office/officeart/2005/8/layout/cycle2"/>
    <dgm:cxn modelId="{AD2CBB64-3B8D-4A18-983B-BA0DCAF90D06}" type="presParOf" srcId="{57C39CA8-AFD6-4B55-BD63-88E94B21A8CB}" destId="{422AC942-F4A7-48A3-9CA3-3CBB7B4C82A4}" srcOrd="4" destOrd="0" presId="urn:microsoft.com/office/officeart/2005/8/layout/cycle2"/>
    <dgm:cxn modelId="{476A9B72-2C15-4001-B021-6FF5DCA9D1F6}" type="presParOf" srcId="{57C39CA8-AFD6-4B55-BD63-88E94B21A8CB}" destId="{78BD8E3D-A2B4-4F59-ADFA-E8D767CDA228}" srcOrd="5" destOrd="0" presId="urn:microsoft.com/office/officeart/2005/8/layout/cycle2"/>
    <dgm:cxn modelId="{28015332-C7B4-4A1D-8AA2-B0D3E62F5F89}" type="presParOf" srcId="{78BD8E3D-A2B4-4F59-ADFA-E8D767CDA228}" destId="{C39EFCD9-5D0D-4EAB-9F4A-E10DF6942159}" srcOrd="0" destOrd="0" presId="urn:microsoft.com/office/officeart/2005/8/layout/cycle2"/>
    <dgm:cxn modelId="{E9F5DBA5-2EFA-4B37-BBEA-2D779B3882F2}" type="presParOf" srcId="{57C39CA8-AFD6-4B55-BD63-88E94B21A8CB}" destId="{3459E26C-ABD4-44BE-B2CE-40A15A645E83}" srcOrd="6" destOrd="0" presId="urn:microsoft.com/office/officeart/2005/8/layout/cycle2"/>
    <dgm:cxn modelId="{EFDEE67B-5E45-4FF5-B811-4F2D235A5D62}" type="presParOf" srcId="{57C39CA8-AFD6-4B55-BD63-88E94B21A8CB}" destId="{274C57A8-E05A-44CE-8D5A-15339CBD0F4B}" srcOrd="7" destOrd="0" presId="urn:microsoft.com/office/officeart/2005/8/layout/cycle2"/>
    <dgm:cxn modelId="{B6037439-A031-4107-A97F-21BA86AEB08C}" type="presParOf" srcId="{274C57A8-E05A-44CE-8D5A-15339CBD0F4B}" destId="{79E4D4AD-AE06-4B63-860A-E43001ED480C}" srcOrd="0" destOrd="0" presId="urn:microsoft.com/office/officeart/2005/8/layout/cycle2"/>
    <dgm:cxn modelId="{3BDD6DA5-C524-4FA3-ADAA-C2A5E6CB1D59}" type="presParOf" srcId="{57C39CA8-AFD6-4B55-BD63-88E94B21A8CB}" destId="{D77055FA-1466-48BE-A44A-F17E617581B6}" srcOrd="8" destOrd="0" presId="urn:microsoft.com/office/officeart/2005/8/layout/cycle2"/>
    <dgm:cxn modelId="{FF111D03-E3E5-482D-A391-B6DC084B51CA}" type="presParOf" srcId="{57C39CA8-AFD6-4B55-BD63-88E94B21A8CB}" destId="{4A883A22-266A-46A0-B872-E5FA46381119}" srcOrd="9" destOrd="0" presId="urn:microsoft.com/office/officeart/2005/8/layout/cycle2"/>
    <dgm:cxn modelId="{1AB62657-45A5-4175-BF0A-B255E1790578}" type="presParOf" srcId="{4A883A22-266A-46A0-B872-E5FA46381119}" destId="{28CBA688-9731-49C2-93D4-DDCCF19BEF92}" srcOrd="0" destOrd="0" presId="urn:microsoft.com/office/officeart/2005/8/layout/cycle2"/>
    <dgm:cxn modelId="{15CAAFD0-F964-4A63-91FE-AA1E5E386C5A}" type="presParOf" srcId="{57C39CA8-AFD6-4B55-BD63-88E94B21A8CB}" destId="{1E0E051C-1D88-485E-A140-47271B4CCFAA}" srcOrd="10" destOrd="0" presId="urn:microsoft.com/office/officeart/2005/8/layout/cycle2"/>
    <dgm:cxn modelId="{217389A9-7771-4A41-A513-5E5AA16FDC73}" type="presParOf" srcId="{57C39CA8-AFD6-4B55-BD63-88E94B21A8CB}" destId="{3AC3ADAC-9CF8-4AC7-B912-CA5079849F6C}" srcOrd="11" destOrd="0" presId="urn:microsoft.com/office/officeart/2005/8/layout/cycle2"/>
    <dgm:cxn modelId="{4D3EB33E-1597-417A-8356-BD0EEAA8A68E}" type="presParOf" srcId="{3AC3ADAC-9CF8-4AC7-B912-CA5079849F6C}" destId="{94B9CA2F-7C0E-44BB-BB23-560DA7A2692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66D686-FB16-4429-97CB-7B86AE13A2AB}" type="doc">
      <dgm:prSet loTypeId="urn:microsoft.com/office/officeart/2005/8/layout/matrix3" loCatId="matrix" qsTypeId="urn:microsoft.com/office/officeart/2005/8/quickstyle/simple1#6" qsCatId="simple" csTypeId="urn:microsoft.com/office/officeart/2005/8/colors/accent1_2#3" csCatId="accent1" phldr="1"/>
      <dgm:spPr/>
      <dgm:t>
        <a:bodyPr/>
        <a:lstStyle/>
        <a:p>
          <a:endParaRPr lang="en-US"/>
        </a:p>
      </dgm:t>
    </dgm:pt>
    <dgm:pt modelId="{FF2BA89A-CC73-4C44-A530-69BD6180B797}">
      <dgm:prSet phldrT="[Text]"/>
      <dgm:spPr/>
      <dgm:t>
        <a:bodyPr/>
        <a:lstStyle/>
        <a:p>
          <a:r>
            <a:rPr lang="en-US" dirty="0" smtClean="0">
              <a:solidFill>
                <a:schemeClr val="tx1"/>
              </a:solidFill>
            </a:rPr>
            <a:t>The good things about ______</a:t>
          </a:r>
          <a:endParaRPr lang="en-US" dirty="0">
            <a:solidFill>
              <a:schemeClr val="tx1"/>
            </a:solidFill>
          </a:endParaRPr>
        </a:p>
      </dgm:t>
    </dgm:pt>
    <dgm:pt modelId="{E5B6C4D3-6177-4F6E-AC56-33DDD49D7421}" type="parTrans" cxnId="{773E69ED-EB33-4AA2-A4ED-93EBF3ABB57F}">
      <dgm:prSet/>
      <dgm:spPr/>
      <dgm:t>
        <a:bodyPr/>
        <a:lstStyle/>
        <a:p>
          <a:endParaRPr lang="en-US"/>
        </a:p>
      </dgm:t>
    </dgm:pt>
    <dgm:pt modelId="{86A18636-6D43-4CBB-845D-BEA1B54B5417}" type="sibTrans" cxnId="{773E69ED-EB33-4AA2-A4ED-93EBF3ABB57F}">
      <dgm:prSet/>
      <dgm:spPr/>
      <dgm:t>
        <a:bodyPr/>
        <a:lstStyle/>
        <a:p>
          <a:endParaRPr lang="en-US"/>
        </a:p>
      </dgm:t>
    </dgm:pt>
    <dgm:pt modelId="{9966AC15-93D3-4BBB-9E0E-0B3B2CE55340}">
      <dgm:prSet phldrT="[Text]"/>
      <dgm:spPr/>
      <dgm:t>
        <a:bodyPr/>
        <a:lstStyle/>
        <a:p>
          <a:r>
            <a:rPr lang="en-US" dirty="0" smtClean="0">
              <a:solidFill>
                <a:schemeClr val="tx1"/>
              </a:solidFill>
            </a:rPr>
            <a:t>The not- so-good things about ____</a:t>
          </a:r>
          <a:endParaRPr lang="en-US" dirty="0">
            <a:solidFill>
              <a:schemeClr val="tx1"/>
            </a:solidFill>
          </a:endParaRPr>
        </a:p>
      </dgm:t>
    </dgm:pt>
    <dgm:pt modelId="{EC3A94EF-B46A-4C5C-854D-810FB9B22849}" type="parTrans" cxnId="{5D133DBC-BA3B-4C1E-AE66-6C536FB81A2F}">
      <dgm:prSet/>
      <dgm:spPr/>
      <dgm:t>
        <a:bodyPr/>
        <a:lstStyle/>
        <a:p>
          <a:endParaRPr lang="en-US"/>
        </a:p>
      </dgm:t>
    </dgm:pt>
    <dgm:pt modelId="{147B850F-5C2B-49DD-B7BD-28F6F41C5698}" type="sibTrans" cxnId="{5D133DBC-BA3B-4C1E-AE66-6C536FB81A2F}">
      <dgm:prSet/>
      <dgm:spPr/>
      <dgm:t>
        <a:bodyPr/>
        <a:lstStyle/>
        <a:p>
          <a:endParaRPr lang="en-US"/>
        </a:p>
      </dgm:t>
    </dgm:pt>
    <dgm:pt modelId="{BEE7B49F-E5B7-41C8-BC1E-442AFACB4FE5}">
      <dgm:prSet phldrT="[Text]"/>
      <dgm:spPr/>
      <dgm:t>
        <a:bodyPr/>
        <a:lstStyle/>
        <a:p>
          <a:r>
            <a:rPr lang="en-US" dirty="0" smtClean="0">
              <a:solidFill>
                <a:schemeClr val="tx1"/>
              </a:solidFill>
            </a:rPr>
            <a:t>The good things about changing</a:t>
          </a:r>
          <a:endParaRPr lang="en-US" dirty="0">
            <a:solidFill>
              <a:schemeClr val="tx1"/>
            </a:solidFill>
          </a:endParaRPr>
        </a:p>
      </dgm:t>
    </dgm:pt>
    <dgm:pt modelId="{76A08194-7ED8-40FB-9B4E-36CF4B3685B3}" type="parTrans" cxnId="{EE78F628-032A-446A-80E3-2EE29A01A05D}">
      <dgm:prSet/>
      <dgm:spPr/>
      <dgm:t>
        <a:bodyPr/>
        <a:lstStyle/>
        <a:p>
          <a:endParaRPr lang="en-US"/>
        </a:p>
      </dgm:t>
    </dgm:pt>
    <dgm:pt modelId="{5E59CCB6-05C8-4D4A-8C3D-D5B2E923C446}" type="sibTrans" cxnId="{EE78F628-032A-446A-80E3-2EE29A01A05D}">
      <dgm:prSet/>
      <dgm:spPr/>
      <dgm:t>
        <a:bodyPr/>
        <a:lstStyle/>
        <a:p>
          <a:endParaRPr lang="en-US"/>
        </a:p>
      </dgm:t>
    </dgm:pt>
    <dgm:pt modelId="{4A7EABD7-B399-4520-8E62-DA050AB5BBF3}">
      <dgm:prSet phldrT="[Text]"/>
      <dgm:spPr/>
      <dgm:t>
        <a:bodyPr/>
        <a:lstStyle/>
        <a:p>
          <a:r>
            <a:rPr lang="en-US" dirty="0" smtClean="0">
              <a:solidFill>
                <a:schemeClr val="tx1"/>
              </a:solidFill>
            </a:rPr>
            <a:t>The not-so-good things about changing</a:t>
          </a:r>
          <a:endParaRPr lang="en-US" dirty="0">
            <a:solidFill>
              <a:schemeClr val="tx1"/>
            </a:solidFill>
          </a:endParaRPr>
        </a:p>
      </dgm:t>
    </dgm:pt>
    <dgm:pt modelId="{F7F929BD-FE0B-4342-95AA-EE71E1FEFE80}" type="parTrans" cxnId="{F826C2E7-6609-4D2D-A5A6-96A340497A46}">
      <dgm:prSet/>
      <dgm:spPr/>
      <dgm:t>
        <a:bodyPr/>
        <a:lstStyle/>
        <a:p>
          <a:endParaRPr lang="en-US"/>
        </a:p>
      </dgm:t>
    </dgm:pt>
    <dgm:pt modelId="{EA6A5973-CFB0-4199-BBEA-9B9BA00E3FFC}" type="sibTrans" cxnId="{F826C2E7-6609-4D2D-A5A6-96A340497A46}">
      <dgm:prSet/>
      <dgm:spPr/>
      <dgm:t>
        <a:bodyPr/>
        <a:lstStyle/>
        <a:p>
          <a:endParaRPr lang="en-US"/>
        </a:p>
      </dgm:t>
    </dgm:pt>
    <dgm:pt modelId="{A0C61541-D99C-429B-BFCB-CCC18A297F57}" type="pres">
      <dgm:prSet presAssocID="{1966D686-FB16-4429-97CB-7B86AE13A2AB}" presName="matrix" presStyleCnt="0">
        <dgm:presLayoutVars>
          <dgm:chMax val="1"/>
          <dgm:dir/>
          <dgm:resizeHandles val="exact"/>
        </dgm:presLayoutVars>
      </dgm:prSet>
      <dgm:spPr/>
      <dgm:t>
        <a:bodyPr/>
        <a:lstStyle/>
        <a:p>
          <a:endParaRPr lang="en-US"/>
        </a:p>
      </dgm:t>
    </dgm:pt>
    <dgm:pt modelId="{F45381FF-441E-4365-B4E8-B30D7E4DC3DE}" type="pres">
      <dgm:prSet presAssocID="{1966D686-FB16-4429-97CB-7B86AE13A2AB}" presName="diamond" presStyleLbl="bgShp" presStyleIdx="0" presStyleCnt="1"/>
      <dgm:spPr/>
    </dgm:pt>
    <dgm:pt modelId="{35E7A1CB-0369-4F0C-A001-1F39324E326E}" type="pres">
      <dgm:prSet presAssocID="{1966D686-FB16-4429-97CB-7B86AE13A2AB}" presName="quad1" presStyleLbl="node1" presStyleIdx="0" presStyleCnt="4">
        <dgm:presLayoutVars>
          <dgm:chMax val="0"/>
          <dgm:chPref val="0"/>
          <dgm:bulletEnabled val="1"/>
        </dgm:presLayoutVars>
      </dgm:prSet>
      <dgm:spPr/>
      <dgm:t>
        <a:bodyPr/>
        <a:lstStyle/>
        <a:p>
          <a:endParaRPr lang="en-US"/>
        </a:p>
      </dgm:t>
    </dgm:pt>
    <dgm:pt modelId="{77A5C037-4504-4025-ADDD-74E8E31BAF9F}" type="pres">
      <dgm:prSet presAssocID="{1966D686-FB16-4429-97CB-7B86AE13A2AB}" presName="quad2" presStyleLbl="node1" presStyleIdx="1" presStyleCnt="4">
        <dgm:presLayoutVars>
          <dgm:chMax val="0"/>
          <dgm:chPref val="0"/>
          <dgm:bulletEnabled val="1"/>
        </dgm:presLayoutVars>
      </dgm:prSet>
      <dgm:spPr/>
      <dgm:t>
        <a:bodyPr/>
        <a:lstStyle/>
        <a:p>
          <a:endParaRPr lang="en-US"/>
        </a:p>
      </dgm:t>
    </dgm:pt>
    <dgm:pt modelId="{007B0F65-079B-41F6-B38F-044E57E5407E}" type="pres">
      <dgm:prSet presAssocID="{1966D686-FB16-4429-97CB-7B86AE13A2AB}" presName="quad3" presStyleLbl="node1" presStyleIdx="2" presStyleCnt="4">
        <dgm:presLayoutVars>
          <dgm:chMax val="0"/>
          <dgm:chPref val="0"/>
          <dgm:bulletEnabled val="1"/>
        </dgm:presLayoutVars>
      </dgm:prSet>
      <dgm:spPr/>
      <dgm:t>
        <a:bodyPr/>
        <a:lstStyle/>
        <a:p>
          <a:endParaRPr lang="en-US"/>
        </a:p>
      </dgm:t>
    </dgm:pt>
    <dgm:pt modelId="{AEC153EF-DAD4-4828-A088-7D60A08C4D99}" type="pres">
      <dgm:prSet presAssocID="{1966D686-FB16-4429-97CB-7B86AE13A2AB}" presName="quad4" presStyleLbl="node1" presStyleIdx="3" presStyleCnt="4">
        <dgm:presLayoutVars>
          <dgm:chMax val="0"/>
          <dgm:chPref val="0"/>
          <dgm:bulletEnabled val="1"/>
        </dgm:presLayoutVars>
      </dgm:prSet>
      <dgm:spPr/>
      <dgm:t>
        <a:bodyPr/>
        <a:lstStyle/>
        <a:p>
          <a:endParaRPr lang="en-US"/>
        </a:p>
      </dgm:t>
    </dgm:pt>
  </dgm:ptLst>
  <dgm:cxnLst>
    <dgm:cxn modelId="{35CC06A6-96AA-4CA1-B278-FA3A4F2336C7}" type="presOf" srcId="{4A7EABD7-B399-4520-8E62-DA050AB5BBF3}" destId="{AEC153EF-DAD4-4828-A088-7D60A08C4D99}" srcOrd="0" destOrd="0" presId="urn:microsoft.com/office/officeart/2005/8/layout/matrix3"/>
    <dgm:cxn modelId="{F826C2E7-6609-4D2D-A5A6-96A340497A46}" srcId="{1966D686-FB16-4429-97CB-7B86AE13A2AB}" destId="{4A7EABD7-B399-4520-8E62-DA050AB5BBF3}" srcOrd="3" destOrd="0" parTransId="{F7F929BD-FE0B-4342-95AA-EE71E1FEFE80}" sibTransId="{EA6A5973-CFB0-4199-BBEA-9B9BA00E3FFC}"/>
    <dgm:cxn modelId="{D9B1DB19-84AA-4060-8A75-D7D3831A1A2F}" type="presOf" srcId="{FF2BA89A-CC73-4C44-A530-69BD6180B797}" destId="{35E7A1CB-0369-4F0C-A001-1F39324E326E}" srcOrd="0" destOrd="0" presId="urn:microsoft.com/office/officeart/2005/8/layout/matrix3"/>
    <dgm:cxn modelId="{5D133DBC-BA3B-4C1E-AE66-6C536FB81A2F}" srcId="{1966D686-FB16-4429-97CB-7B86AE13A2AB}" destId="{9966AC15-93D3-4BBB-9E0E-0B3B2CE55340}" srcOrd="1" destOrd="0" parTransId="{EC3A94EF-B46A-4C5C-854D-810FB9B22849}" sibTransId="{147B850F-5C2B-49DD-B7BD-28F6F41C5698}"/>
    <dgm:cxn modelId="{EE78F628-032A-446A-80E3-2EE29A01A05D}" srcId="{1966D686-FB16-4429-97CB-7B86AE13A2AB}" destId="{BEE7B49F-E5B7-41C8-BC1E-442AFACB4FE5}" srcOrd="2" destOrd="0" parTransId="{76A08194-7ED8-40FB-9B4E-36CF4B3685B3}" sibTransId="{5E59CCB6-05C8-4D4A-8C3D-D5B2E923C446}"/>
    <dgm:cxn modelId="{773E69ED-EB33-4AA2-A4ED-93EBF3ABB57F}" srcId="{1966D686-FB16-4429-97CB-7B86AE13A2AB}" destId="{FF2BA89A-CC73-4C44-A530-69BD6180B797}" srcOrd="0" destOrd="0" parTransId="{E5B6C4D3-6177-4F6E-AC56-33DDD49D7421}" sibTransId="{86A18636-6D43-4CBB-845D-BEA1B54B5417}"/>
    <dgm:cxn modelId="{4A46A178-1807-4E84-A026-5EB2CE5E59B8}" type="presOf" srcId="{1966D686-FB16-4429-97CB-7B86AE13A2AB}" destId="{A0C61541-D99C-429B-BFCB-CCC18A297F57}" srcOrd="0" destOrd="0" presId="urn:microsoft.com/office/officeart/2005/8/layout/matrix3"/>
    <dgm:cxn modelId="{BA516BB4-4C82-4F7C-964D-32E994E2D1EE}" type="presOf" srcId="{9966AC15-93D3-4BBB-9E0E-0B3B2CE55340}" destId="{77A5C037-4504-4025-ADDD-74E8E31BAF9F}" srcOrd="0" destOrd="0" presId="urn:microsoft.com/office/officeart/2005/8/layout/matrix3"/>
    <dgm:cxn modelId="{629B8BC2-8F8C-4DBE-9501-ABBB427C10EF}" type="presOf" srcId="{BEE7B49F-E5B7-41C8-BC1E-442AFACB4FE5}" destId="{007B0F65-079B-41F6-B38F-044E57E5407E}" srcOrd="0" destOrd="0" presId="urn:microsoft.com/office/officeart/2005/8/layout/matrix3"/>
    <dgm:cxn modelId="{A95A2E8D-1DF8-4D5D-8387-C60CF6503EBD}" type="presParOf" srcId="{A0C61541-D99C-429B-BFCB-CCC18A297F57}" destId="{F45381FF-441E-4365-B4E8-B30D7E4DC3DE}" srcOrd="0" destOrd="0" presId="urn:microsoft.com/office/officeart/2005/8/layout/matrix3"/>
    <dgm:cxn modelId="{B754449F-011F-47F4-A4C4-F52301BB2320}" type="presParOf" srcId="{A0C61541-D99C-429B-BFCB-CCC18A297F57}" destId="{35E7A1CB-0369-4F0C-A001-1F39324E326E}" srcOrd="1" destOrd="0" presId="urn:microsoft.com/office/officeart/2005/8/layout/matrix3"/>
    <dgm:cxn modelId="{0D44B597-7B09-4FFB-840D-15BF2722D432}" type="presParOf" srcId="{A0C61541-D99C-429B-BFCB-CCC18A297F57}" destId="{77A5C037-4504-4025-ADDD-74E8E31BAF9F}" srcOrd="2" destOrd="0" presId="urn:microsoft.com/office/officeart/2005/8/layout/matrix3"/>
    <dgm:cxn modelId="{27B79282-6519-4BBF-AAD2-4E601960E6F7}" type="presParOf" srcId="{A0C61541-D99C-429B-BFCB-CCC18A297F57}" destId="{007B0F65-079B-41F6-B38F-044E57E5407E}" srcOrd="3" destOrd="0" presId="urn:microsoft.com/office/officeart/2005/8/layout/matrix3"/>
    <dgm:cxn modelId="{36AA2C3A-3F43-4A59-A0F1-0B925960C6AD}" type="presParOf" srcId="{A0C61541-D99C-429B-BFCB-CCC18A297F57}" destId="{AEC153EF-DAD4-4828-A088-7D60A08C4D9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0C9C26-DE30-4007-929A-F10F16BA86F7}"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C8945EB2-F5FD-43D3-98AA-324C770FA821}">
      <dgm:prSet custT="1"/>
      <dgm:spPr/>
      <dgm:t>
        <a:bodyPr/>
        <a:lstStyle/>
        <a:p>
          <a:pPr rtl="0"/>
          <a:r>
            <a:rPr lang="en-US" sz="2000" b="1" dirty="0" smtClean="0">
              <a:solidFill>
                <a:srgbClr val="F8F8F8"/>
              </a:solidFill>
            </a:rPr>
            <a:t>Desire</a:t>
          </a:r>
          <a:endParaRPr lang="en-US" sz="2000" dirty="0">
            <a:solidFill>
              <a:srgbClr val="F8F8F8"/>
            </a:solidFill>
          </a:endParaRPr>
        </a:p>
      </dgm:t>
    </dgm:pt>
    <dgm:pt modelId="{3E106DC6-467D-4B98-926D-2AF9BF3E8517}" type="parTrans" cxnId="{8703D128-4D4A-4C2B-B6CC-74A2673C0BEC}">
      <dgm:prSet/>
      <dgm:spPr/>
      <dgm:t>
        <a:bodyPr/>
        <a:lstStyle/>
        <a:p>
          <a:endParaRPr lang="en-US"/>
        </a:p>
      </dgm:t>
    </dgm:pt>
    <dgm:pt modelId="{6C7A5077-F0E3-4A23-BD59-30C9C422E132}" type="sibTrans" cxnId="{8703D128-4D4A-4C2B-B6CC-74A2673C0BEC}">
      <dgm:prSet/>
      <dgm:spPr/>
      <dgm:t>
        <a:bodyPr/>
        <a:lstStyle/>
        <a:p>
          <a:endParaRPr lang="en-US"/>
        </a:p>
      </dgm:t>
    </dgm:pt>
    <dgm:pt modelId="{7DA62A31-1BC5-4F17-B4E2-C51283573D25}">
      <dgm:prSet custT="1"/>
      <dgm:spPr/>
      <dgm:t>
        <a:bodyPr/>
        <a:lstStyle/>
        <a:p>
          <a:pPr rtl="0"/>
          <a:r>
            <a:rPr lang="en-US" sz="2000" b="1" dirty="0" smtClean="0">
              <a:solidFill>
                <a:srgbClr val="F8F8F8"/>
              </a:solidFill>
            </a:rPr>
            <a:t>Ability</a:t>
          </a:r>
          <a:endParaRPr lang="en-US" sz="2000" dirty="0">
            <a:solidFill>
              <a:srgbClr val="F8F8F8"/>
            </a:solidFill>
          </a:endParaRPr>
        </a:p>
      </dgm:t>
    </dgm:pt>
    <dgm:pt modelId="{F40FD166-500D-49CD-BAB7-13BE7CD01916}" type="parTrans" cxnId="{B8B456AB-8EBE-41FC-B9D6-D8E8FA6B526C}">
      <dgm:prSet/>
      <dgm:spPr/>
      <dgm:t>
        <a:bodyPr/>
        <a:lstStyle/>
        <a:p>
          <a:endParaRPr lang="en-US"/>
        </a:p>
      </dgm:t>
    </dgm:pt>
    <dgm:pt modelId="{8FB43410-C4AC-480E-9572-21FAC9FCFC5F}" type="sibTrans" cxnId="{B8B456AB-8EBE-41FC-B9D6-D8E8FA6B526C}">
      <dgm:prSet/>
      <dgm:spPr/>
      <dgm:t>
        <a:bodyPr/>
        <a:lstStyle/>
        <a:p>
          <a:endParaRPr lang="en-US"/>
        </a:p>
      </dgm:t>
    </dgm:pt>
    <dgm:pt modelId="{4FE192D7-BDA8-46E7-B1C4-EC3446FF605E}">
      <dgm:prSet custT="1"/>
      <dgm:spPr/>
      <dgm:t>
        <a:bodyPr/>
        <a:lstStyle/>
        <a:p>
          <a:pPr rtl="0"/>
          <a:r>
            <a:rPr lang="en-US" sz="2000" b="1" dirty="0" smtClean="0">
              <a:solidFill>
                <a:srgbClr val="F8F8F8"/>
              </a:solidFill>
            </a:rPr>
            <a:t>Reason</a:t>
          </a:r>
          <a:endParaRPr lang="en-US" sz="2000" dirty="0">
            <a:solidFill>
              <a:srgbClr val="F8F8F8"/>
            </a:solidFill>
          </a:endParaRPr>
        </a:p>
      </dgm:t>
    </dgm:pt>
    <dgm:pt modelId="{37FFB700-0768-41A9-89E7-10BD0134C58D}" type="parTrans" cxnId="{F46DCEF5-81C9-4ECD-9F43-18CA9706A2E8}">
      <dgm:prSet/>
      <dgm:spPr/>
      <dgm:t>
        <a:bodyPr/>
        <a:lstStyle/>
        <a:p>
          <a:endParaRPr lang="en-US"/>
        </a:p>
      </dgm:t>
    </dgm:pt>
    <dgm:pt modelId="{F0A1F494-693C-43A0-A46B-1DF97129137E}" type="sibTrans" cxnId="{F46DCEF5-81C9-4ECD-9F43-18CA9706A2E8}">
      <dgm:prSet/>
      <dgm:spPr/>
      <dgm:t>
        <a:bodyPr/>
        <a:lstStyle/>
        <a:p>
          <a:endParaRPr lang="en-US"/>
        </a:p>
      </dgm:t>
    </dgm:pt>
    <dgm:pt modelId="{493C5B9B-B73F-4E3C-AF19-F38A68367C1F}">
      <dgm:prSet custT="1">
        <dgm:style>
          <a:lnRef idx="3">
            <a:schemeClr val="lt1"/>
          </a:lnRef>
          <a:fillRef idx="1">
            <a:schemeClr val="accent1"/>
          </a:fillRef>
          <a:effectRef idx="1">
            <a:schemeClr val="accent1"/>
          </a:effectRef>
          <a:fontRef idx="minor">
            <a:schemeClr val="lt1"/>
          </a:fontRef>
        </dgm:style>
      </dgm:prSet>
      <dgm:spPr>
        <a:noFill/>
        <a:ln>
          <a:noFill/>
        </a:ln>
      </dgm:spPr>
      <dgm:t>
        <a:bodyPr/>
        <a:lstStyle/>
        <a:p>
          <a:pPr rtl="0"/>
          <a:r>
            <a:rPr lang="en-US" sz="2000" b="1" dirty="0" smtClean="0">
              <a:solidFill>
                <a:srgbClr val="FFC000"/>
              </a:solidFill>
            </a:rPr>
            <a:t>Commitment</a:t>
          </a:r>
        </a:p>
        <a:p>
          <a:pPr rtl="0"/>
          <a:r>
            <a:rPr lang="en-US" sz="2000" dirty="0" smtClean="0">
              <a:solidFill>
                <a:srgbClr val="FFC000"/>
              </a:solidFill>
            </a:rPr>
            <a:t>	</a:t>
          </a:r>
          <a:endParaRPr lang="en-US" sz="2000" dirty="0">
            <a:solidFill>
              <a:srgbClr val="FFC000"/>
            </a:solidFill>
          </a:endParaRPr>
        </a:p>
      </dgm:t>
    </dgm:pt>
    <dgm:pt modelId="{91E684BA-5211-4C18-9B54-D7D14AFBAC69}" type="parTrans" cxnId="{0B6AE6D0-6906-4D9D-B8D3-88A8E91C60F8}">
      <dgm:prSet/>
      <dgm:spPr/>
      <dgm:t>
        <a:bodyPr/>
        <a:lstStyle/>
        <a:p>
          <a:endParaRPr lang="en-US"/>
        </a:p>
      </dgm:t>
    </dgm:pt>
    <dgm:pt modelId="{53FFB4DD-ECCB-40AB-9664-03F8CA6C50A9}" type="sibTrans" cxnId="{0B6AE6D0-6906-4D9D-B8D3-88A8E91C60F8}">
      <dgm:prSet/>
      <dgm:spPr/>
      <dgm:t>
        <a:bodyPr/>
        <a:lstStyle/>
        <a:p>
          <a:endParaRPr lang="en-US"/>
        </a:p>
      </dgm:t>
    </dgm:pt>
    <dgm:pt modelId="{AB9743A0-21AC-47B3-813A-F444C36589B8}">
      <dgm:prSet custT="1"/>
      <dgm:spPr/>
      <dgm:t>
        <a:bodyPr/>
        <a:lstStyle/>
        <a:p>
          <a:r>
            <a:rPr lang="en-US" sz="2000" b="1" dirty="0" smtClean="0">
              <a:solidFill>
                <a:srgbClr val="F8F8F8"/>
              </a:solidFill>
            </a:rPr>
            <a:t>Need</a:t>
          </a:r>
          <a:endParaRPr lang="en-US" sz="2000" b="1" dirty="0">
            <a:solidFill>
              <a:srgbClr val="F8F8F8"/>
            </a:solidFill>
          </a:endParaRPr>
        </a:p>
      </dgm:t>
    </dgm:pt>
    <dgm:pt modelId="{5F4CAEE0-6BF3-46FC-A205-51591FE0E684}" type="parTrans" cxnId="{EFA5C47C-FB75-47A0-983C-9AE1B20CBB66}">
      <dgm:prSet/>
      <dgm:spPr/>
      <dgm:t>
        <a:bodyPr/>
        <a:lstStyle/>
        <a:p>
          <a:endParaRPr lang="en-US"/>
        </a:p>
      </dgm:t>
    </dgm:pt>
    <dgm:pt modelId="{D23D1103-17D8-4B13-8270-FA7026A6FFB4}" type="sibTrans" cxnId="{EFA5C47C-FB75-47A0-983C-9AE1B20CBB66}">
      <dgm:prSet/>
      <dgm:spPr/>
      <dgm:t>
        <a:bodyPr/>
        <a:lstStyle/>
        <a:p>
          <a:endParaRPr lang="en-US"/>
        </a:p>
      </dgm:t>
    </dgm:pt>
    <dgm:pt modelId="{5976D24A-7CF7-4EE0-9E84-8766F5D33BC7}" type="pres">
      <dgm:prSet presAssocID="{260C9C26-DE30-4007-929A-F10F16BA86F7}" presName="arrowDiagram" presStyleCnt="0">
        <dgm:presLayoutVars>
          <dgm:chMax val="5"/>
          <dgm:dir/>
          <dgm:resizeHandles val="exact"/>
        </dgm:presLayoutVars>
      </dgm:prSet>
      <dgm:spPr/>
      <dgm:t>
        <a:bodyPr/>
        <a:lstStyle/>
        <a:p>
          <a:endParaRPr lang="en-US"/>
        </a:p>
      </dgm:t>
    </dgm:pt>
    <dgm:pt modelId="{496FD69F-1692-4F36-84A3-F50E74DEBE7C}" type="pres">
      <dgm:prSet presAssocID="{260C9C26-DE30-4007-929A-F10F16BA86F7}" presName="arrow" presStyleLbl="bgShp" presStyleIdx="0" presStyleCnt="1"/>
      <dgm:spPr>
        <a:solidFill>
          <a:schemeClr val="accent1"/>
        </a:solidFill>
      </dgm:spPr>
      <dgm:t>
        <a:bodyPr/>
        <a:lstStyle/>
        <a:p>
          <a:endParaRPr lang="en-US"/>
        </a:p>
      </dgm:t>
    </dgm:pt>
    <dgm:pt modelId="{C320408C-B7FE-412B-96AD-C4139B298B26}" type="pres">
      <dgm:prSet presAssocID="{260C9C26-DE30-4007-929A-F10F16BA86F7}" presName="arrowDiagram5" presStyleCnt="0"/>
      <dgm:spPr/>
    </dgm:pt>
    <dgm:pt modelId="{59878B0B-BA6C-459A-A4D6-37F38AE78C56}" type="pres">
      <dgm:prSet presAssocID="{C8945EB2-F5FD-43D3-98AA-324C770FA821}" presName="bullet5a" presStyleLbl="node1" presStyleIdx="0" presStyleCnt="5"/>
      <dgm:spPr>
        <a:ln>
          <a:solidFill>
            <a:srgbClr val="FF0000"/>
          </a:solidFill>
        </a:ln>
      </dgm:spPr>
      <dgm:t>
        <a:bodyPr/>
        <a:lstStyle/>
        <a:p>
          <a:endParaRPr lang="en-US"/>
        </a:p>
      </dgm:t>
    </dgm:pt>
    <dgm:pt modelId="{423D8C93-CD20-46D6-A2E8-100AE76975BB}" type="pres">
      <dgm:prSet presAssocID="{C8945EB2-F5FD-43D3-98AA-324C770FA821}" presName="textBox5a" presStyleLbl="revTx" presStyleIdx="0" presStyleCnt="5" custScaleY="60469">
        <dgm:presLayoutVars>
          <dgm:bulletEnabled val="1"/>
        </dgm:presLayoutVars>
      </dgm:prSet>
      <dgm:spPr/>
      <dgm:t>
        <a:bodyPr/>
        <a:lstStyle/>
        <a:p>
          <a:endParaRPr lang="en-US"/>
        </a:p>
      </dgm:t>
    </dgm:pt>
    <dgm:pt modelId="{40398A26-7D86-4A3A-A14F-2A2CA3E06467}" type="pres">
      <dgm:prSet presAssocID="{7DA62A31-1BC5-4F17-B4E2-C51283573D25}" presName="bullet5b" presStyleLbl="node1" presStyleIdx="1" presStyleCnt="5"/>
      <dgm:spPr>
        <a:ln>
          <a:solidFill>
            <a:srgbClr val="FF0000"/>
          </a:solidFill>
        </a:ln>
      </dgm:spPr>
      <dgm:t>
        <a:bodyPr/>
        <a:lstStyle/>
        <a:p>
          <a:endParaRPr lang="en-US"/>
        </a:p>
      </dgm:t>
    </dgm:pt>
    <dgm:pt modelId="{8AABD59D-5905-43AE-8EB0-8C49DB87677A}" type="pres">
      <dgm:prSet presAssocID="{7DA62A31-1BC5-4F17-B4E2-C51283573D25}" presName="textBox5b" presStyleLbl="revTx" presStyleIdx="1" presStyleCnt="5" custScaleY="74013">
        <dgm:presLayoutVars>
          <dgm:bulletEnabled val="1"/>
        </dgm:presLayoutVars>
      </dgm:prSet>
      <dgm:spPr/>
      <dgm:t>
        <a:bodyPr/>
        <a:lstStyle/>
        <a:p>
          <a:endParaRPr lang="en-US"/>
        </a:p>
      </dgm:t>
    </dgm:pt>
    <dgm:pt modelId="{34C627BA-8D37-45A3-B1A0-18F8CEDF9D62}" type="pres">
      <dgm:prSet presAssocID="{4FE192D7-BDA8-46E7-B1C4-EC3446FF605E}" presName="bullet5c" presStyleLbl="node1" presStyleIdx="2" presStyleCnt="5"/>
      <dgm:spPr>
        <a:ln>
          <a:solidFill>
            <a:srgbClr val="FF0000"/>
          </a:solidFill>
        </a:ln>
      </dgm:spPr>
      <dgm:t>
        <a:bodyPr/>
        <a:lstStyle/>
        <a:p>
          <a:endParaRPr lang="en-US"/>
        </a:p>
      </dgm:t>
    </dgm:pt>
    <dgm:pt modelId="{51E5D207-BC5F-464E-AE4B-48B4CB4E2EA2}" type="pres">
      <dgm:prSet presAssocID="{4FE192D7-BDA8-46E7-B1C4-EC3446FF605E}" presName="textBox5c" presStyleLbl="revTx" presStyleIdx="2" presStyleCnt="5" custScaleY="66803" custLinFactNeighborY="-2059">
        <dgm:presLayoutVars>
          <dgm:bulletEnabled val="1"/>
        </dgm:presLayoutVars>
      </dgm:prSet>
      <dgm:spPr/>
      <dgm:t>
        <a:bodyPr/>
        <a:lstStyle/>
        <a:p>
          <a:endParaRPr lang="en-US"/>
        </a:p>
      </dgm:t>
    </dgm:pt>
    <dgm:pt modelId="{4F0E855F-6F3E-49B6-BEDD-70625D7557A6}" type="pres">
      <dgm:prSet presAssocID="{AB9743A0-21AC-47B3-813A-F444C36589B8}" presName="bullet5d" presStyleLbl="node1" presStyleIdx="3" presStyleCnt="5"/>
      <dgm:spPr>
        <a:ln>
          <a:solidFill>
            <a:srgbClr val="FF0000"/>
          </a:solidFill>
        </a:ln>
      </dgm:spPr>
      <dgm:t>
        <a:bodyPr/>
        <a:lstStyle/>
        <a:p>
          <a:endParaRPr lang="en-US"/>
        </a:p>
      </dgm:t>
    </dgm:pt>
    <dgm:pt modelId="{D50ED453-3B70-4938-ADB1-E436F6BCEE1B}" type="pres">
      <dgm:prSet presAssocID="{AB9743A0-21AC-47B3-813A-F444C36589B8}" presName="textBox5d" presStyleLbl="revTx" presStyleIdx="3" presStyleCnt="5" custScaleY="50279" custLinFactNeighborY="2836">
        <dgm:presLayoutVars>
          <dgm:bulletEnabled val="1"/>
        </dgm:presLayoutVars>
      </dgm:prSet>
      <dgm:spPr/>
      <dgm:t>
        <a:bodyPr/>
        <a:lstStyle/>
        <a:p>
          <a:endParaRPr lang="en-US"/>
        </a:p>
      </dgm:t>
    </dgm:pt>
    <dgm:pt modelId="{CB3E3C84-A927-4DCD-BB38-2454E418CB63}" type="pres">
      <dgm:prSet presAssocID="{493C5B9B-B73F-4E3C-AF19-F38A68367C1F}" presName="bullet5e" presStyleLbl="node1" presStyleIdx="4" presStyleCnt="5"/>
      <dgm:spPr>
        <a:ln>
          <a:solidFill>
            <a:srgbClr val="FF0000"/>
          </a:solidFill>
        </a:ln>
      </dgm:spPr>
      <dgm:t>
        <a:bodyPr/>
        <a:lstStyle/>
        <a:p>
          <a:endParaRPr lang="en-US"/>
        </a:p>
      </dgm:t>
    </dgm:pt>
    <dgm:pt modelId="{8E6477CD-931F-421D-BFE0-0DA88D08B7D9}" type="pres">
      <dgm:prSet presAssocID="{493C5B9B-B73F-4E3C-AF19-F38A68367C1F}" presName="textBox5e" presStyleLbl="revTx" presStyleIdx="4" presStyleCnt="5" custScaleX="149548" custScaleY="46238" custLinFactNeighborX="1085" custLinFactNeighborY="7225">
        <dgm:presLayoutVars>
          <dgm:bulletEnabled val="1"/>
        </dgm:presLayoutVars>
      </dgm:prSet>
      <dgm:spPr/>
      <dgm:t>
        <a:bodyPr/>
        <a:lstStyle/>
        <a:p>
          <a:endParaRPr lang="en-US"/>
        </a:p>
      </dgm:t>
    </dgm:pt>
  </dgm:ptLst>
  <dgm:cxnLst>
    <dgm:cxn modelId="{35E6B01E-3C43-487A-AA62-33800580AE5B}" type="presOf" srcId="{7DA62A31-1BC5-4F17-B4E2-C51283573D25}" destId="{8AABD59D-5905-43AE-8EB0-8C49DB87677A}" srcOrd="0" destOrd="0" presId="urn:microsoft.com/office/officeart/2005/8/layout/arrow2"/>
    <dgm:cxn modelId="{9CF5DA6B-CA7E-430A-B927-849ABFC42860}" type="presOf" srcId="{260C9C26-DE30-4007-929A-F10F16BA86F7}" destId="{5976D24A-7CF7-4EE0-9E84-8766F5D33BC7}" srcOrd="0" destOrd="0" presId="urn:microsoft.com/office/officeart/2005/8/layout/arrow2"/>
    <dgm:cxn modelId="{16F0AB2A-01EC-4B5C-B96C-5EFF87ECEF9B}" type="presOf" srcId="{C8945EB2-F5FD-43D3-98AA-324C770FA821}" destId="{423D8C93-CD20-46D6-A2E8-100AE76975BB}" srcOrd="0" destOrd="0" presId="urn:microsoft.com/office/officeart/2005/8/layout/arrow2"/>
    <dgm:cxn modelId="{64701745-0731-4684-BF92-27E9A7DE89AA}" type="presOf" srcId="{4FE192D7-BDA8-46E7-B1C4-EC3446FF605E}" destId="{51E5D207-BC5F-464E-AE4B-48B4CB4E2EA2}" srcOrd="0" destOrd="0" presId="urn:microsoft.com/office/officeart/2005/8/layout/arrow2"/>
    <dgm:cxn modelId="{8703D128-4D4A-4C2B-B6CC-74A2673C0BEC}" srcId="{260C9C26-DE30-4007-929A-F10F16BA86F7}" destId="{C8945EB2-F5FD-43D3-98AA-324C770FA821}" srcOrd="0" destOrd="0" parTransId="{3E106DC6-467D-4B98-926D-2AF9BF3E8517}" sibTransId="{6C7A5077-F0E3-4A23-BD59-30C9C422E132}"/>
    <dgm:cxn modelId="{B8B456AB-8EBE-41FC-B9D6-D8E8FA6B526C}" srcId="{260C9C26-DE30-4007-929A-F10F16BA86F7}" destId="{7DA62A31-1BC5-4F17-B4E2-C51283573D25}" srcOrd="1" destOrd="0" parTransId="{F40FD166-500D-49CD-BAB7-13BE7CD01916}" sibTransId="{8FB43410-C4AC-480E-9572-21FAC9FCFC5F}"/>
    <dgm:cxn modelId="{D0DE2287-8782-467C-A6C5-57B288F5105A}" type="presOf" srcId="{AB9743A0-21AC-47B3-813A-F444C36589B8}" destId="{D50ED453-3B70-4938-ADB1-E436F6BCEE1B}" srcOrd="0" destOrd="0" presId="urn:microsoft.com/office/officeart/2005/8/layout/arrow2"/>
    <dgm:cxn modelId="{EFA5C47C-FB75-47A0-983C-9AE1B20CBB66}" srcId="{260C9C26-DE30-4007-929A-F10F16BA86F7}" destId="{AB9743A0-21AC-47B3-813A-F444C36589B8}" srcOrd="3" destOrd="0" parTransId="{5F4CAEE0-6BF3-46FC-A205-51591FE0E684}" sibTransId="{D23D1103-17D8-4B13-8270-FA7026A6FFB4}"/>
    <dgm:cxn modelId="{4BCABD1E-4CA9-4BE4-BC5C-013C9FAF305A}" type="presOf" srcId="{493C5B9B-B73F-4E3C-AF19-F38A68367C1F}" destId="{8E6477CD-931F-421D-BFE0-0DA88D08B7D9}" srcOrd="0" destOrd="0" presId="urn:microsoft.com/office/officeart/2005/8/layout/arrow2"/>
    <dgm:cxn modelId="{F46DCEF5-81C9-4ECD-9F43-18CA9706A2E8}" srcId="{260C9C26-DE30-4007-929A-F10F16BA86F7}" destId="{4FE192D7-BDA8-46E7-B1C4-EC3446FF605E}" srcOrd="2" destOrd="0" parTransId="{37FFB700-0768-41A9-89E7-10BD0134C58D}" sibTransId="{F0A1F494-693C-43A0-A46B-1DF97129137E}"/>
    <dgm:cxn modelId="{0B6AE6D0-6906-4D9D-B8D3-88A8E91C60F8}" srcId="{260C9C26-DE30-4007-929A-F10F16BA86F7}" destId="{493C5B9B-B73F-4E3C-AF19-F38A68367C1F}" srcOrd="4" destOrd="0" parTransId="{91E684BA-5211-4C18-9B54-D7D14AFBAC69}" sibTransId="{53FFB4DD-ECCB-40AB-9664-03F8CA6C50A9}"/>
    <dgm:cxn modelId="{21341CCB-BAC2-4A09-A2D6-B031918D562F}" type="presParOf" srcId="{5976D24A-7CF7-4EE0-9E84-8766F5D33BC7}" destId="{496FD69F-1692-4F36-84A3-F50E74DEBE7C}" srcOrd="0" destOrd="0" presId="urn:microsoft.com/office/officeart/2005/8/layout/arrow2"/>
    <dgm:cxn modelId="{B7EA8F71-0A74-47FA-BCD1-FC188F250FE5}" type="presParOf" srcId="{5976D24A-7CF7-4EE0-9E84-8766F5D33BC7}" destId="{C320408C-B7FE-412B-96AD-C4139B298B26}" srcOrd="1" destOrd="0" presId="urn:microsoft.com/office/officeart/2005/8/layout/arrow2"/>
    <dgm:cxn modelId="{64009AA4-210E-42B9-8684-DF4BEFE9DA20}" type="presParOf" srcId="{C320408C-B7FE-412B-96AD-C4139B298B26}" destId="{59878B0B-BA6C-459A-A4D6-37F38AE78C56}" srcOrd="0" destOrd="0" presId="urn:microsoft.com/office/officeart/2005/8/layout/arrow2"/>
    <dgm:cxn modelId="{63D2CF10-CED3-4F8E-803D-9249835D8610}" type="presParOf" srcId="{C320408C-B7FE-412B-96AD-C4139B298B26}" destId="{423D8C93-CD20-46D6-A2E8-100AE76975BB}" srcOrd="1" destOrd="0" presId="urn:microsoft.com/office/officeart/2005/8/layout/arrow2"/>
    <dgm:cxn modelId="{A1D98651-8A0D-4894-94B2-9D2177687345}" type="presParOf" srcId="{C320408C-B7FE-412B-96AD-C4139B298B26}" destId="{40398A26-7D86-4A3A-A14F-2A2CA3E06467}" srcOrd="2" destOrd="0" presId="urn:microsoft.com/office/officeart/2005/8/layout/arrow2"/>
    <dgm:cxn modelId="{045B487E-CC32-4FAF-BE94-89572E694677}" type="presParOf" srcId="{C320408C-B7FE-412B-96AD-C4139B298B26}" destId="{8AABD59D-5905-43AE-8EB0-8C49DB87677A}" srcOrd="3" destOrd="0" presId="urn:microsoft.com/office/officeart/2005/8/layout/arrow2"/>
    <dgm:cxn modelId="{EEADE5D1-A540-4C88-A697-8191841AF5A7}" type="presParOf" srcId="{C320408C-B7FE-412B-96AD-C4139B298B26}" destId="{34C627BA-8D37-45A3-B1A0-18F8CEDF9D62}" srcOrd="4" destOrd="0" presId="urn:microsoft.com/office/officeart/2005/8/layout/arrow2"/>
    <dgm:cxn modelId="{AD6CC759-A490-443D-82ED-4C7EA90F439F}" type="presParOf" srcId="{C320408C-B7FE-412B-96AD-C4139B298B26}" destId="{51E5D207-BC5F-464E-AE4B-48B4CB4E2EA2}" srcOrd="5" destOrd="0" presId="urn:microsoft.com/office/officeart/2005/8/layout/arrow2"/>
    <dgm:cxn modelId="{5B44B7B9-DE86-446A-A25C-CDEA2A0FF794}" type="presParOf" srcId="{C320408C-B7FE-412B-96AD-C4139B298B26}" destId="{4F0E855F-6F3E-49B6-BEDD-70625D7557A6}" srcOrd="6" destOrd="0" presId="urn:microsoft.com/office/officeart/2005/8/layout/arrow2"/>
    <dgm:cxn modelId="{9BF2DC23-B49E-42F7-A5E3-DB3EBDC5CE4C}" type="presParOf" srcId="{C320408C-B7FE-412B-96AD-C4139B298B26}" destId="{D50ED453-3B70-4938-ADB1-E436F6BCEE1B}" srcOrd="7" destOrd="0" presId="urn:microsoft.com/office/officeart/2005/8/layout/arrow2"/>
    <dgm:cxn modelId="{558282C3-8646-48E1-BAA2-BFEE9719FCF6}" type="presParOf" srcId="{C320408C-B7FE-412B-96AD-C4139B298B26}" destId="{CB3E3C84-A927-4DCD-BB38-2454E418CB63}" srcOrd="8" destOrd="0" presId="urn:microsoft.com/office/officeart/2005/8/layout/arrow2"/>
    <dgm:cxn modelId="{9FF18859-CB3E-4EFA-AF88-6DF9A55798D5}" type="presParOf" srcId="{C320408C-B7FE-412B-96AD-C4139B298B26}" destId="{8E6477CD-931F-421D-BFE0-0DA88D08B7D9}"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66D686-FB16-4429-97CB-7B86AE13A2A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FF2BA89A-CC73-4C44-A530-69BD6180B797}">
      <dgm:prSet phldrT="[Text]"/>
      <dgm:spPr>
        <a:solidFill>
          <a:srgbClr val="0F6FC6">
            <a:alpha val="60000"/>
          </a:srgbClr>
        </a:solidFill>
      </dgm:spPr>
      <dgm:t>
        <a:bodyPr/>
        <a:lstStyle/>
        <a:p>
          <a:r>
            <a:rPr lang="en-US" dirty="0" smtClean="0">
              <a:solidFill>
                <a:schemeClr val="tx1"/>
              </a:solidFill>
            </a:rPr>
            <a:t>The good things about ______</a:t>
          </a:r>
          <a:endParaRPr lang="en-US" dirty="0">
            <a:solidFill>
              <a:schemeClr val="tx1"/>
            </a:solidFill>
          </a:endParaRPr>
        </a:p>
      </dgm:t>
    </dgm:pt>
    <dgm:pt modelId="{E5B6C4D3-6177-4F6E-AC56-33DDD49D7421}" type="parTrans" cxnId="{773E69ED-EB33-4AA2-A4ED-93EBF3ABB57F}">
      <dgm:prSet/>
      <dgm:spPr/>
      <dgm:t>
        <a:bodyPr/>
        <a:lstStyle/>
        <a:p>
          <a:endParaRPr lang="en-US"/>
        </a:p>
      </dgm:t>
    </dgm:pt>
    <dgm:pt modelId="{86A18636-6D43-4CBB-845D-BEA1B54B5417}" type="sibTrans" cxnId="{773E69ED-EB33-4AA2-A4ED-93EBF3ABB57F}">
      <dgm:prSet/>
      <dgm:spPr/>
      <dgm:t>
        <a:bodyPr/>
        <a:lstStyle/>
        <a:p>
          <a:endParaRPr lang="en-US"/>
        </a:p>
      </dgm:t>
    </dgm:pt>
    <dgm:pt modelId="{9966AC15-93D3-4BBB-9E0E-0B3B2CE55340}">
      <dgm:prSet phldrT="[Text]"/>
      <dgm:spPr>
        <a:solidFill>
          <a:srgbClr val="0F6FC6">
            <a:alpha val="69804"/>
          </a:srgbClr>
        </a:solidFill>
      </dgm:spPr>
      <dgm:t>
        <a:bodyPr/>
        <a:lstStyle/>
        <a:p>
          <a:r>
            <a:rPr lang="en-US" dirty="0" smtClean="0">
              <a:solidFill>
                <a:schemeClr val="tx1"/>
              </a:solidFill>
            </a:rPr>
            <a:t>The not- so-good things about ____</a:t>
          </a:r>
          <a:endParaRPr lang="en-US" dirty="0">
            <a:solidFill>
              <a:schemeClr val="tx1"/>
            </a:solidFill>
          </a:endParaRPr>
        </a:p>
      </dgm:t>
    </dgm:pt>
    <dgm:pt modelId="{EC3A94EF-B46A-4C5C-854D-810FB9B22849}" type="parTrans" cxnId="{5D133DBC-BA3B-4C1E-AE66-6C536FB81A2F}">
      <dgm:prSet/>
      <dgm:spPr/>
      <dgm:t>
        <a:bodyPr/>
        <a:lstStyle/>
        <a:p>
          <a:endParaRPr lang="en-US"/>
        </a:p>
      </dgm:t>
    </dgm:pt>
    <dgm:pt modelId="{147B850F-5C2B-49DD-B7BD-28F6F41C5698}" type="sibTrans" cxnId="{5D133DBC-BA3B-4C1E-AE66-6C536FB81A2F}">
      <dgm:prSet/>
      <dgm:spPr/>
      <dgm:t>
        <a:bodyPr/>
        <a:lstStyle/>
        <a:p>
          <a:endParaRPr lang="en-US"/>
        </a:p>
      </dgm:t>
    </dgm:pt>
    <dgm:pt modelId="{BEE7B49F-E5B7-41C8-BC1E-442AFACB4FE5}">
      <dgm:prSet phldrT="[Text]"/>
      <dgm:spPr>
        <a:solidFill>
          <a:srgbClr val="0F6FC6">
            <a:alpha val="60000"/>
          </a:srgbClr>
        </a:solidFill>
      </dgm:spPr>
      <dgm:t>
        <a:bodyPr/>
        <a:lstStyle/>
        <a:p>
          <a:r>
            <a:rPr lang="en-US" dirty="0" smtClean="0">
              <a:solidFill>
                <a:schemeClr val="tx1"/>
              </a:solidFill>
            </a:rPr>
            <a:t>The good things about changing</a:t>
          </a:r>
          <a:endParaRPr lang="en-US" dirty="0">
            <a:solidFill>
              <a:schemeClr val="tx1"/>
            </a:solidFill>
          </a:endParaRPr>
        </a:p>
      </dgm:t>
    </dgm:pt>
    <dgm:pt modelId="{76A08194-7ED8-40FB-9B4E-36CF4B3685B3}" type="parTrans" cxnId="{EE78F628-032A-446A-80E3-2EE29A01A05D}">
      <dgm:prSet/>
      <dgm:spPr/>
      <dgm:t>
        <a:bodyPr/>
        <a:lstStyle/>
        <a:p>
          <a:endParaRPr lang="en-US"/>
        </a:p>
      </dgm:t>
    </dgm:pt>
    <dgm:pt modelId="{5E59CCB6-05C8-4D4A-8C3D-D5B2E923C446}" type="sibTrans" cxnId="{EE78F628-032A-446A-80E3-2EE29A01A05D}">
      <dgm:prSet/>
      <dgm:spPr/>
      <dgm:t>
        <a:bodyPr/>
        <a:lstStyle/>
        <a:p>
          <a:endParaRPr lang="en-US"/>
        </a:p>
      </dgm:t>
    </dgm:pt>
    <dgm:pt modelId="{4A7EABD7-B399-4520-8E62-DA050AB5BBF3}">
      <dgm:prSet phldrT="[Text]"/>
      <dgm:spPr>
        <a:solidFill>
          <a:srgbClr val="0F6FC6">
            <a:alpha val="60000"/>
          </a:srgbClr>
        </a:solidFill>
      </dgm:spPr>
      <dgm:t>
        <a:bodyPr/>
        <a:lstStyle/>
        <a:p>
          <a:r>
            <a:rPr lang="en-US" dirty="0" smtClean="0">
              <a:solidFill>
                <a:schemeClr val="tx1"/>
              </a:solidFill>
            </a:rPr>
            <a:t>The not-so-good things about changing</a:t>
          </a:r>
          <a:endParaRPr lang="en-US" dirty="0">
            <a:solidFill>
              <a:schemeClr val="tx1"/>
            </a:solidFill>
          </a:endParaRPr>
        </a:p>
      </dgm:t>
    </dgm:pt>
    <dgm:pt modelId="{F7F929BD-FE0B-4342-95AA-EE71E1FEFE80}" type="parTrans" cxnId="{F826C2E7-6609-4D2D-A5A6-96A340497A46}">
      <dgm:prSet/>
      <dgm:spPr/>
      <dgm:t>
        <a:bodyPr/>
        <a:lstStyle/>
        <a:p>
          <a:endParaRPr lang="en-US"/>
        </a:p>
      </dgm:t>
    </dgm:pt>
    <dgm:pt modelId="{EA6A5973-CFB0-4199-BBEA-9B9BA00E3FFC}" type="sibTrans" cxnId="{F826C2E7-6609-4D2D-A5A6-96A340497A46}">
      <dgm:prSet/>
      <dgm:spPr/>
      <dgm:t>
        <a:bodyPr/>
        <a:lstStyle/>
        <a:p>
          <a:endParaRPr lang="en-US"/>
        </a:p>
      </dgm:t>
    </dgm:pt>
    <dgm:pt modelId="{A0C61541-D99C-429B-BFCB-CCC18A297F57}" type="pres">
      <dgm:prSet presAssocID="{1966D686-FB16-4429-97CB-7B86AE13A2AB}" presName="matrix" presStyleCnt="0">
        <dgm:presLayoutVars>
          <dgm:chMax val="1"/>
          <dgm:dir/>
          <dgm:resizeHandles val="exact"/>
        </dgm:presLayoutVars>
      </dgm:prSet>
      <dgm:spPr/>
      <dgm:t>
        <a:bodyPr/>
        <a:lstStyle/>
        <a:p>
          <a:endParaRPr lang="en-US"/>
        </a:p>
      </dgm:t>
    </dgm:pt>
    <dgm:pt modelId="{F45381FF-441E-4365-B4E8-B30D7E4DC3DE}" type="pres">
      <dgm:prSet presAssocID="{1966D686-FB16-4429-97CB-7B86AE13A2AB}" presName="diamond" presStyleLbl="bgShp" presStyleIdx="0" presStyleCnt="1"/>
      <dgm:spPr>
        <a:noFill/>
      </dgm:spPr>
      <dgm:t>
        <a:bodyPr/>
        <a:lstStyle/>
        <a:p>
          <a:endParaRPr lang="en-US"/>
        </a:p>
      </dgm:t>
    </dgm:pt>
    <dgm:pt modelId="{35E7A1CB-0369-4F0C-A001-1F39324E326E}" type="pres">
      <dgm:prSet presAssocID="{1966D686-FB16-4429-97CB-7B86AE13A2AB}" presName="quad1" presStyleLbl="node1" presStyleIdx="0" presStyleCnt="4">
        <dgm:presLayoutVars>
          <dgm:chMax val="0"/>
          <dgm:chPref val="0"/>
          <dgm:bulletEnabled val="1"/>
        </dgm:presLayoutVars>
      </dgm:prSet>
      <dgm:spPr/>
      <dgm:t>
        <a:bodyPr/>
        <a:lstStyle/>
        <a:p>
          <a:endParaRPr lang="en-US"/>
        </a:p>
      </dgm:t>
    </dgm:pt>
    <dgm:pt modelId="{77A5C037-4504-4025-ADDD-74E8E31BAF9F}" type="pres">
      <dgm:prSet presAssocID="{1966D686-FB16-4429-97CB-7B86AE13A2AB}" presName="quad2" presStyleLbl="node1" presStyleIdx="1" presStyleCnt="4">
        <dgm:presLayoutVars>
          <dgm:chMax val="0"/>
          <dgm:chPref val="0"/>
          <dgm:bulletEnabled val="1"/>
        </dgm:presLayoutVars>
      </dgm:prSet>
      <dgm:spPr/>
      <dgm:t>
        <a:bodyPr/>
        <a:lstStyle/>
        <a:p>
          <a:endParaRPr lang="en-US"/>
        </a:p>
      </dgm:t>
    </dgm:pt>
    <dgm:pt modelId="{007B0F65-079B-41F6-B38F-044E57E5407E}" type="pres">
      <dgm:prSet presAssocID="{1966D686-FB16-4429-97CB-7B86AE13A2AB}" presName="quad3" presStyleLbl="node1" presStyleIdx="2" presStyleCnt="4" custLinFactNeighborY="629">
        <dgm:presLayoutVars>
          <dgm:chMax val="0"/>
          <dgm:chPref val="0"/>
          <dgm:bulletEnabled val="1"/>
        </dgm:presLayoutVars>
      </dgm:prSet>
      <dgm:spPr/>
      <dgm:t>
        <a:bodyPr/>
        <a:lstStyle/>
        <a:p>
          <a:endParaRPr lang="en-US"/>
        </a:p>
      </dgm:t>
    </dgm:pt>
    <dgm:pt modelId="{AEC153EF-DAD4-4828-A088-7D60A08C4D99}" type="pres">
      <dgm:prSet presAssocID="{1966D686-FB16-4429-97CB-7B86AE13A2AB}" presName="quad4" presStyleLbl="node1" presStyleIdx="3" presStyleCnt="4">
        <dgm:presLayoutVars>
          <dgm:chMax val="0"/>
          <dgm:chPref val="0"/>
          <dgm:bulletEnabled val="1"/>
        </dgm:presLayoutVars>
      </dgm:prSet>
      <dgm:spPr/>
      <dgm:t>
        <a:bodyPr/>
        <a:lstStyle/>
        <a:p>
          <a:endParaRPr lang="en-US"/>
        </a:p>
      </dgm:t>
    </dgm:pt>
  </dgm:ptLst>
  <dgm:cxnLst>
    <dgm:cxn modelId="{B9C9CC8A-60D9-4DB5-A371-CE3B73FB5E9B}" type="presOf" srcId="{FF2BA89A-CC73-4C44-A530-69BD6180B797}" destId="{35E7A1CB-0369-4F0C-A001-1F39324E326E}" srcOrd="0" destOrd="0" presId="urn:microsoft.com/office/officeart/2005/8/layout/matrix3"/>
    <dgm:cxn modelId="{5D133DBC-BA3B-4C1E-AE66-6C536FB81A2F}" srcId="{1966D686-FB16-4429-97CB-7B86AE13A2AB}" destId="{9966AC15-93D3-4BBB-9E0E-0B3B2CE55340}" srcOrd="1" destOrd="0" parTransId="{EC3A94EF-B46A-4C5C-854D-810FB9B22849}" sibTransId="{147B850F-5C2B-49DD-B7BD-28F6F41C5698}"/>
    <dgm:cxn modelId="{4D3A65A3-A6E1-416F-8D3F-762BC4AC521F}" type="presOf" srcId="{4A7EABD7-B399-4520-8E62-DA050AB5BBF3}" destId="{AEC153EF-DAD4-4828-A088-7D60A08C4D99}" srcOrd="0" destOrd="0" presId="urn:microsoft.com/office/officeart/2005/8/layout/matrix3"/>
    <dgm:cxn modelId="{E4AAEACA-1BC4-45E4-AC94-C2F1BF6D7D22}" type="presOf" srcId="{BEE7B49F-E5B7-41C8-BC1E-442AFACB4FE5}" destId="{007B0F65-079B-41F6-B38F-044E57E5407E}" srcOrd="0" destOrd="0" presId="urn:microsoft.com/office/officeart/2005/8/layout/matrix3"/>
    <dgm:cxn modelId="{773E69ED-EB33-4AA2-A4ED-93EBF3ABB57F}" srcId="{1966D686-FB16-4429-97CB-7B86AE13A2AB}" destId="{FF2BA89A-CC73-4C44-A530-69BD6180B797}" srcOrd="0" destOrd="0" parTransId="{E5B6C4D3-6177-4F6E-AC56-33DDD49D7421}" sibTransId="{86A18636-6D43-4CBB-845D-BEA1B54B5417}"/>
    <dgm:cxn modelId="{EE78F628-032A-446A-80E3-2EE29A01A05D}" srcId="{1966D686-FB16-4429-97CB-7B86AE13A2AB}" destId="{BEE7B49F-E5B7-41C8-BC1E-442AFACB4FE5}" srcOrd="2" destOrd="0" parTransId="{76A08194-7ED8-40FB-9B4E-36CF4B3685B3}" sibTransId="{5E59CCB6-05C8-4D4A-8C3D-D5B2E923C446}"/>
    <dgm:cxn modelId="{F826C2E7-6609-4D2D-A5A6-96A340497A46}" srcId="{1966D686-FB16-4429-97CB-7B86AE13A2AB}" destId="{4A7EABD7-B399-4520-8E62-DA050AB5BBF3}" srcOrd="3" destOrd="0" parTransId="{F7F929BD-FE0B-4342-95AA-EE71E1FEFE80}" sibTransId="{EA6A5973-CFB0-4199-BBEA-9B9BA00E3FFC}"/>
    <dgm:cxn modelId="{8FB18E40-0065-40FA-BEEE-281BEE4384D4}" type="presOf" srcId="{1966D686-FB16-4429-97CB-7B86AE13A2AB}" destId="{A0C61541-D99C-429B-BFCB-CCC18A297F57}" srcOrd="0" destOrd="0" presId="urn:microsoft.com/office/officeart/2005/8/layout/matrix3"/>
    <dgm:cxn modelId="{AEAD0CF7-FE87-4422-A9FC-6F7127D36B21}" type="presOf" srcId="{9966AC15-93D3-4BBB-9E0E-0B3B2CE55340}" destId="{77A5C037-4504-4025-ADDD-74E8E31BAF9F}" srcOrd="0" destOrd="0" presId="urn:microsoft.com/office/officeart/2005/8/layout/matrix3"/>
    <dgm:cxn modelId="{86043268-98BA-4336-8484-E4B446BFBC35}" type="presParOf" srcId="{A0C61541-D99C-429B-BFCB-CCC18A297F57}" destId="{F45381FF-441E-4365-B4E8-B30D7E4DC3DE}" srcOrd="0" destOrd="0" presId="urn:microsoft.com/office/officeart/2005/8/layout/matrix3"/>
    <dgm:cxn modelId="{D8AAB525-1415-4E2D-B499-AB7B50AE3EC3}" type="presParOf" srcId="{A0C61541-D99C-429B-BFCB-CCC18A297F57}" destId="{35E7A1CB-0369-4F0C-A001-1F39324E326E}" srcOrd="1" destOrd="0" presId="urn:microsoft.com/office/officeart/2005/8/layout/matrix3"/>
    <dgm:cxn modelId="{E9667460-D3CB-4905-A73B-6A92C0C8563C}" type="presParOf" srcId="{A0C61541-D99C-429B-BFCB-CCC18A297F57}" destId="{77A5C037-4504-4025-ADDD-74E8E31BAF9F}" srcOrd="2" destOrd="0" presId="urn:microsoft.com/office/officeart/2005/8/layout/matrix3"/>
    <dgm:cxn modelId="{C544E4F2-06C7-49B1-87F4-475A798073FE}" type="presParOf" srcId="{A0C61541-D99C-429B-BFCB-CCC18A297F57}" destId="{007B0F65-079B-41F6-B38F-044E57E5407E}" srcOrd="3" destOrd="0" presId="urn:microsoft.com/office/officeart/2005/8/layout/matrix3"/>
    <dgm:cxn modelId="{8A2AE44D-FB95-4D2D-B8ED-7893581694BB}" type="presParOf" srcId="{A0C61541-D99C-429B-BFCB-CCC18A297F57}" destId="{AEC153EF-DAD4-4828-A088-7D60A08C4D99}"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5138"/>
          </a:xfrm>
          <a:prstGeom prst="rect">
            <a:avLst/>
          </a:prstGeom>
          <a:noFill/>
          <a:ln w="9525">
            <a:noFill/>
            <a:miter lim="800000"/>
            <a:headEnd/>
            <a:tailEnd/>
          </a:ln>
        </p:spPr>
        <p:txBody>
          <a:bodyPr vert="horz" wrap="square" lIns="93534" tIns="46767" rIns="93534" bIns="46767" numCol="1" anchor="t" anchorCtr="0" compatLnSpc="1">
            <a:prstTxWarp prst="textNoShape">
              <a:avLst/>
            </a:prstTxWarp>
          </a:bodyPr>
          <a:lstStyle>
            <a:lvl1pPr defTabSz="935038" eaLnBrk="0" hangingPunct="0">
              <a:defRPr sz="1200">
                <a:cs typeface="+mn-cs"/>
              </a:defRPr>
            </a:lvl1pPr>
          </a:lstStyle>
          <a:p>
            <a:pPr>
              <a:defRPr/>
            </a:pPr>
            <a:endParaRPr lang="en-US"/>
          </a:p>
        </p:txBody>
      </p:sp>
      <p:sp>
        <p:nvSpPr>
          <p:cNvPr id="3" name="Date Placeholder 2"/>
          <p:cNvSpPr>
            <a:spLocks noGrp="1"/>
          </p:cNvSpPr>
          <p:nvPr>
            <p:ph type="dt" sz="quarter" idx="1"/>
          </p:nvPr>
        </p:nvSpPr>
        <p:spPr bwMode="auto">
          <a:xfrm>
            <a:off x="3970338" y="0"/>
            <a:ext cx="3038475" cy="465138"/>
          </a:xfrm>
          <a:prstGeom prst="rect">
            <a:avLst/>
          </a:prstGeom>
          <a:noFill/>
          <a:ln w="9525">
            <a:noFill/>
            <a:miter lim="800000"/>
            <a:headEnd/>
            <a:tailEnd/>
          </a:ln>
        </p:spPr>
        <p:txBody>
          <a:bodyPr vert="horz" wrap="square" lIns="93534" tIns="46767" rIns="93534" bIns="46767" numCol="1" anchor="t" anchorCtr="0" compatLnSpc="1">
            <a:prstTxWarp prst="textNoShape">
              <a:avLst/>
            </a:prstTxWarp>
          </a:bodyPr>
          <a:lstStyle>
            <a:lvl1pPr algn="r" defTabSz="935038" eaLnBrk="0" hangingPunct="0">
              <a:defRPr sz="1200">
                <a:cs typeface="+mn-cs"/>
              </a:defRPr>
            </a:lvl1pPr>
          </a:lstStyle>
          <a:p>
            <a:pPr>
              <a:defRPr/>
            </a:pPr>
            <a:fld id="{995A9B3D-4B15-451E-A761-15018149B369}" type="datetimeFigureOut">
              <a:rPr lang="en-US"/>
              <a:pPr>
                <a:defRPr/>
              </a:pPr>
              <a:t>10/23/2014</a:t>
            </a:fld>
            <a:endParaRPr lang="en-US"/>
          </a:p>
        </p:txBody>
      </p:sp>
      <p:sp>
        <p:nvSpPr>
          <p:cNvPr id="4" name="Footer Placeholder 3"/>
          <p:cNvSpPr>
            <a:spLocks noGrp="1"/>
          </p:cNvSpPr>
          <p:nvPr>
            <p:ph type="ftr" sz="quarter" idx="2"/>
          </p:nvPr>
        </p:nvSpPr>
        <p:spPr bwMode="auto">
          <a:xfrm>
            <a:off x="0" y="8829675"/>
            <a:ext cx="3038475" cy="465138"/>
          </a:xfrm>
          <a:prstGeom prst="rect">
            <a:avLst/>
          </a:prstGeom>
          <a:noFill/>
          <a:ln w="9525">
            <a:noFill/>
            <a:miter lim="800000"/>
            <a:headEnd/>
            <a:tailEnd/>
          </a:ln>
        </p:spPr>
        <p:txBody>
          <a:bodyPr vert="horz" wrap="square" lIns="93534" tIns="46767" rIns="93534" bIns="46767" numCol="1" anchor="b" anchorCtr="0" compatLnSpc="1">
            <a:prstTxWarp prst="textNoShape">
              <a:avLst/>
            </a:prstTxWarp>
          </a:bodyPr>
          <a:lstStyle>
            <a:lvl1pPr defTabSz="935038" eaLnBrk="0" hangingPunct="0">
              <a:defRPr sz="1200">
                <a:cs typeface="+mn-cs"/>
              </a:defRPr>
            </a:lvl1pPr>
          </a:lstStyle>
          <a:p>
            <a:pPr>
              <a:defRPr/>
            </a:pPr>
            <a:endParaRPr lang="en-US"/>
          </a:p>
        </p:txBody>
      </p:sp>
      <p:sp>
        <p:nvSpPr>
          <p:cNvPr id="5" name="Slide Number Placeholder 4"/>
          <p:cNvSpPr>
            <a:spLocks noGrp="1"/>
          </p:cNvSpPr>
          <p:nvPr>
            <p:ph type="sldNum" sz="quarter" idx="3"/>
          </p:nvPr>
        </p:nvSpPr>
        <p:spPr bwMode="auto">
          <a:xfrm>
            <a:off x="3970338" y="8829675"/>
            <a:ext cx="3038475" cy="465138"/>
          </a:xfrm>
          <a:prstGeom prst="rect">
            <a:avLst/>
          </a:prstGeom>
          <a:noFill/>
          <a:ln w="9525">
            <a:noFill/>
            <a:miter lim="800000"/>
            <a:headEnd/>
            <a:tailEnd/>
          </a:ln>
        </p:spPr>
        <p:txBody>
          <a:bodyPr vert="horz" wrap="square" lIns="93534" tIns="46767" rIns="93534" bIns="46767" numCol="1" anchor="b" anchorCtr="0" compatLnSpc="1">
            <a:prstTxWarp prst="textNoShape">
              <a:avLst/>
            </a:prstTxWarp>
          </a:bodyPr>
          <a:lstStyle>
            <a:lvl1pPr algn="r" defTabSz="935038" eaLnBrk="0" hangingPunct="0">
              <a:defRPr sz="1200">
                <a:cs typeface="+mn-cs"/>
              </a:defRPr>
            </a:lvl1pPr>
          </a:lstStyle>
          <a:p>
            <a:pPr>
              <a:defRPr/>
            </a:pPr>
            <a:fld id="{2E426F15-84A9-44AD-B227-F20F4033FF39}" type="slidenum">
              <a:rPr lang="en-US"/>
              <a:pPr>
                <a:defRPr/>
              </a:pPr>
              <a:t>‹#›</a:t>
            </a:fld>
            <a:endParaRPr lang="en-US"/>
          </a:p>
        </p:txBody>
      </p:sp>
    </p:spTree>
    <p:extLst>
      <p:ext uri="{BB962C8B-B14F-4D97-AF65-F5344CB8AC3E}">
        <p14:creationId xmlns:p14="http://schemas.microsoft.com/office/powerpoint/2010/main" val="380054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534" tIns="46767" rIns="93534" bIns="46767" numCol="1" anchor="t" anchorCtr="0" compatLnSpc="1">
            <a:prstTxWarp prst="textNoShape">
              <a:avLst/>
            </a:prstTxWarp>
          </a:bodyPr>
          <a:lstStyle>
            <a:lvl1pPr defTabSz="935038" eaLnBrk="1" hangingPunct="1">
              <a:defRPr sz="1200">
                <a:latin typeface="Times New Roman" pitchFamily="18" charset="0"/>
                <a:cs typeface="+mn-cs"/>
              </a:defRPr>
            </a:lvl1pPr>
          </a:lstStyle>
          <a:p>
            <a:pPr>
              <a:defRPr/>
            </a:pPr>
            <a:endParaRPr lang="en-US"/>
          </a:p>
        </p:txBody>
      </p:sp>
      <p:sp>
        <p:nvSpPr>
          <p:cNvPr id="5123" name="Rectangle 3"/>
          <p:cNvSpPr>
            <a:spLocks noGrp="1" noChangeArrowheads="1"/>
          </p:cNvSpPr>
          <p:nvPr>
            <p:ph type="dt" idx="1"/>
          </p:nvPr>
        </p:nvSpPr>
        <p:spPr bwMode="auto">
          <a:xfrm>
            <a:off x="3970338" y="0"/>
            <a:ext cx="3038475" cy="465138"/>
          </a:xfrm>
          <a:prstGeom prst="rect">
            <a:avLst/>
          </a:prstGeom>
          <a:noFill/>
          <a:ln w="9525">
            <a:noFill/>
            <a:miter lim="800000"/>
            <a:headEnd/>
            <a:tailEnd/>
          </a:ln>
        </p:spPr>
        <p:txBody>
          <a:bodyPr vert="horz" wrap="square" lIns="93534" tIns="46767" rIns="93534" bIns="46767" numCol="1" anchor="t" anchorCtr="0" compatLnSpc="1">
            <a:prstTxWarp prst="textNoShape">
              <a:avLst/>
            </a:prstTxWarp>
          </a:bodyPr>
          <a:lstStyle>
            <a:lvl1pPr algn="r" defTabSz="935038" eaLnBrk="1" hangingPunct="1">
              <a:defRPr sz="1200">
                <a:latin typeface="Times New Roman" pitchFamily="18" charset="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p:spPr>
        <p:txBody>
          <a:bodyPr vert="horz" wrap="square" lIns="93534" tIns="46767" rIns="93534" bIns="467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p:spPr>
        <p:txBody>
          <a:bodyPr vert="horz" wrap="square" lIns="93534" tIns="46767" rIns="93534" bIns="46767" numCol="1" anchor="b" anchorCtr="0" compatLnSpc="1">
            <a:prstTxWarp prst="textNoShape">
              <a:avLst/>
            </a:prstTxWarp>
          </a:bodyPr>
          <a:lstStyle>
            <a:lvl1pPr defTabSz="935038" eaLnBrk="1" hangingPunct="1">
              <a:defRPr sz="1200">
                <a:latin typeface="Times New Roman" pitchFamily="18" charset="0"/>
                <a:cs typeface="+mn-cs"/>
              </a:defRPr>
            </a:lvl1pPr>
          </a:lstStyle>
          <a:p>
            <a:pPr>
              <a:defRPr/>
            </a:pPr>
            <a:endParaRPr lang="en-US"/>
          </a:p>
        </p:txBody>
      </p:sp>
      <p:sp>
        <p:nvSpPr>
          <p:cNvPr id="512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p:spPr>
        <p:txBody>
          <a:bodyPr vert="horz" wrap="square" lIns="93534" tIns="46767" rIns="93534" bIns="46767" numCol="1" anchor="b" anchorCtr="0" compatLnSpc="1">
            <a:prstTxWarp prst="textNoShape">
              <a:avLst/>
            </a:prstTxWarp>
          </a:bodyPr>
          <a:lstStyle>
            <a:lvl1pPr algn="r" defTabSz="935038" eaLnBrk="1" hangingPunct="1">
              <a:defRPr sz="1200">
                <a:latin typeface="Times New Roman" pitchFamily="18" charset="0"/>
                <a:cs typeface="+mn-cs"/>
              </a:defRPr>
            </a:lvl1pPr>
          </a:lstStyle>
          <a:p>
            <a:pPr>
              <a:defRPr/>
            </a:pPr>
            <a:fld id="{B6DEFC7A-FFAE-4576-9115-B0629668D395}" type="slidenum">
              <a:rPr lang="en-US"/>
              <a:pPr>
                <a:defRPr/>
              </a:pPr>
              <a:t>‹#›</a:t>
            </a:fld>
            <a:endParaRPr lang="en-US"/>
          </a:p>
        </p:txBody>
      </p:sp>
    </p:spTree>
    <p:extLst>
      <p:ext uri="{BB962C8B-B14F-4D97-AF65-F5344CB8AC3E}">
        <p14:creationId xmlns:p14="http://schemas.microsoft.com/office/powerpoint/2010/main" val="33573518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rethinkingdrinking.niaaa.nih.gov/IsYourDrinkingPatternRisky/WhatsAtRiskOrHeavyDrinking.asp"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rethinkingdrinking.niaaa.nih.gov/WhatCountsDrink/WhatsAstandardDrink.asp"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p:spPr>
        <p:txBody>
          <a:bodyPr/>
          <a:lstStyle/>
          <a:p>
            <a:r>
              <a:rPr lang="en-US" sz="1000" b="1" dirty="0" smtClean="0">
                <a:latin typeface="+mj-lt"/>
              </a:rPr>
              <a:t>TITLE SLIDE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mj-lt"/>
              </a:rPr>
              <a:t>The purpose of this full-day,</a:t>
            </a:r>
            <a:r>
              <a:rPr lang="en-US" sz="1000" baseline="0" dirty="0" smtClean="0">
                <a:latin typeface="+mj-lt"/>
              </a:rPr>
              <a:t> interactive, practice-based </a:t>
            </a:r>
            <a:r>
              <a:rPr lang="en-US" sz="1000" dirty="0" smtClean="0">
                <a:latin typeface="+mj-lt"/>
              </a:rPr>
              <a:t>training is to provide HIV clinicians (including, but not limited to physicians, dentists, nurses, and other allied medical staff, therapists and social workers, and counselors, specialists, and case managers) with a detailed overview of screening patients for at-risk</a:t>
            </a:r>
            <a:r>
              <a:rPr lang="en-US" sz="1000" baseline="0" dirty="0" smtClean="0">
                <a:latin typeface="+mj-lt"/>
              </a:rPr>
              <a:t> alcohol and other drug use and conducting a brief intervention with patients to reduce their at-risk substance use.</a:t>
            </a:r>
            <a:r>
              <a:rPr lang="en-US" sz="1000" dirty="0" smtClean="0">
                <a:latin typeface="+mj-lt"/>
              </a:rPr>
              <a:t> </a:t>
            </a:r>
            <a:r>
              <a:rPr lang="en-US" sz="1000" kern="1200" dirty="0" smtClean="0">
                <a:solidFill>
                  <a:schemeClr val="tx1"/>
                </a:solidFill>
                <a:effectLst/>
                <a:latin typeface="+mj-lt"/>
                <a:ea typeface="+mn-ea"/>
                <a:cs typeface="+mn-cs"/>
              </a:rPr>
              <a:t>The daylong training includes a 182-slide PowerPoint presentation, Trainer Guide, and a companion 2-page fact sheet. The duration of the training is 6</a:t>
            </a:r>
            <a:r>
              <a:rPr lang="en-US" sz="1000" kern="1200" baseline="0" dirty="0" smtClean="0">
                <a:solidFill>
                  <a:schemeClr val="tx1"/>
                </a:solidFill>
                <a:effectLst/>
                <a:latin typeface="+mj-lt"/>
                <a:ea typeface="+mn-ea"/>
                <a:cs typeface="+mn-cs"/>
              </a:rPr>
              <a:t> hours</a:t>
            </a:r>
            <a:r>
              <a:rPr lang="en-US" sz="1000" kern="1200" dirty="0" smtClean="0">
                <a:solidFill>
                  <a:schemeClr val="tx1"/>
                </a:solidFill>
                <a:effectLst/>
                <a:latin typeface="+mj-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kern="1200" dirty="0" smtClean="0">
              <a:solidFill>
                <a:schemeClr val="tx1"/>
              </a:solidFill>
              <a:effectLst/>
              <a:latin typeface="+mj-lt"/>
              <a:ea typeface="+mn-ea"/>
              <a:cs typeface="+mn-cs"/>
            </a:endParaRPr>
          </a:p>
          <a:p>
            <a:r>
              <a:rPr lang="en-US" sz="1000" dirty="0" smtClean="0">
                <a:solidFill>
                  <a:srgbClr val="FF0000"/>
                </a:solidFill>
                <a:latin typeface="+mj-lt"/>
                <a:cs typeface="Arial" charset="0"/>
              </a:rPr>
              <a:t>The goal of this course is to develop skills to deliver screening and brief intervention in an HIV care setting, to begin a conversation around the</a:t>
            </a:r>
            <a:r>
              <a:rPr lang="en-US" sz="1000" baseline="0" dirty="0" smtClean="0">
                <a:solidFill>
                  <a:srgbClr val="FF0000"/>
                </a:solidFill>
                <a:latin typeface="+mj-lt"/>
                <a:cs typeface="Arial" charset="0"/>
              </a:rPr>
              <a:t> </a:t>
            </a:r>
            <a:r>
              <a:rPr lang="en-US" sz="1000" dirty="0" smtClean="0">
                <a:solidFill>
                  <a:srgbClr val="FF0000"/>
                </a:solidFill>
                <a:latin typeface="+mj-lt"/>
                <a:cs typeface="Arial" charset="0"/>
              </a:rPr>
              <a:t>implementation of SBIRT in standard practice. The learning activities that will be utilized include</a:t>
            </a:r>
            <a:r>
              <a:rPr lang="en-US" sz="1000" baseline="0" dirty="0" smtClean="0">
                <a:solidFill>
                  <a:srgbClr val="FF0000"/>
                </a:solidFill>
                <a:latin typeface="+mj-lt"/>
                <a:cs typeface="Arial" charset="0"/>
              </a:rPr>
              <a:t> </a:t>
            </a:r>
            <a:r>
              <a:rPr lang="en-US" sz="1000" dirty="0" smtClean="0">
                <a:solidFill>
                  <a:srgbClr val="FF0000"/>
                </a:solidFill>
                <a:latin typeface="+mj-lt"/>
                <a:cs typeface="Arial" charset="0"/>
              </a:rPr>
              <a:t>didactic teaching, role plays, group discussions, and peer evaluation. The</a:t>
            </a:r>
            <a:r>
              <a:rPr lang="en-US" sz="1000" baseline="0" dirty="0" smtClean="0">
                <a:solidFill>
                  <a:srgbClr val="FF0000"/>
                </a:solidFill>
                <a:latin typeface="+mj-lt"/>
                <a:cs typeface="Arial" charset="0"/>
              </a:rPr>
              <a:t> PSATTC developed a self-paced, online course entitled “</a:t>
            </a:r>
            <a:r>
              <a:rPr lang="en-US" sz="1000" dirty="0" smtClean="0">
                <a:solidFill>
                  <a:srgbClr val="FF0000"/>
                </a:solidFill>
                <a:latin typeface="+mj-lt"/>
                <a:cs typeface="Arial" charset="0"/>
              </a:rPr>
              <a:t>Foundations</a:t>
            </a:r>
            <a:r>
              <a:rPr lang="en-US" sz="1000" baseline="0" dirty="0" smtClean="0">
                <a:solidFill>
                  <a:srgbClr val="FF0000"/>
                </a:solidFill>
                <a:latin typeface="+mj-lt"/>
                <a:cs typeface="Arial" charset="0"/>
              </a:rPr>
              <a:t> of SBIRT.” The course is free-of-charge (a small fee is assessed for continuing education for folks based outside of CA) and can be accessed through the ATTC</a:t>
            </a:r>
            <a:r>
              <a:rPr lang="en-US" sz="1000" dirty="0" smtClean="0">
                <a:solidFill>
                  <a:srgbClr val="FF0000"/>
                </a:solidFill>
                <a:latin typeface="+mj-lt"/>
                <a:cs typeface="Arial" charset="0"/>
              </a:rPr>
              <a:t> Network’s online learning portal (http://www.healtheknowledge.org).</a:t>
            </a:r>
          </a:p>
          <a:p>
            <a:endParaRPr lang="en-US" sz="1000" dirty="0" smtClean="0">
              <a:solidFill>
                <a:srgbClr val="FF0000"/>
              </a:solidFill>
              <a:latin typeface="+mj-lt"/>
            </a:endParaRPr>
          </a:p>
          <a:p>
            <a:r>
              <a:rPr lang="en-US" sz="1000" dirty="0" smtClean="0">
                <a:solidFill>
                  <a:srgbClr val="FF0000"/>
                </a:solidFill>
                <a:latin typeface="+mj-lt"/>
              </a:rPr>
              <a:t>“Test Your Knowledge” questions</a:t>
            </a:r>
            <a:r>
              <a:rPr lang="en-US" sz="1000" baseline="0" dirty="0" smtClean="0">
                <a:solidFill>
                  <a:srgbClr val="FF0000"/>
                </a:solidFill>
                <a:latin typeface="+mj-lt"/>
              </a:rPr>
              <a:t> </a:t>
            </a:r>
            <a:r>
              <a:rPr lang="en-US" sz="1000" dirty="0" smtClean="0">
                <a:solidFill>
                  <a:srgbClr val="FF0000"/>
                </a:solidFill>
                <a:latin typeface="+mj-lt"/>
              </a:rPr>
              <a:t>have been inserted at the beginning and end of the presentation to assess a change in the audience’s level knowledge after the key content has been presented. An answer key is provided in the Trainer’s notes for </a:t>
            </a:r>
            <a:r>
              <a:rPr lang="en-US" sz="1000" b="1" dirty="0" smtClean="0">
                <a:solidFill>
                  <a:srgbClr val="FF0000"/>
                </a:solidFill>
                <a:latin typeface="+mj-lt"/>
              </a:rPr>
              <a:t>slides 4-7 </a:t>
            </a:r>
            <a:r>
              <a:rPr lang="en-US" sz="1000" dirty="0" smtClean="0">
                <a:solidFill>
                  <a:srgbClr val="FF0000"/>
                </a:solidFill>
                <a:latin typeface="+mj-lt"/>
              </a:rPr>
              <a:t>and </a:t>
            </a:r>
            <a:r>
              <a:rPr lang="en-US" sz="1000" b="1" dirty="0" smtClean="0">
                <a:solidFill>
                  <a:srgbClr val="FF0000"/>
                </a:solidFill>
                <a:latin typeface="+mj-lt"/>
              </a:rPr>
              <a:t>slides 173-176</a:t>
            </a:r>
            <a:r>
              <a:rPr lang="en-US" sz="1000" dirty="0" smtClean="0">
                <a:solidFill>
                  <a:srgbClr val="FF0000"/>
                </a:solidFill>
                <a:latin typeface="+mj-lt"/>
              </a:rPr>
              <a:t>. Audience Response System can be utilized, if available, when facilitating the Test</a:t>
            </a:r>
            <a:r>
              <a:rPr lang="en-US" sz="1000" baseline="0" dirty="0" smtClean="0">
                <a:solidFill>
                  <a:srgbClr val="FF0000"/>
                </a:solidFill>
                <a:latin typeface="+mj-lt"/>
              </a:rPr>
              <a:t> Your Knowledge question </a:t>
            </a:r>
            <a:r>
              <a:rPr lang="en-US" sz="1000" dirty="0" smtClean="0">
                <a:solidFill>
                  <a:srgbClr val="FF0000"/>
                </a:solidFill>
                <a:latin typeface="+mj-lt"/>
              </a:rPr>
              <a:t>sessions.</a:t>
            </a:r>
          </a:p>
          <a:p>
            <a:endParaRPr lang="en-US" sz="1000" dirty="0" smtClean="0">
              <a:solidFill>
                <a:srgbClr val="FF0000"/>
              </a:solidFill>
              <a:latin typeface="+mj-lt"/>
            </a:endParaRPr>
          </a:p>
          <a:p>
            <a:r>
              <a:rPr lang="en-US" sz="1000" dirty="0" smtClean="0">
                <a:solidFill>
                  <a:srgbClr val="FF0000"/>
                </a:solidFill>
                <a:latin typeface="+mj-lt"/>
              </a:rPr>
              <a:t>In addition, a series of group activities/role plays </a:t>
            </a:r>
            <a:r>
              <a:rPr lang="en-US" sz="1000" b="1" dirty="0" smtClean="0">
                <a:solidFill>
                  <a:srgbClr val="FF0000"/>
                </a:solidFill>
                <a:latin typeface="+mj-lt"/>
              </a:rPr>
              <a:t>(slides 10, 54, 75-85, 91-97, 101, 124, 140, 149, 157-158, 165, and 166) </a:t>
            </a:r>
            <a:r>
              <a:rPr lang="en-US" sz="1000" dirty="0" smtClean="0">
                <a:solidFill>
                  <a:srgbClr val="FF0000"/>
                </a:solidFill>
                <a:latin typeface="+mj-lt"/>
              </a:rPr>
              <a:t>have been inserted throughout the presentation to encourage audience interaction, dialogue, and skills</a:t>
            </a:r>
            <a:r>
              <a:rPr lang="en-US" sz="1000" baseline="0" dirty="0" smtClean="0">
                <a:solidFill>
                  <a:srgbClr val="FF0000"/>
                </a:solidFill>
                <a:latin typeface="+mj-lt"/>
              </a:rPr>
              <a:t> practice </a:t>
            </a:r>
            <a:r>
              <a:rPr lang="en-US" sz="1000" dirty="0" smtClean="0">
                <a:solidFill>
                  <a:srgbClr val="FF0000"/>
                </a:solidFill>
                <a:latin typeface="+mj-lt"/>
              </a:rPr>
              <a:t>among the training participants, and to illustrate how the information presented can be used clinically.</a:t>
            </a:r>
          </a:p>
        </p:txBody>
      </p:sp>
      <p:sp>
        <p:nvSpPr>
          <p:cNvPr id="4" name="Slide Number Placeholder 3"/>
          <p:cNvSpPr>
            <a:spLocks noGrp="1"/>
          </p:cNvSpPr>
          <p:nvPr>
            <p:ph type="sldNum" sz="quarter" idx="5"/>
          </p:nvPr>
        </p:nvSpPr>
        <p:spPr/>
        <p:txBody>
          <a:bodyPr/>
          <a:lstStyle/>
          <a:p>
            <a:pPr>
              <a:defRPr/>
            </a:pPr>
            <a:fld id="{9EBD1072-C6EC-46E3-B4E6-C55DAE714E8A}"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10</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295400" y="228600"/>
            <a:ext cx="4419600" cy="3314700"/>
          </a:xfrm>
          <a:ln/>
        </p:spPr>
      </p:sp>
      <p:sp>
        <p:nvSpPr>
          <p:cNvPr id="24579" name="Rectangle 3"/>
          <p:cNvSpPr>
            <a:spLocks noGrp="1" noChangeArrowheads="1"/>
          </p:cNvSpPr>
          <p:nvPr>
            <p:ph type="body" idx="1"/>
          </p:nvPr>
        </p:nvSpPr>
        <p:spPr>
          <a:noFill/>
          <a:ln/>
        </p:spPr>
        <p:txBody>
          <a:bodyPr/>
          <a:lstStyle/>
          <a:p>
            <a:r>
              <a:rPr lang="en-GB" sz="1000" b="1" dirty="0" smtClean="0">
                <a:latin typeface="+mj-lt"/>
                <a:cs typeface="Arial" charset="0"/>
              </a:rPr>
              <a:t>INSTRUCTIONS</a:t>
            </a:r>
          </a:p>
          <a:p>
            <a:r>
              <a:rPr lang="en-GB" sz="1000" b="0" i="0" dirty="0" smtClean="0">
                <a:latin typeface="+mj-lt"/>
                <a:cs typeface="Arial" charset="0"/>
              </a:rPr>
              <a:t>**Allow</a:t>
            </a:r>
            <a:r>
              <a:rPr lang="en-GB" sz="1000" b="0" i="0" baseline="0" dirty="0" smtClean="0">
                <a:latin typeface="+mj-lt"/>
                <a:cs typeface="Arial" charset="0"/>
              </a:rPr>
              <a:t> 5-7 minutes for this activity**</a:t>
            </a:r>
          </a:p>
          <a:p>
            <a:endParaRPr lang="en-GB" sz="1000" b="0" i="0" dirty="0" smtClean="0">
              <a:latin typeface="+mj-lt"/>
              <a:cs typeface="Arial" charset="0"/>
            </a:endParaRPr>
          </a:p>
          <a:p>
            <a:r>
              <a:rPr lang="en-GB" sz="1000" b="0" i="0" dirty="0" smtClean="0">
                <a:latin typeface="+mj-lt"/>
                <a:cs typeface="Arial" charset="0"/>
              </a:rPr>
              <a:t>Ask participants to join you in a quick exercise</a:t>
            </a:r>
            <a:r>
              <a:rPr lang="en-GB" sz="1000" b="0" i="0" baseline="0" dirty="0" smtClean="0">
                <a:latin typeface="+mj-lt"/>
                <a:cs typeface="Arial" charset="0"/>
              </a:rPr>
              <a:t> to </a:t>
            </a:r>
            <a:r>
              <a:rPr lang="en-GB" sz="1000" b="0" i="0" dirty="0" smtClean="0">
                <a:latin typeface="+mj-lt"/>
                <a:cs typeface="Arial" charset="0"/>
              </a:rPr>
              <a:t>reflect on a difficult change that they have made in their lives. Ensure participants that they will not be asked to share the details of this change with anyone. Prompts</a:t>
            </a:r>
            <a:r>
              <a:rPr lang="en-GB" sz="1000" b="0" i="0" baseline="0" dirty="0" smtClean="0">
                <a:latin typeface="+mj-lt"/>
                <a:cs typeface="Arial" charset="0"/>
              </a:rPr>
              <a:t> you might use include, “</a:t>
            </a:r>
            <a:r>
              <a:rPr lang="en-GB" sz="1000" b="0" i="0" dirty="0" smtClean="0">
                <a:latin typeface="+mj-lt"/>
                <a:cs typeface="Arial" charset="0"/>
              </a:rPr>
              <a:t>What is something you really struggled with?” Ask them</a:t>
            </a:r>
            <a:r>
              <a:rPr lang="en-GB" sz="1000" b="0" i="0" baseline="0" dirty="0" smtClean="0">
                <a:latin typeface="+mj-lt"/>
                <a:cs typeface="Arial" charset="0"/>
              </a:rPr>
              <a:t> to take 1 minute to </a:t>
            </a:r>
            <a:r>
              <a:rPr lang="en-GB" sz="1000" b="0" i="0" dirty="0" smtClean="0">
                <a:latin typeface="+mj-lt"/>
                <a:cs typeface="Arial" charset="0"/>
              </a:rPr>
              <a:t>think about this time and to think about how this change came about and how long it took them</a:t>
            </a:r>
            <a:r>
              <a:rPr lang="en-GB" sz="1000" b="0" i="0" baseline="0" dirty="0" smtClean="0">
                <a:latin typeface="+mj-lt"/>
                <a:cs typeface="Arial" charset="0"/>
              </a:rPr>
              <a:t> </a:t>
            </a:r>
            <a:r>
              <a:rPr lang="en-GB" sz="1000" b="0" i="0" dirty="0" smtClean="0">
                <a:latin typeface="+mj-lt"/>
                <a:cs typeface="Arial" charset="0"/>
              </a:rPr>
              <a:t>to take action. </a:t>
            </a:r>
          </a:p>
          <a:p>
            <a:endParaRPr lang="en-GB" sz="1000" b="0" i="0" dirty="0" smtClean="0">
              <a:latin typeface="+mj-lt"/>
              <a:cs typeface="Arial" charset="0"/>
            </a:endParaRPr>
          </a:p>
          <a:p>
            <a:r>
              <a:rPr lang="en-GB" sz="1000" b="0" i="0" dirty="0" smtClean="0">
                <a:latin typeface="+mj-lt"/>
                <a:cs typeface="Arial" charset="0"/>
              </a:rPr>
              <a:t>Any change takes time to commit to it. Even though a person may be thinking about changing, actually doing something about it or making an effort to change is really hard. Ask a</a:t>
            </a:r>
            <a:r>
              <a:rPr lang="en-GB" sz="1000" b="0" i="0" baseline="0" dirty="0" smtClean="0">
                <a:latin typeface="+mj-lt"/>
                <a:cs typeface="Arial" charset="0"/>
              </a:rPr>
              <a:t> few participants to share </a:t>
            </a:r>
            <a:r>
              <a:rPr lang="en-GB" sz="1000" b="0" i="0" dirty="0" smtClean="0">
                <a:latin typeface="+mj-lt"/>
                <a:cs typeface="Arial" charset="0"/>
              </a:rPr>
              <a:t>how long it took from the point of considering a change to the point of taking action towards change. Allow</a:t>
            </a:r>
            <a:r>
              <a:rPr lang="en-GB" sz="1000" b="0" i="0" baseline="0" dirty="0" smtClean="0">
                <a:latin typeface="+mj-lt"/>
                <a:cs typeface="Arial" charset="0"/>
              </a:rPr>
              <a:t> 2-3 minutes for discussion.</a:t>
            </a:r>
            <a:r>
              <a:rPr lang="en-GB" sz="1000" b="0" i="0" dirty="0" smtClean="0">
                <a:latin typeface="+mj-lt"/>
                <a:cs typeface="Arial" charset="0"/>
              </a:rPr>
              <a:t> </a:t>
            </a:r>
          </a:p>
          <a:p>
            <a:endParaRPr lang="en-GB" sz="1000" b="0" i="0" dirty="0" smtClean="0">
              <a:latin typeface="+mj-lt"/>
              <a:cs typeface="Arial" charset="0"/>
            </a:endParaRPr>
          </a:p>
          <a:p>
            <a:r>
              <a:rPr lang="en-GB" sz="1000" b="0" i="0" dirty="0" smtClean="0">
                <a:latin typeface="+mj-lt"/>
                <a:cs typeface="Arial" charset="0"/>
              </a:rPr>
              <a:t>It is not uncommon for people to ponder change for a very long time before taking action—often years. Screening,</a:t>
            </a:r>
            <a:r>
              <a:rPr lang="en-GB" sz="1000" b="0" i="0" baseline="0" dirty="0" smtClean="0">
                <a:latin typeface="+mj-lt"/>
                <a:cs typeface="Arial" charset="0"/>
              </a:rPr>
              <a:t> brief intervention, and referral to treatment provides a </a:t>
            </a:r>
            <a:r>
              <a:rPr lang="en-GB" sz="1000" b="0" i="0" dirty="0" smtClean="0">
                <a:latin typeface="+mj-lt"/>
                <a:cs typeface="Arial" charset="0"/>
              </a:rPr>
              <a:t>way to speed this process up and help someone see the need for change and begin to do something about it.</a:t>
            </a:r>
            <a:endParaRPr lang="en-US" sz="1000" b="0" i="0" dirty="0" smtClean="0">
              <a:latin typeface="+mj-lt"/>
              <a:cs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100</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r>
              <a:rPr lang="en-GB" sz="1000" dirty="0">
                <a:latin typeface="+mj-lt"/>
                <a:cs typeface="Arial" pitchFamily="34" charset="0"/>
              </a:rPr>
              <a:t>What is the </a:t>
            </a:r>
            <a:r>
              <a:rPr lang="en-GB" sz="1000" dirty="0" err="1">
                <a:latin typeface="+mj-lt"/>
                <a:cs typeface="Arial" pitchFamily="34" charset="0"/>
              </a:rPr>
              <a:t>behavior</a:t>
            </a:r>
            <a:r>
              <a:rPr lang="en-GB" sz="1000" dirty="0">
                <a:latin typeface="+mj-lt"/>
                <a:cs typeface="Arial" pitchFamily="34" charset="0"/>
              </a:rPr>
              <a:t> change we can expect from brief interventions? We can expect reductions in use and a reduction in negative consequences related to use. </a:t>
            </a:r>
            <a:endParaRPr lang="en-US" sz="1000" dirty="0">
              <a:latin typeface="+mj-lt"/>
              <a:cs typeface="Arial" pitchFamily="34" charset="0"/>
            </a:endParaRPr>
          </a:p>
          <a:p>
            <a:r>
              <a:rPr lang="en-GB" sz="1000" dirty="0">
                <a:latin typeface="+mj-lt"/>
                <a:cs typeface="Arial" pitchFamily="34" charset="0"/>
              </a:rPr>
              <a:t> </a:t>
            </a:r>
            <a:endParaRPr lang="en-US" sz="1000" dirty="0">
              <a:latin typeface="+mj-lt"/>
              <a:cs typeface="Arial" pitchFamily="34" charset="0"/>
            </a:endParaRPr>
          </a:p>
          <a:p>
            <a:r>
              <a:rPr lang="en-GB" sz="1000" b="1" i="0" dirty="0" smtClean="0">
                <a:latin typeface="+mj-lt"/>
                <a:cs typeface="Arial" pitchFamily="34" charset="0"/>
              </a:rPr>
              <a:t>INSTRUCTIONS: Click </a:t>
            </a:r>
            <a:r>
              <a:rPr lang="en-GB" sz="1000" b="1" i="0" dirty="0">
                <a:latin typeface="+mj-lt"/>
                <a:cs typeface="Arial" pitchFamily="34" charset="0"/>
              </a:rPr>
              <a:t>to animate in Bullet 1 </a:t>
            </a:r>
          </a:p>
          <a:p>
            <a:r>
              <a:rPr lang="en-GB" sz="1000" dirty="0">
                <a:latin typeface="+mj-lt"/>
                <a:cs typeface="Arial" pitchFamily="34" charset="0"/>
              </a:rPr>
              <a:t>BIs can trigger change. We can trigger change because we meet our patients in a teachable moment and motivate them to consider change. </a:t>
            </a:r>
            <a:endParaRPr lang="en-US" sz="1000" dirty="0">
              <a:latin typeface="+mj-lt"/>
              <a:cs typeface="Arial" pitchFamily="34" charset="0"/>
            </a:endParaRPr>
          </a:p>
          <a:p>
            <a:r>
              <a:rPr lang="en-GB" sz="1000" dirty="0">
                <a:latin typeface="+mj-lt"/>
                <a:cs typeface="Arial" pitchFamily="34" charset="0"/>
              </a:rPr>
              <a:t> </a:t>
            </a:r>
            <a:endParaRPr lang="en-US" sz="1000" dirty="0">
              <a:latin typeface="+mj-lt"/>
              <a:cs typeface="Arial" pitchFamily="34" charset="0"/>
            </a:endParaRPr>
          </a:p>
          <a:p>
            <a:r>
              <a:rPr lang="en-GB" sz="1000" b="1" i="0" dirty="0">
                <a:latin typeface="+mj-lt"/>
                <a:cs typeface="Arial" pitchFamily="34" charset="0"/>
              </a:rPr>
              <a:t>Click to animate in Bullet 2</a:t>
            </a:r>
          </a:p>
          <a:p>
            <a:r>
              <a:rPr lang="en-GB" sz="1000" dirty="0">
                <a:latin typeface="+mj-lt"/>
                <a:cs typeface="Arial" pitchFamily="34" charset="0"/>
              </a:rPr>
              <a:t>We know from research that brief interventions, as short as 5 minutes, can motivate people to make changes</a:t>
            </a:r>
            <a:r>
              <a:rPr lang="en-GB" sz="1000" dirty="0" smtClean="0">
                <a:latin typeface="+mj-lt"/>
                <a:cs typeface="Arial" pitchFamily="34" charset="0"/>
              </a:rPr>
              <a:t>. This requires a laser focus,</a:t>
            </a:r>
            <a:r>
              <a:rPr lang="en-GB" sz="1000" baseline="0" dirty="0" smtClean="0">
                <a:latin typeface="+mj-lt"/>
                <a:cs typeface="Arial" pitchFamily="34" charset="0"/>
              </a:rPr>
              <a:t> and it is critical to engage the patient to guide a very focused conversation around behavior change.</a:t>
            </a:r>
            <a:endParaRPr lang="en-US" sz="1000" dirty="0">
              <a:latin typeface="+mj-lt"/>
              <a:cs typeface="Arial" pitchFamily="34" charset="0"/>
            </a:endParaRPr>
          </a:p>
          <a:p>
            <a:r>
              <a:rPr lang="en-GB" sz="1000" dirty="0">
                <a:latin typeface="+mj-lt"/>
                <a:cs typeface="Arial" pitchFamily="34" charset="0"/>
              </a:rPr>
              <a:t> </a:t>
            </a:r>
            <a:endParaRPr lang="en-US" sz="1000" dirty="0">
              <a:latin typeface="+mj-lt"/>
              <a:cs typeface="Arial" pitchFamily="34" charset="0"/>
            </a:endParaRPr>
          </a:p>
          <a:p>
            <a:r>
              <a:rPr lang="en-GB" sz="1000" b="1" i="0" u="none" dirty="0">
                <a:latin typeface="+mj-lt"/>
                <a:cs typeface="Arial" pitchFamily="34" charset="0"/>
              </a:rPr>
              <a:t>Click to animate in Bullet 3</a:t>
            </a:r>
          </a:p>
          <a:p>
            <a:r>
              <a:rPr lang="en-GB" sz="1000" dirty="0">
                <a:latin typeface="+mj-lt"/>
                <a:cs typeface="Arial" pitchFamily="34" charset="0"/>
              </a:rPr>
              <a:t>There is more evidence for the impact of brief interventions on heavy drinking, but the research on illicit drugs is growing. </a:t>
            </a:r>
            <a:endParaRPr lang="en-US" sz="1000" dirty="0">
              <a:latin typeface="+mj-lt"/>
              <a:cs typeface="Arial" pitchFamily="34" charset="0"/>
            </a:endParaRPr>
          </a:p>
          <a:p>
            <a:r>
              <a:rPr lang="en-GB" sz="1000" dirty="0">
                <a:latin typeface="+mj-lt"/>
                <a:cs typeface="Arial" pitchFamily="34" charset="0"/>
              </a:rPr>
              <a:t> </a:t>
            </a:r>
            <a:endParaRPr lang="en-US" sz="1000" dirty="0">
              <a:latin typeface="+mj-lt"/>
              <a:cs typeface="Arial" pitchFamily="34" charset="0"/>
            </a:endParaRPr>
          </a:p>
          <a:p>
            <a:r>
              <a:rPr lang="en-GB" sz="1000" b="1" i="0" dirty="0">
                <a:latin typeface="+mj-lt"/>
                <a:cs typeface="Arial" pitchFamily="34" charset="0"/>
              </a:rPr>
              <a:t>Click to animate in Bullet 4</a:t>
            </a:r>
          </a:p>
          <a:p>
            <a:r>
              <a:rPr lang="en-GB" sz="1000" dirty="0">
                <a:latin typeface="+mj-lt"/>
                <a:cs typeface="Arial" pitchFamily="34" charset="0"/>
              </a:rPr>
              <a:t>For instance, a randomized study by Bernstein and colleagues found that when cocaine and heroin users seen in primary care received a brief intervention, the patients had a 50% higher odds of abstinence at follow up compared with patients who did not receive a brief intervention</a:t>
            </a:r>
            <a:r>
              <a:rPr lang="en-GB" sz="1000" dirty="0" smtClean="0">
                <a:latin typeface="+mj-lt"/>
                <a:cs typeface="Arial" pitchFamily="34" charset="0"/>
              </a:rPr>
              <a:t>.</a:t>
            </a:r>
          </a:p>
          <a:p>
            <a:endParaRPr lang="en-GB" sz="1000" dirty="0" smtClean="0">
              <a:latin typeface="+mj-lt"/>
              <a:cs typeface="Arial" pitchFamily="34" charset="0"/>
            </a:endParaRPr>
          </a:p>
          <a:p>
            <a:r>
              <a:rPr lang="en-GB" sz="1000" dirty="0" smtClean="0">
                <a:latin typeface="+mj-lt"/>
                <a:cs typeface="Arial" pitchFamily="34" charset="0"/>
              </a:rPr>
              <a:t>Photo</a:t>
            </a:r>
            <a:r>
              <a:rPr lang="en-GB" sz="1000" baseline="0" dirty="0" smtClean="0">
                <a:latin typeface="+mj-lt"/>
                <a:cs typeface="Arial" pitchFamily="34" charset="0"/>
              </a:rPr>
              <a:t> credit: Centers for Disease Control and Prevention, 2014.</a:t>
            </a:r>
            <a:endParaRPr lang="en-GB" sz="1000" dirty="0" smtClean="0">
              <a:latin typeface="+mj-lt"/>
              <a:cs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b="1" i="0" dirty="0" smtClean="0">
                <a:latin typeface="+mj-lt"/>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000" b="0" i="0" dirty="0" smtClean="0">
                <a:latin typeface="+mj-lt"/>
                <a:cs typeface="Arial" charset="0"/>
              </a:rPr>
              <a:t>**Allow</a:t>
            </a:r>
            <a:r>
              <a:rPr lang="en-GB" sz="1000" b="0" i="0" baseline="0" dirty="0" smtClean="0">
                <a:latin typeface="+mj-lt"/>
                <a:cs typeface="Arial" charset="0"/>
              </a:rPr>
              <a:t> 5-7 minutes for this activity**</a:t>
            </a:r>
          </a:p>
          <a:p>
            <a:pPr>
              <a:defRPr/>
            </a:pPr>
            <a:endParaRPr lang="en-US" sz="1000" b="0" i="0" dirty="0" smtClean="0">
              <a:latin typeface="+mj-lt"/>
              <a:cs typeface="Arial" pitchFamily="34" charset="0"/>
            </a:endParaRPr>
          </a:p>
          <a:p>
            <a:pPr>
              <a:defRPr/>
            </a:pPr>
            <a:r>
              <a:rPr lang="en-US" sz="1000" b="0" i="0" dirty="0" smtClean="0">
                <a:latin typeface="+mj-lt"/>
                <a:cs typeface="Arial" pitchFamily="34" charset="0"/>
              </a:rPr>
              <a:t>Be sure to practice with the video ahead of time. If you have difficulty playing the video, refer</a:t>
            </a:r>
            <a:r>
              <a:rPr lang="en-US" sz="1000" b="0" i="0" baseline="0" dirty="0" smtClean="0">
                <a:latin typeface="+mj-lt"/>
                <a:cs typeface="Arial" pitchFamily="34" charset="0"/>
              </a:rPr>
              <a:t> to the instructions below or the </a:t>
            </a:r>
            <a:r>
              <a:rPr lang="en-US" sz="1000" b="0" i="0" dirty="0" smtClean="0">
                <a:latin typeface="+mj-lt"/>
                <a:cs typeface="Arial" pitchFamily="34" charset="0"/>
              </a:rPr>
              <a:t>trainer’s guide for alternate ways of accessing it.</a:t>
            </a:r>
          </a:p>
          <a:p>
            <a:pPr>
              <a:defRPr/>
            </a:pPr>
            <a:endParaRPr lang="en-US" sz="1000" b="0" i="0" dirty="0" smtClean="0">
              <a:latin typeface="+mj-lt"/>
              <a:cs typeface="Arial" pitchFamily="34" charset="0"/>
            </a:endParaRPr>
          </a:p>
          <a:p>
            <a:pPr>
              <a:defRPr/>
            </a:pPr>
            <a:r>
              <a:rPr lang="en-US" sz="1000" b="0" i="0" dirty="0" smtClean="0">
                <a:latin typeface="+mj-lt"/>
                <a:cs typeface="Arial" pitchFamily="34" charset="0"/>
              </a:rPr>
              <a:t>In this </a:t>
            </a:r>
            <a:r>
              <a:rPr lang="en-US" sz="1000" b="0" i="0" baseline="0" dirty="0" smtClean="0">
                <a:latin typeface="+mj-lt"/>
                <a:cs typeface="Arial" pitchFamily="34" charset="0"/>
              </a:rPr>
              <a:t>training, we will watch </a:t>
            </a:r>
            <a:r>
              <a:rPr lang="en-US" sz="1000" b="0" i="0" dirty="0" smtClean="0">
                <a:latin typeface="+mj-lt"/>
                <a:cs typeface="Arial" pitchFamily="34" charset="0"/>
              </a:rPr>
              <a:t>two videos of doctors talking to a patient in an emergency room setting. The patient is a young man who had been drinking heavily and was involved in a motor vehicle</a:t>
            </a:r>
            <a:r>
              <a:rPr lang="en-US" sz="1000" b="0" i="0" baseline="0" dirty="0" smtClean="0">
                <a:latin typeface="+mj-lt"/>
                <a:cs typeface="Arial" pitchFamily="34" charset="0"/>
              </a:rPr>
              <a:t> </a:t>
            </a:r>
            <a:r>
              <a:rPr lang="en-US" sz="1000" b="0" i="0" dirty="0" smtClean="0">
                <a:latin typeface="+mj-lt"/>
                <a:cs typeface="Arial" pitchFamily="34" charset="0"/>
              </a:rPr>
              <a:t>accident. These videos demonstrate different styles of talking to patients. </a:t>
            </a:r>
          </a:p>
          <a:p>
            <a:pPr>
              <a:defRPr/>
            </a:pPr>
            <a:endParaRPr lang="en-US" sz="1000" b="0" i="0" dirty="0" smtClean="0">
              <a:latin typeface="+mj-lt"/>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kern="1200" dirty="0" smtClean="0">
                <a:solidFill>
                  <a:schemeClr val="tx1"/>
                </a:solidFill>
                <a:effectLst/>
                <a:latin typeface="+mj-lt"/>
                <a:ea typeface="+mn-ea"/>
                <a:cs typeface="+mn-cs"/>
              </a:rPr>
              <a:t>**</a:t>
            </a:r>
            <a:r>
              <a:rPr lang="en-US" sz="1000" b="1" i="0" u="sng" kern="1200" dirty="0" smtClean="0">
                <a:solidFill>
                  <a:schemeClr val="tx1"/>
                </a:solidFill>
                <a:effectLst/>
                <a:latin typeface="+mj-lt"/>
                <a:ea typeface="+mn-ea"/>
                <a:cs typeface="+mn-cs"/>
              </a:rPr>
              <a:t>How</a:t>
            </a:r>
            <a:r>
              <a:rPr lang="en-US" sz="1000" b="1" i="0" u="sng" kern="1200" baseline="0" dirty="0" smtClean="0">
                <a:solidFill>
                  <a:schemeClr val="tx1"/>
                </a:solidFill>
                <a:effectLst/>
                <a:latin typeface="+mj-lt"/>
                <a:ea typeface="+mn-ea"/>
                <a:cs typeface="+mn-cs"/>
              </a:rPr>
              <a:t> to Insert the Video</a:t>
            </a:r>
            <a:r>
              <a:rPr lang="en-US" sz="1000" b="1"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This slide </a:t>
            </a:r>
            <a:r>
              <a:rPr lang="en-US" sz="1000" b="0" i="0" kern="1200" baseline="0" dirty="0" smtClean="0">
                <a:solidFill>
                  <a:schemeClr val="tx1"/>
                </a:solidFill>
                <a:effectLst/>
                <a:latin typeface="+mj-lt"/>
                <a:ea typeface="+mn-ea"/>
                <a:cs typeface="+mn-cs"/>
              </a:rPr>
              <a:t>will </a:t>
            </a:r>
            <a:r>
              <a:rPr lang="en-US" sz="1000" b="0" i="0" kern="1200" dirty="0" smtClean="0">
                <a:solidFill>
                  <a:schemeClr val="tx1"/>
                </a:solidFill>
                <a:effectLst/>
                <a:latin typeface="+mj-lt"/>
                <a:ea typeface="+mn-ea"/>
                <a:cs typeface="+mn-cs"/>
              </a:rPr>
              <a:t>contain a short video clip that will play when the trainer clicks on the</a:t>
            </a:r>
            <a:r>
              <a:rPr lang="en-US" sz="1000" b="0" i="0" kern="1200" baseline="0" dirty="0" smtClean="0">
                <a:solidFill>
                  <a:schemeClr val="tx1"/>
                </a:solidFill>
                <a:effectLst/>
                <a:latin typeface="+mj-lt"/>
                <a:ea typeface="+mn-ea"/>
                <a:cs typeface="+mn-cs"/>
              </a:rPr>
              <a:t> static image</a:t>
            </a:r>
            <a:r>
              <a:rPr lang="en-US" sz="1000" b="0" i="0" kern="1200" dirty="0" smtClean="0">
                <a:solidFill>
                  <a:schemeClr val="tx1"/>
                </a:solidFill>
                <a:effectLst/>
                <a:latin typeface="+mj-lt"/>
                <a:ea typeface="+mn-ea"/>
                <a:cs typeface="+mn-cs"/>
              </a:rPr>
              <a:t>.  In order for this to work, the video</a:t>
            </a:r>
            <a:r>
              <a:rPr lang="en-US" sz="1000" b="0" i="0" kern="1200" baseline="0" dirty="0" smtClean="0">
                <a:solidFill>
                  <a:schemeClr val="tx1"/>
                </a:solidFill>
                <a:effectLst/>
                <a:latin typeface="+mj-lt"/>
                <a:ea typeface="+mn-ea"/>
                <a:cs typeface="+mn-cs"/>
              </a:rPr>
              <a:t> needs to be inserted into the presentation. You can access the video from the BNI-ART Institute Website (link included at the bottom of the slide). Alternately, the video will be included in the package of training materials that is posted to the PSATTC Products and Resources page (www.psattc.org). </a:t>
            </a:r>
            <a:r>
              <a:rPr lang="en-US" sz="1000" b="0" i="0" kern="1200" dirty="0" smtClean="0">
                <a:solidFill>
                  <a:schemeClr val="tx1"/>
                </a:solidFill>
                <a:effectLst/>
                <a:latin typeface="+mj-lt"/>
                <a:ea typeface="+mn-ea"/>
                <a:cs typeface="+mn-cs"/>
              </a:rPr>
              <a:t>From the INSERT</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menu in PowerPoint, select “video (or movie).”  Select the “Bad SBIRT”  video file.  When prompted, indicate that the movie should play automatically and full screen. </a:t>
            </a:r>
            <a:r>
              <a:rPr lang="en-US" sz="1000" b="0" i="0" kern="1200" baseline="0" dirty="0" smtClean="0">
                <a:solidFill>
                  <a:schemeClr val="tx1"/>
                </a:solidFill>
                <a:effectLst/>
                <a:latin typeface="+mj-lt"/>
                <a:ea typeface="+mn-ea"/>
                <a:cs typeface="+mn-cs"/>
              </a:rPr>
              <a:t>Once the video is inserted into the PowerPoint presentation, you need to maintain a direct </a:t>
            </a:r>
            <a:r>
              <a:rPr lang="en-US" sz="1000" b="0" i="0" kern="1200" dirty="0" smtClean="0">
                <a:solidFill>
                  <a:schemeClr val="tx1"/>
                </a:solidFill>
                <a:effectLst/>
                <a:latin typeface="+mj-lt"/>
                <a:ea typeface="+mn-ea"/>
                <a:cs typeface="+mn-cs"/>
              </a:rPr>
              <a:t>connection between the PowerPoint presentation and the video file.  When moving the PowerPoint file to another location on your computer or to another computer, make sure to always move the “Bad SBIRT” video file along with it. If the link becomes broken, the video will need to be reinserted. </a:t>
            </a:r>
            <a:endParaRPr lang="en-US" sz="1000" b="0" i="0" dirty="0" smtClean="0">
              <a:latin typeface="+mj-lt"/>
              <a:cs typeface="Arial" pitchFamily="34" charset="0"/>
            </a:endParaRPr>
          </a:p>
          <a:p>
            <a:pPr>
              <a:defRPr/>
            </a:pPr>
            <a:r>
              <a:rPr lang="en-US" sz="1000" b="0" i="0" dirty="0" smtClean="0">
                <a:latin typeface="+mj-lt"/>
                <a:cs typeface="Arial" pitchFamily="34" charset="0"/>
              </a:rPr>
              <a:t> </a:t>
            </a:r>
          </a:p>
          <a:p>
            <a:pPr>
              <a:defRPr/>
            </a:pPr>
            <a:r>
              <a:rPr lang="en-US" sz="1000" b="0" i="0" dirty="0" smtClean="0">
                <a:latin typeface="+mj-lt"/>
                <a:cs typeface="Arial" pitchFamily="34" charset="0"/>
              </a:rPr>
              <a:t>To play the video, hover over the video image to make the video controls appear. Click on the play button to show the “bad example” video. The video should display full screen.</a:t>
            </a:r>
          </a:p>
          <a:p>
            <a:pPr>
              <a:defRPr/>
            </a:pPr>
            <a:r>
              <a:rPr lang="en-US" sz="1000" b="0" i="0" dirty="0" smtClean="0">
                <a:latin typeface="+mj-lt"/>
                <a:cs typeface="Arial" pitchFamily="34" charset="0"/>
              </a:rPr>
              <a:t> </a:t>
            </a:r>
          </a:p>
          <a:p>
            <a:pPr>
              <a:defRPr/>
            </a:pPr>
            <a:r>
              <a:rPr lang="en-US" sz="1000" b="0" i="0" dirty="0" smtClean="0">
                <a:latin typeface="+mj-lt"/>
                <a:cs typeface="Arial" pitchFamily="34" charset="0"/>
              </a:rPr>
              <a:t>Facilitate a 5-minute discussion with participants using the following questions:</a:t>
            </a:r>
          </a:p>
          <a:p>
            <a:pPr>
              <a:defRPr/>
            </a:pPr>
            <a:r>
              <a:rPr lang="en-US" sz="1000" b="0" i="0" dirty="0" smtClean="0">
                <a:latin typeface="+mj-lt"/>
                <a:cs typeface="Arial" pitchFamily="34" charset="0"/>
              </a:rPr>
              <a:t> </a:t>
            </a:r>
          </a:p>
          <a:p>
            <a:pPr>
              <a:defRPr/>
            </a:pPr>
            <a:r>
              <a:rPr lang="en-US" sz="1000" b="0" i="0" dirty="0" smtClean="0">
                <a:latin typeface="+mj-lt"/>
                <a:cs typeface="Arial" pitchFamily="34" charset="0"/>
              </a:rPr>
              <a:t>What did you notice about the doctor’s approach. How did the patient react? Was it effective? Why or why not? </a:t>
            </a:r>
          </a:p>
          <a:p>
            <a:pPr>
              <a:defRPr/>
            </a:pPr>
            <a:r>
              <a:rPr lang="en-US" sz="1000" b="0" i="0" dirty="0" smtClean="0">
                <a:latin typeface="+mj-lt"/>
                <a:cs typeface="Arial" pitchFamily="34" charset="0"/>
              </a:rPr>
              <a:t> </a:t>
            </a:r>
          </a:p>
          <a:p>
            <a:pPr>
              <a:defRPr/>
            </a:pPr>
            <a:r>
              <a:rPr lang="en-US" sz="1000" b="0" i="0" dirty="0" smtClean="0">
                <a:latin typeface="+mj-lt"/>
                <a:cs typeface="Arial" pitchFamily="34" charset="0"/>
              </a:rPr>
              <a:t>In the discussion, make sure that the following are covered: </a:t>
            </a:r>
          </a:p>
          <a:p>
            <a:pPr marL="171450" indent="-171450">
              <a:buFont typeface="Arial" pitchFamily="34" charset="0"/>
              <a:buChar char="•"/>
              <a:defRPr/>
            </a:pPr>
            <a:r>
              <a:rPr lang="en-US" sz="1000" b="0" i="0" dirty="0" smtClean="0">
                <a:latin typeface="+mj-lt"/>
                <a:cs typeface="Arial" pitchFamily="34" charset="0"/>
              </a:rPr>
              <a:t>Angry and judgmental tone</a:t>
            </a:r>
          </a:p>
          <a:p>
            <a:pPr marL="171450" indent="-171450">
              <a:buFont typeface="Arial" pitchFamily="34" charset="0"/>
              <a:buChar char="•"/>
              <a:defRPr/>
            </a:pPr>
            <a:r>
              <a:rPr lang="en-US" sz="1000" b="0" i="0" dirty="0" smtClean="0">
                <a:latin typeface="+mj-lt"/>
                <a:cs typeface="Arial" pitchFamily="34" charset="0"/>
              </a:rPr>
              <a:t>Telling the patient what to do</a:t>
            </a:r>
          </a:p>
          <a:p>
            <a:pPr marL="171450" indent="-171450">
              <a:buFont typeface="Arial" pitchFamily="34" charset="0"/>
              <a:buChar char="•"/>
              <a:defRPr/>
            </a:pPr>
            <a:r>
              <a:rPr lang="en-US" sz="1000" b="0" i="0" dirty="0" smtClean="0">
                <a:latin typeface="+mj-lt"/>
                <a:cs typeface="Arial" pitchFamily="34" charset="0"/>
              </a:rPr>
              <a:t>Specific judgmental statement (e.g., “I know when someone is an alcoholic and I think that you have a serious drinking problem.” “Have some common sense.”)</a:t>
            </a:r>
          </a:p>
          <a:p>
            <a:pPr marL="171450" indent="-171450">
              <a:buFont typeface="Arial" pitchFamily="34" charset="0"/>
              <a:buChar char="•"/>
              <a:defRPr/>
            </a:pPr>
            <a:r>
              <a:rPr lang="en-US" sz="1000" b="0" i="0" dirty="0" smtClean="0">
                <a:latin typeface="+mj-lt"/>
                <a:cs typeface="Arial" pitchFamily="34" charset="0"/>
              </a:rPr>
              <a:t>Finger-wagging</a:t>
            </a:r>
          </a:p>
          <a:p>
            <a:pPr marL="171450" indent="-171450">
              <a:buFont typeface="Arial" pitchFamily="34" charset="0"/>
              <a:buChar char="•"/>
              <a:defRPr/>
            </a:pPr>
            <a:r>
              <a:rPr lang="en-US" sz="1000" b="0" i="0" dirty="0" smtClean="0">
                <a:latin typeface="+mj-lt"/>
                <a:cs typeface="Arial" pitchFamily="34" charset="0"/>
              </a:rPr>
              <a:t>Patient is frustrated, defensive, and just wants to get out of there</a:t>
            </a:r>
          </a:p>
        </p:txBody>
      </p:sp>
      <p:sp>
        <p:nvSpPr>
          <p:cNvPr id="4" name="Slide Number Placeholder 3"/>
          <p:cNvSpPr>
            <a:spLocks noGrp="1"/>
          </p:cNvSpPr>
          <p:nvPr>
            <p:ph type="sldNum" sz="quarter" idx="5"/>
          </p:nvPr>
        </p:nvSpPr>
        <p:spPr/>
        <p:txBody>
          <a:bodyPr/>
          <a:lstStyle/>
          <a:p>
            <a:pPr>
              <a:defRPr/>
            </a:pPr>
            <a:fld id="{FEEA7880-F849-4CF7-A654-7E29E8195B4E}"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r>
              <a:rPr lang="en-US" sz="1000" dirty="0" smtClean="0">
                <a:latin typeface="+mj-lt"/>
                <a:cs typeface="Arial" charset="0"/>
              </a:rPr>
              <a:t>The</a:t>
            </a:r>
            <a:r>
              <a:rPr lang="en-US" sz="1000" baseline="0" dirty="0" smtClean="0">
                <a:latin typeface="+mj-lt"/>
                <a:cs typeface="Arial" charset="0"/>
              </a:rPr>
              <a:t> first step in the brief intervention process is to assess the extent to which a patient is aware </a:t>
            </a:r>
            <a:r>
              <a:rPr lang="en-US" sz="1000" dirty="0" smtClean="0">
                <a:latin typeface="+mj-lt"/>
                <a:cs typeface="Arial" charset="0"/>
              </a:rPr>
              <a:t>of his or her substance use and the consequences.</a:t>
            </a:r>
          </a:p>
          <a:p>
            <a:endParaRPr lang="en-US" sz="1000" dirty="0" smtClean="0">
              <a:latin typeface="+mj-lt"/>
              <a:cs typeface="Arial" charset="0"/>
            </a:endParaRPr>
          </a:p>
          <a:p>
            <a:r>
              <a:rPr lang="en-US" sz="1000" b="1" i="0" dirty="0" smtClean="0">
                <a:latin typeface="+mj-lt"/>
                <a:cs typeface="Arial" charset="0"/>
              </a:rPr>
              <a:t>INSTRUCTIONS: Click to animate first sentence. </a:t>
            </a:r>
          </a:p>
          <a:p>
            <a:r>
              <a:rPr lang="en-US" sz="1000" dirty="0" smtClean="0">
                <a:latin typeface="+mj-lt"/>
                <a:cs typeface="Arial" charset="0"/>
              </a:rPr>
              <a:t>What you do depends on where the patient is in the process of changing. Most of the time, patients come to us for other concerns and have not thought about changing their substance use.</a:t>
            </a:r>
          </a:p>
          <a:p>
            <a:endParaRPr lang="en-US" sz="1000" b="1" i="1" dirty="0" smtClean="0">
              <a:latin typeface="+mj-lt"/>
              <a:cs typeface="Arial" charset="0"/>
            </a:endParaRPr>
          </a:p>
          <a:p>
            <a:r>
              <a:rPr lang="en-US" sz="1000" b="1" i="0" dirty="0" smtClean="0">
                <a:latin typeface="+mj-lt"/>
                <a:cs typeface="Arial" charset="0"/>
              </a:rPr>
              <a:t>Click to animate second sentence. </a:t>
            </a:r>
          </a:p>
          <a:p>
            <a:r>
              <a:rPr lang="en-US" sz="1000" dirty="0" smtClean="0">
                <a:latin typeface="+mj-lt"/>
                <a:cs typeface="Arial" charset="0"/>
              </a:rPr>
              <a:t>The first step, then, is to identify from</a:t>
            </a:r>
            <a:r>
              <a:rPr lang="en-US" sz="1000" baseline="0" dirty="0" smtClean="0">
                <a:latin typeface="+mj-lt"/>
                <a:cs typeface="Arial" charset="0"/>
              </a:rPr>
              <a:t> </a:t>
            </a:r>
            <a:r>
              <a:rPr lang="en-US" sz="1000" dirty="0" smtClean="0">
                <a:latin typeface="+mj-lt"/>
                <a:cs typeface="Arial" charset="0"/>
              </a:rPr>
              <a:t>where our patients are coming. We want to know how substance use fits into people’s lives so we can understand their situation. </a:t>
            </a:r>
          </a:p>
        </p:txBody>
      </p:sp>
      <p:sp>
        <p:nvSpPr>
          <p:cNvPr id="4" name="Slide Number Placeholder 3"/>
          <p:cNvSpPr>
            <a:spLocks noGrp="1"/>
          </p:cNvSpPr>
          <p:nvPr>
            <p:ph type="sldNum" sz="quarter" idx="5"/>
          </p:nvPr>
        </p:nvSpPr>
        <p:spPr/>
        <p:txBody>
          <a:bodyPr/>
          <a:lstStyle/>
          <a:p>
            <a:pPr>
              <a:defRPr/>
            </a:pPr>
            <a:fld id="{086CB345-0F60-4AA2-B12E-C020749F01D9}"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p:spPr>
        <p:txBody>
          <a:bodyPr/>
          <a:lstStyle/>
          <a:p>
            <a:pPr eaLnBrk="1" hangingPunct="1">
              <a:spcBef>
                <a:spcPct val="0"/>
              </a:spcBef>
            </a:pPr>
            <a:r>
              <a:rPr lang="en-US" sz="1000" kern="1200" dirty="0" smtClean="0">
                <a:solidFill>
                  <a:schemeClr val="tx1"/>
                </a:solidFill>
                <a:latin typeface="+mj-lt"/>
                <a:ea typeface="+mn-ea"/>
                <a:cs typeface="Arial" charset="0"/>
              </a:rPr>
              <a:t>The Stages of Change is a theoretical perspective introduced</a:t>
            </a:r>
            <a:r>
              <a:rPr lang="en-US" sz="1000" kern="1200" baseline="0" dirty="0" smtClean="0">
                <a:solidFill>
                  <a:schemeClr val="tx1"/>
                </a:solidFill>
                <a:latin typeface="+mj-lt"/>
                <a:ea typeface="+mn-ea"/>
                <a:cs typeface="Arial" charset="0"/>
              </a:rPr>
              <a:t> </a:t>
            </a:r>
            <a:r>
              <a:rPr lang="en-US" sz="1000" kern="1200" dirty="0" smtClean="0">
                <a:solidFill>
                  <a:schemeClr val="tx1"/>
                </a:solidFill>
                <a:latin typeface="+mj-lt"/>
                <a:ea typeface="+mn-ea"/>
                <a:cs typeface="Arial" charset="0"/>
              </a:rPr>
              <a:t>by </a:t>
            </a:r>
            <a:r>
              <a:rPr lang="en-US" sz="1000" kern="1200" dirty="0" err="1" smtClean="0">
                <a:solidFill>
                  <a:schemeClr val="tx1"/>
                </a:solidFill>
                <a:latin typeface="+mj-lt"/>
                <a:ea typeface="+mn-ea"/>
                <a:cs typeface="Arial" charset="0"/>
              </a:rPr>
              <a:t>Prochaska</a:t>
            </a:r>
            <a:r>
              <a:rPr lang="en-US" sz="1000" kern="1200" dirty="0" smtClean="0">
                <a:solidFill>
                  <a:schemeClr val="tx1"/>
                </a:solidFill>
                <a:latin typeface="+mj-lt"/>
                <a:ea typeface="+mn-ea"/>
                <a:cs typeface="Arial" charset="0"/>
              </a:rPr>
              <a:t> and </a:t>
            </a:r>
            <a:r>
              <a:rPr lang="en-US" sz="1000" kern="1200" dirty="0" err="1" smtClean="0">
                <a:solidFill>
                  <a:schemeClr val="tx1"/>
                </a:solidFill>
                <a:latin typeface="+mj-lt"/>
                <a:ea typeface="+mn-ea"/>
                <a:cs typeface="Arial" charset="0"/>
              </a:rPr>
              <a:t>Di</a:t>
            </a:r>
            <a:r>
              <a:rPr lang="en-US" sz="1000" kern="1200" baseline="0" dirty="0" err="1" smtClean="0">
                <a:solidFill>
                  <a:schemeClr val="tx1"/>
                </a:solidFill>
                <a:latin typeface="+mj-lt"/>
                <a:ea typeface="+mn-ea"/>
                <a:cs typeface="Arial" charset="0"/>
              </a:rPr>
              <a:t>Clemente</a:t>
            </a:r>
            <a:r>
              <a:rPr lang="en-US" sz="1000" kern="1200" baseline="0" dirty="0" smtClean="0">
                <a:solidFill>
                  <a:schemeClr val="tx1"/>
                </a:solidFill>
                <a:latin typeface="+mj-lt"/>
                <a:ea typeface="+mn-ea"/>
                <a:cs typeface="Arial" charset="0"/>
              </a:rPr>
              <a:t> more than 20 years ago </a:t>
            </a:r>
            <a:r>
              <a:rPr lang="en-US" sz="1000" b="0" i="0" kern="1200" dirty="0" smtClean="0">
                <a:solidFill>
                  <a:schemeClr val="tx1"/>
                </a:solidFill>
                <a:effectLst/>
                <a:latin typeface="+mj-lt"/>
                <a:ea typeface="+mn-ea"/>
                <a:cs typeface="+mn-cs"/>
              </a:rPr>
              <a:t>to help professionals understand their clients with addiction problems and motivate them to change. Their model is based not on abstract theories but on their personal observations of how people went about modifying problem behaviors such as smoking, overeating and problem drinking. The Stages</a:t>
            </a:r>
            <a:r>
              <a:rPr lang="en-US" sz="1000" b="0" i="0" kern="1200" baseline="0" dirty="0" smtClean="0">
                <a:solidFill>
                  <a:schemeClr val="tx1"/>
                </a:solidFill>
                <a:effectLst/>
                <a:latin typeface="+mj-lt"/>
                <a:ea typeface="+mn-ea"/>
                <a:cs typeface="+mn-cs"/>
              </a:rPr>
              <a:t> of Change can help clinicians </a:t>
            </a:r>
            <a:r>
              <a:rPr lang="en-US" sz="1000" kern="1200" dirty="0" smtClean="0">
                <a:solidFill>
                  <a:schemeClr val="tx1"/>
                </a:solidFill>
                <a:latin typeface="+mj-lt"/>
                <a:ea typeface="+mn-ea"/>
                <a:cs typeface="Arial" charset="0"/>
              </a:rPr>
              <a:t>understand where a person is coming from in terms of their substance use. At the top in blue is the first stage called </a:t>
            </a:r>
            <a:r>
              <a:rPr lang="en-US" sz="1000" b="1" kern="1200" dirty="0" smtClean="0">
                <a:solidFill>
                  <a:schemeClr val="tx1"/>
                </a:solidFill>
                <a:latin typeface="+mj-lt"/>
                <a:ea typeface="+mn-ea"/>
                <a:cs typeface="Arial" charset="0"/>
              </a:rPr>
              <a:t>precontemplation</a:t>
            </a:r>
            <a:r>
              <a:rPr lang="en-US" sz="1000" kern="1200" dirty="0" smtClean="0">
                <a:solidFill>
                  <a:schemeClr val="tx1"/>
                </a:solidFill>
                <a:latin typeface="+mj-lt"/>
                <a:ea typeface="+mn-ea"/>
                <a:cs typeface="Arial" charset="0"/>
              </a:rPr>
              <a:t>. At this stage people do not see a problem with their use and are not considering change. </a:t>
            </a:r>
          </a:p>
          <a:p>
            <a:pPr eaLnBrk="1" hangingPunct="1">
              <a:spcBef>
                <a:spcPct val="0"/>
              </a:spcBef>
            </a:pPr>
            <a:endParaRPr lang="en-US" sz="1000" kern="1200" dirty="0" smtClean="0">
              <a:solidFill>
                <a:schemeClr val="tx1"/>
              </a:solidFill>
              <a:latin typeface="+mj-lt"/>
              <a:ea typeface="+mn-ea"/>
              <a:cs typeface="Arial" charset="0"/>
            </a:endParaRPr>
          </a:p>
          <a:p>
            <a:pPr eaLnBrk="1" hangingPunct="1">
              <a:spcBef>
                <a:spcPct val="0"/>
              </a:spcBef>
            </a:pPr>
            <a:r>
              <a:rPr lang="en-US" sz="1000" b="1" i="1" kern="1200" dirty="0" smtClean="0">
                <a:solidFill>
                  <a:schemeClr val="tx1"/>
                </a:solidFill>
                <a:latin typeface="+mj-lt"/>
                <a:ea typeface="+mn-ea"/>
                <a:cs typeface="Arial" charset="0"/>
              </a:rPr>
              <a:t>Use </a:t>
            </a:r>
            <a:r>
              <a:rPr lang="en-US" sz="1000" b="0" i="1" kern="1200" dirty="0" smtClean="0">
                <a:solidFill>
                  <a:schemeClr val="tx1"/>
                </a:solidFill>
                <a:latin typeface="+mj-lt"/>
                <a:ea typeface="+mn-ea"/>
                <a:cs typeface="Arial" charset="0"/>
              </a:rPr>
              <a:t>a</a:t>
            </a:r>
            <a:r>
              <a:rPr lang="en-US" sz="1000" b="0" i="1" kern="1200" baseline="0" dirty="0" smtClean="0">
                <a:solidFill>
                  <a:schemeClr val="tx1"/>
                </a:solidFill>
                <a:latin typeface="+mj-lt"/>
                <a:ea typeface="+mn-ea"/>
                <a:cs typeface="Arial" charset="0"/>
              </a:rPr>
              <a:t> </a:t>
            </a:r>
            <a:r>
              <a:rPr lang="en-US" sz="1000" i="1" kern="1200" dirty="0" smtClean="0">
                <a:solidFill>
                  <a:schemeClr val="tx1"/>
                </a:solidFill>
                <a:latin typeface="+mj-lt"/>
                <a:ea typeface="+mn-ea"/>
                <a:cs typeface="Arial" charset="0"/>
              </a:rPr>
              <a:t>pointer so participants can follow along on screen</a:t>
            </a:r>
            <a:r>
              <a:rPr lang="en-US" sz="1000" kern="1200" dirty="0" smtClean="0">
                <a:solidFill>
                  <a:schemeClr val="tx1"/>
                </a:solidFill>
                <a:latin typeface="+mj-lt"/>
                <a:ea typeface="+mn-ea"/>
                <a:cs typeface="Arial" charset="0"/>
              </a:rPr>
              <a:t>. </a:t>
            </a:r>
          </a:p>
          <a:p>
            <a:pPr eaLnBrk="1" hangingPunct="1">
              <a:spcBef>
                <a:spcPct val="0"/>
              </a:spcBef>
            </a:pPr>
            <a:r>
              <a:rPr lang="en-US" sz="1000" kern="1200" dirty="0" smtClean="0">
                <a:solidFill>
                  <a:schemeClr val="tx1"/>
                </a:solidFill>
                <a:latin typeface="+mj-lt"/>
                <a:ea typeface="+mn-ea"/>
                <a:cs typeface="Arial" charset="0"/>
              </a:rPr>
              <a:t>The stages that follow are contemplation, determination, action, maintenance, and recurrence. </a:t>
            </a:r>
          </a:p>
          <a:p>
            <a:pPr eaLnBrk="1" hangingPunct="1">
              <a:spcBef>
                <a:spcPct val="0"/>
              </a:spcBef>
            </a:pPr>
            <a:endParaRPr lang="en-US" sz="1000" kern="1200" dirty="0" smtClean="0">
              <a:solidFill>
                <a:schemeClr val="tx1"/>
              </a:solidFill>
              <a:latin typeface="+mj-lt"/>
              <a:ea typeface="+mn-ea"/>
              <a:cs typeface="Arial" charset="0"/>
            </a:endParaRPr>
          </a:p>
          <a:p>
            <a:pPr eaLnBrk="1" hangingPunct="1">
              <a:spcBef>
                <a:spcPct val="0"/>
              </a:spcBef>
            </a:pPr>
            <a:r>
              <a:rPr lang="en-US" sz="1000" b="1" kern="1200" dirty="0" smtClean="0">
                <a:solidFill>
                  <a:schemeClr val="tx1"/>
                </a:solidFill>
                <a:latin typeface="+mj-lt"/>
                <a:ea typeface="+mn-ea"/>
                <a:cs typeface="Arial" charset="0"/>
              </a:rPr>
              <a:t>Contemplation</a:t>
            </a:r>
            <a:r>
              <a:rPr lang="en-US" sz="1000" kern="1200" dirty="0" smtClean="0">
                <a:solidFill>
                  <a:schemeClr val="tx1"/>
                </a:solidFill>
                <a:latin typeface="+mj-lt"/>
                <a:ea typeface="+mn-ea"/>
                <a:cs typeface="Arial" charset="0"/>
              </a:rPr>
              <a:t> is a stage that we strive to move patients to if they are at risk for substance use related problems. Patients in the contemplation stage can see the possibility of change, but they are ambivalent about changing. The </a:t>
            </a:r>
            <a:r>
              <a:rPr lang="en-US" sz="1000" b="1" kern="1200" dirty="0" smtClean="0">
                <a:solidFill>
                  <a:schemeClr val="tx1"/>
                </a:solidFill>
                <a:latin typeface="+mj-lt"/>
                <a:ea typeface="+mn-ea"/>
                <a:cs typeface="Arial" charset="0"/>
              </a:rPr>
              <a:t>determination</a:t>
            </a:r>
            <a:r>
              <a:rPr lang="en-US" sz="1000" kern="1200" dirty="0" smtClean="0">
                <a:solidFill>
                  <a:schemeClr val="tx1"/>
                </a:solidFill>
                <a:latin typeface="+mj-lt"/>
                <a:ea typeface="+mn-ea"/>
                <a:cs typeface="Arial" charset="0"/>
              </a:rPr>
              <a:t> stage is where we begin to identify strategies for change. </a:t>
            </a:r>
            <a:r>
              <a:rPr lang="en-US" sz="1000" b="1" kern="1200" dirty="0" smtClean="0">
                <a:solidFill>
                  <a:schemeClr val="tx1"/>
                </a:solidFill>
                <a:latin typeface="+mj-lt"/>
                <a:ea typeface="+mn-ea"/>
                <a:cs typeface="Arial" charset="0"/>
              </a:rPr>
              <a:t>Action</a:t>
            </a:r>
            <a:r>
              <a:rPr lang="en-US" sz="1000" kern="1200" dirty="0" smtClean="0">
                <a:solidFill>
                  <a:schemeClr val="tx1"/>
                </a:solidFill>
                <a:latin typeface="+mj-lt"/>
                <a:ea typeface="+mn-ea"/>
                <a:cs typeface="Arial" charset="0"/>
              </a:rPr>
              <a:t> is where changes are taking place. </a:t>
            </a:r>
            <a:r>
              <a:rPr lang="en-US" sz="1000" b="1" kern="1200" dirty="0" smtClean="0">
                <a:solidFill>
                  <a:schemeClr val="tx1"/>
                </a:solidFill>
                <a:latin typeface="+mj-lt"/>
                <a:ea typeface="+mn-ea"/>
                <a:cs typeface="Arial" charset="0"/>
              </a:rPr>
              <a:t>Maintenance</a:t>
            </a:r>
            <a:r>
              <a:rPr lang="en-US" sz="1000" kern="1200" dirty="0" smtClean="0">
                <a:solidFill>
                  <a:schemeClr val="tx1"/>
                </a:solidFill>
                <a:latin typeface="+mj-lt"/>
                <a:ea typeface="+mn-ea"/>
                <a:cs typeface="Arial" charset="0"/>
              </a:rPr>
              <a:t> is where patients have achieved their goal and are working to maintain their new behaviors. </a:t>
            </a:r>
            <a:r>
              <a:rPr lang="en-US" sz="1000" b="1" kern="1200" dirty="0" smtClean="0">
                <a:solidFill>
                  <a:schemeClr val="tx1"/>
                </a:solidFill>
                <a:latin typeface="+mj-lt"/>
                <a:ea typeface="+mn-ea"/>
                <a:cs typeface="Arial" charset="0"/>
              </a:rPr>
              <a:t>Recurrence</a:t>
            </a:r>
            <a:r>
              <a:rPr lang="en-US" sz="1000" kern="1200" dirty="0" smtClean="0">
                <a:solidFill>
                  <a:schemeClr val="tx1"/>
                </a:solidFill>
                <a:latin typeface="+mj-lt"/>
                <a:ea typeface="+mn-ea"/>
                <a:cs typeface="Arial" charset="0"/>
              </a:rPr>
              <a:t> is when patients may relapse or go back to their old behaviors. Recurrence is part of the process of changing. </a:t>
            </a:r>
            <a:endParaRPr lang="en-US" sz="1000" dirty="0" smtClean="0">
              <a:latin typeface="+mj-lt"/>
              <a:cs typeface="Arial" charset="0"/>
            </a:endParaRPr>
          </a:p>
        </p:txBody>
      </p:sp>
      <p:sp>
        <p:nvSpPr>
          <p:cNvPr id="5124" name="Slide Number Placeholder 3"/>
          <p:cNvSpPr>
            <a:spLocks noGrp="1"/>
          </p:cNvSpPr>
          <p:nvPr>
            <p:ph type="sldNum" sz="quarter" idx="5"/>
          </p:nvPr>
        </p:nvSpPr>
        <p:spPr/>
        <p:txBody>
          <a:bodyPr/>
          <a:lstStyle/>
          <a:p>
            <a:pPr>
              <a:defRPr/>
            </a:pPr>
            <a:fld id="{A8BB6CBE-63AC-4C5C-81D5-2EAD2F00BEA1}" type="slidenum">
              <a:rPr lang="en-US"/>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p:spPr>
        <p:txBody>
          <a:bodyPr/>
          <a:lstStyle/>
          <a:p>
            <a:r>
              <a:rPr lang="en-US" sz="1000" kern="1200" dirty="0" smtClean="0">
                <a:solidFill>
                  <a:schemeClr val="tx1"/>
                </a:solidFill>
                <a:latin typeface="+mj-lt"/>
                <a:ea typeface="+mn-ea"/>
                <a:cs typeface="Arial" charset="0"/>
              </a:rPr>
              <a:t>This chart shows what strategies we can employ with patients at the different stages of readiness to change. If we look at the first two stages—which are most relevant for people engaging in at-risk levels of substance use—we can see that our goals are just to offer information or feedback, explore the meaning of events, explore pros and cons of substance use, and build self-efficacy. </a:t>
            </a:r>
          </a:p>
          <a:p>
            <a:r>
              <a:rPr lang="en-US" sz="1000" kern="1200" dirty="0" smtClean="0">
                <a:solidFill>
                  <a:schemeClr val="tx1"/>
                </a:solidFill>
                <a:latin typeface="+mj-lt"/>
                <a:ea typeface="+mn-ea"/>
                <a:cs typeface="Arial" charset="0"/>
              </a:rPr>
              <a:t> </a:t>
            </a:r>
          </a:p>
          <a:p>
            <a:r>
              <a:rPr lang="en-US" sz="1000" kern="1200" dirty="0" smtClean="0">
                <a:solidFill>
                  <a:schemeClr val="tx1"/>
                </a:solidFill>
                <a:latin typeface="+mj-lt"/>
                <a:ea typeface="+mn-ea"/>
                <a:cs typeface="Arial" charset="0"/>
              </a:rPr>
              <a:t>Patients may not be ready to make a change at the time of this brief intervention. However, they may be willing to explore the pros and cons of their use, or track levels of use to see if they may have a more significant problem than they realized. By linking the interventions to where they are in the stages of change, we can help to move them forward in the stages and increase the likelihood that they will take action. </a:t>
            </a:r>
          </a:p>
          <a:p>
            <a:r>
              <a:rPr lang="en-US" sz="1000" kern="1200" dirty="0" smtClean="0">
                <a:solidFill>
                  <a:schemeClr val="tx1"/>
                </a:solidFill>
                <a:latin typeface="+mj-lt"/>
                <a:ea typeface="+mn-ea"/>
                <a:cs typeface="Arial" charset="0"/>
              </a:rPr>
              <a:t> </a:t>
            </a:r>
          </a:p>
          <a:p>
            <a:r>
              <a:rPr lang="en-US" sz="1000" kern="1200" dirty="0" smtClean="0">
                <a:solidFill>
                  <a:schemeClr val="tx1"/>
                </a:solidFill>
                <a:latin typeface="+mj-lt"/>
                <a:ea typeface="+mn-ea"/>
                <a:cs typeface="Arial" charset="0"/>
              </a:rPr>
              <a:t>If we get ahead of them (ask them to take action before they have identified that they even have a problem), we are likely to stimulate resistance.</a:t>
            </a:r>
          </a:p>
        </p:txBody>
      </p:sp>
      <p:sp>
        <p:nvSpPr>
          <p:cNvPr id="100355" name="Slide Number Placeholder 3"/>
          <p:cNvSpPr txBox="1">
            <a:spLocks noGrp="1"/>
          </p:cNvSpPr>
          <p:nvPr/>
        </p:nvSpPr>
        <p:spPr bwMode="auto">
          <a:xfrm>
            <a:off x="3970338" y="8831263"/>
            <a:ext cx="3038475" cy="463550"/>
          </a:xfrm>
          <a:prstGeom prst="rect">
            <a:avLst/>
          </a:prstGeom>
          <a:noFill/>
          <a:ln w="9525">
            <a:noFill/>
            <a:miter lim="800000"/>
            <a:headEnd/>
            <a:tailEnd/>
          </a:ln>
        </p:spPr>
        <p:txBody>
          <a:bodyPr lIns="93155" tIns="46579" rIns="93155" bIns="46579" anchor="b"/>
          <a:lstStyle/>
          <a:p>
            <a:pPr algn="r" defTabSz="931863"/>
            <a:fld id="{FB4AD6ED-6D27-451C-82FC-7ADD641A4621}" type="slidenum">
              <a:rPr lang="en-US" sz="1200">
                <a:latin typeface="Calibri" pitchFamily="34" charset="0"/>
              </a:rPr>
              <a:pPr algn="r" defTabSz="931863"/>
              <a:t>104</a:t>
            </a:fld>
            <a:endParaRPr lang="en-US" sz="1200">
              <a:latin typeface="Calibri"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a:ln/>
        </p:spPr>
      </p:sp>
      <p:sp>
        <p:nvSpPr>
          <p:cNvPr id="145410" name="Notes Placeholder 2"/>
          <p:cNvSpPr>
            <a:spLocks noGrp="1"/>
          </p:cNvSpPr>
          <p:nvPr>
            <p:ph type="body" idx="1"/>
          </p:nvPr>
        </p:nvSpPr>
        <p:spPr>
          <a:noFill/>
          <a:ln/>
        </p:spPr>
        <p:txBody>
          <a:bodyPr/>
          <a:lstStyle/>
          <a:p>
            <a:r>
              <a:rPr lang="en-US" sz="1000" b="1" i="0" dirty="0" smtClean="0">
                <a:latin typeface="+mj-lt"/>
                <a:cs typeface="Arial" charset="0"/>
              </a:rPr>
              <a:t>**ANIMATIONS**</a:t>
            </a:r>
          </a:p>
          <a:p>
            <a:r>
              <a:rPr lang="en-US" sz="1000" b="0" i="0" dirty="0" smtClean="0">
                <a:latin typeface="+mj-lt"/>
                <a:cs typeface="Arial" charset="0"/>
              </a:rPr>
              <a:t>This slide contains complex animation and it is important to practice with this slide ahead of time to ensure that you understand how the animation works.</a:t>
            </a:r>
          </a:p>
          <a:p>
            <a:endParaRPr lang="en-US" sz="1000" dirty="0" smtClean="0">
              <a:latin typeface="+mj-lt"/>
              <a:cs typeface="Arial" charset="0"/>
            </a:endParaRPr>
          </a:p>
          <a:p>
            <a:r>
              <a:rPr lang="en-US" sz="1000" dirty="0" smtClean="0">
                <a:latin typeface="+mj-lt"/>
                <a:cs typeface="Arial" charset="0"/>
              </a:rPr>
              <a:t>Here is a concrete example. Patients often present for treatment with a variety of issues across a number of domains. For example, a patient may be experiencing a variety of family, medical, mental health, and substance use issues. </a:t>
            </a:r>
          </a:p>
          <a:p>
            <a:endParaRPr lang="en-US" sz="1000" i="1" dirty="0" smtClean="0">
              <a:latin typeface="+mj-lt"/>
              <a:cs typeface="Arial" charset="0"/>
            </a:endParaRPr>
          </a:p>
          <a:p>
            <a:r>
              <a:rPr lang="en-US" sz="1000" b="1" i="1" dirty="0" smtClean="0">
                <a:latin typeface="+mj-lt"/>
                <a:cs typeface="Arial" charset="0"/>
              </a:rPr>
              <a:t>Click to start animation </a:t>
            </a:r>
          </a:p>
          <a:p>
            <a:r>
              <a:rPr lang="en-US" sz="1000" i="1" dirty="0" smtClean="0">
                <a:latin typeface="+mj-lt"/>
                <a:cs typeface="Arial" charset="0"/>
              </a:rPr>
              <a:t>…</a:t>
            </a:r>
            <a:r>
              <a:rPr lang="en-US" sz="1000" dirty="0" smtClean="0">
                <a:latin typeface="+mj-lt"/>
                <a:cs typeface="Arial" charset="0"/>
              </a:rPr>
              <a:t>but today when he comes in for service, she says, “I’m really hurting.”</a:t>
            </a:r>
            <a:r>
              <a:rPr lang="en-US" sz="1000" i="1" dirty="0" smtClean="0">
                <a:latin typeface="+mj-lt"/>
                <a:cs typeface="Arial" charset="0"/>
              </a:rPr>
              <a:t> </a:t>
            </a:r>
            <a:endParaRPr lang="en-US" sz="1000" dirty="0" smtClean="0">
              <a:latin typeface="+mj-lt"/>
              <a:cs typeface="Arial" charset="0"/>
            </a:endParaRPr>
          </a:p>
          <a:p>
            <a:endParaRPr lang="en-US" sz="1000" i="1" dirty="0" smtClean="0">
              <a:latin typeface="+mj-lt"/>
              <a:cs typeface="Arial" charset="0"/>
            </a:endParaRPr>
          </a:p>
          <a:p>
            <a:r>
              <a:rPr lang="en-US" sz="1000" b="1" i="1" dirty="0" smtClean="0">
                <a:latin typeface="+mj-lt"/>
                <a:cs typeface="Arial" charset="0"/>
              </a:rPr>
              <a:t>Click</a:t>
            </a:r>
            <a:r>
              <a:rPr lang="en-US" sz="1000" i="1" dirty="0" smtClean="0">
                <a:latin typeface="+mj-lt"/>
                <a:cs typeface="Arial" charset="0"/>
              </a:rPr>
              <a:t> </a:t>
            </a:r>
            <a:r>
              <a:rPr lang="en-US" sz="1000" b="1" i="1" dirty="0" smtClean="0">
                <a:latin typeface="+mj-lt"/>
                <a:cs typeface="Arial" charset="0"/>
              </a:rPr>
              <a:t>to advance animation</a:t>
            </a:r>
          </a:p>
          <a:p>
            <a:r>
              <a:rPr lang="en-US" sz="1000" dirty="0" smtClean="0">
                <a:latin typeface="+mj-lt"/>
                <a:cs typeface="Arial" charset="0"/>
              </a:rPr>
              <a:t>You, the clinician, know that he is misusing opioids. </a:t>
            </a:r>
          </a:p>
          <a:p>
            <a:endParaRPr lang="en-US" sz="1000" i="1" dirty="0" smtClean="0">
              <a:latin typeface="+mj-lt"/>
              <a:cs typeface="Arial" charset="0"/>
            </a:endParaRPr>
          </a:p>
          <a:p>
            <a:r>
              <a:rPr lang="en-US" sz="1000" b="1" i="1" dirty="0" smtClean="0">
                <a:latin typeface="+mj-lt"/>
                <a:cs typeface="Arial" charset="0"/>
              </a:rPr>
              <a:t>Click</a:t>
            </a:r>
            <a:r>
              <a:rPr lang="en-US" sz="1000" i="1" dirty="0" smtClean="0">
                <a:latin typeface="+mj-lt"/>
                <a:cs typeface="Arial" charset="0"/>
              </a:rPr>
              <a:t> </a:t>
            </a:r>
            <a:r>
              <a:rPr lang="en-US" sz="1000" b="1" i="1" dirty="0" smtClean="0">
                <a:latin typeface="+mj-lt"/>
                <a:cs typeface="Arial" charset="0"/>
              </a:rPr>
              <a:t>to advance animation  </a:t>
            </a:r>
          </a:p>
          <a:p>
            <a:r>
              <a:rPr lang="en-US" sz="1000" dirty="0" smtClean="0">
                <a:latin typeface="+mj-lt"/>
                <a:cs typeface="Arial" charset="0"/>
              </a:rPr>
              <a:t>You say to your patient, “I want to talk about your use of opioids.” </a:t>
            </a:r>
          </a:p>
          <a:p>
            <a:endParaRPr lang="en-US" sz="1000" i="1" dirty="0" smtClean="0">
              <a:latin typeface="+mj-lt"/>
              <a:cs typeface="Arial" charset="0"/>
            </a:endParaRPr>
          </a:p>
          <a:p>
            <a:r>
              <a:rPr lang="en-US" sz="1000" b="1" i="1" dirty="0" smtClean="0">
                <a:latin typeface="+mj-lt"/>
                <a:cs typeface="Arial" charset="0"/>
              </a:rPr>
              <a:t>Click</a:t>
            </a:r>
            <a:r>
              <a:rPr lang="en-US" sz="1000" i="1" dirty="0" smtClean="0">
                <a:latin typeface="+mj-lt"/>
                <a:cs typeface="Arial" charset="0"/>
              </a:rPr>
              <a:t> </a:t>
            </a:r>
            <a:r>
              <a:rPr lang="en-US" sz="1000" b="1" i="1" dirty="0" smtClean="0">
                <a:latin typeface="+mj-lt"/>
                <a:cs typeface="Arial" charset="0"/>
              </a:rPr>
              <a:t>to advance animation</a:t>
            </a:r>
          </a:p>
          <a:p>
            <a:r>
              <a:rPr lang="en-US" sz="1000" dirty="0" smtClean="0">
                <a:latin typeface="+mj-lt"/>
                <a:cs typeface="Arial" charset="0"/>
              </a:rPr>
              <a:t>The patient, however, doesn’t want to talk about opioids (unless perhaps to get more). The patient says, “I’m here because of my HIV-related</a:t>
            </a:r>
            <a:r>
              <a:rPr lang="en-US" sz="1000" baseline="0" dirty="0" smtClean="0">
                <a:latin typeface="+mj-lt"/>
                <a:cs typeface="Arial" charset="0"/>
              </a:rPr>
              <a:t> neuropathy</a:t>
            </a:r>
            <a:r>
              <a:rPr lang="en-US" sz="1000" dirty="0" smtClean="0">
                <a:latin typeface="+mj-lt"/>
                <a:cs typeface="Arial" charset="0"/>
              </a:rPr>
              <a:t>. I’m not a drug addict.” </a:t>
            </a:r>
          </a:p>
          <a:p>
            <a:endParaRPr lang="en-US" sz="1000" i="1" dirty="0" smtClean="0">
              <a:latin typeface="+mj-lt"/>
              <a:cs typeface="Arial" charset="0"/>
            </a:endParaRPr>
          </a:p>
          <a:p>
            <a:r>
              <a:rPr lang="en-US" sz="1000" b="1" i="1" dirty="0" smtClean="0">
                <a:latin typeface="+mj-lt"/>
                <a:cs typeface="Arial" charset="0"/>
              </a:rPr>
              <a:t>Click</a:t>
            </a:r>
            <a:r>
              <a:rPr lang="en-US" sz="1000" i="1" dirty="0" smtClean="0">
                <a:latin typeface="+mj-lt"/>
                <a:cs typeface="Arial" charset="0"/>
              </a:rPr>
              <a:t> </a:t>
            </a:r>
            <a:r>
              <a:rPr lang="en-US" sz="1000" b="1" i="1" dirty="0" smtClean="0">
                <a:latin typeface="+mj-lt"/>
                <a:cs typeface="Arial" charset="0"/>
              </a:rPr>
              <a:t>to advance animation</a:t>
            </a:r>
          </a:p>
          <a:p>
            <a:r>
              <a:rPr lang="en-US" sz="1000" dirty="0" smtClean="0">
                <a:latin typeface="+mj-lt"/>
                <a:cs typeface="Arial" charset="0"/>
              </a:rPr>
              <a:t>Concerned about opioid </a:t>
            </a:r>
            <a:r>
              <a:rPr lang="en-US" sz="1000" dirty="0" err="1" smtClean="0">
                <a:latin typeface="+mj-lt"/>
                <a:cs typeface="Arial" charset="0"/>
              </a:rPr>
              <a:t>hyperagesia</a:t>
            </a:r>
            <a:r>
              <a:rPr lang="en-US" sz="1000" dirty="0" smtClean="0">
                <a:latin typeface="+mj-lt"/>
                <a:cs typeface="Arial" charset="0"/>
              </a:rPr>
              <a:t>, you state, “Part of the problem with your pain is that you take too many opioids.”</a:t>
            </a:r>
          </a:p>
          <a:p>
            <a:endParaRPr lang="en-US" sz="1000" i="1" dirty="0" smtClean="0">
              <a:latin typeface="+mj-lt"/>
              <a:cs typeface="Arial" charset="0"/>
            </a:endParaRPr>
          </a:p>
          <a:p>
            <a:r>
              <a:rPr lang="en-US" sz="1000" b="1" i="1" dirty="0" smtClean="0">
                <a:latin typeface="+mj-lt"/>
                <a:cs typeface="Arial" charset="0"/>
              </a:rPr>
              <a:t>Click</a:t>
            </a:r>
            <a:r>
              <a:rPr lang="en-US" sz="1000" i="1" dirty="0" smtClean="0">
                <a:latin typeface="+mj-lt"/>
                <a:cs typeface="Arial" charset="0"/>
              </a:rPr>
              <a:t> </a:t>
            </a:r>
            <a:r>
              <a:rPr lang="en-US" sz="1000" b="1" i="1" dirty="0" smtClean="0">
                <a:latin typeface="+mj-lt"/>
                <a:cs typeface="Arial" charset="0"/>
              </a:rPr>
              <a:t>to advance animation</a:t>
            </a:r>
          </a:p>
          <a:p>
            <a:r>
              <a:rPr lang="en-US" sz="1000" dirty="0" smtClean="0">
                <a:latin typeface="+mj-lt"/>
                <a:cs typeface="Arial" charset="0"/>
              </a:rPr>
              <a:t>You and the patient continue this chase. This</a:t>
            </a:r>
            <a:r>
              <a:rPr lang="en-US" sz="1000" i="1" dirty="0" smtClean="0">
                <a:latin typeface="+mj-lt"/>
                <a:cs typeface="Arial" charset="0"/>
              </a:rPr>
              <a:t> </a:t>
            </a:r>
            <a:r>
              <a:rPr lang="en-US" sz="1000" dirty="0" smtClean="0">
                <a:latin typeface="+mj-lt"/>
                <a:cs typeface="Arial" charset="0"/>
              </a:rPr>
              <a:t>does not help you get to the substance use issue, nor does it help the patient deal with her pain. </a:t>
            </a:r>
          </a:p>
          <a:p>
            <a:endParaRPr lang="en-US" sz="1000" dirty="0" smtClean="0">
              <a:latin typeface="+mj-lt"/>
              <a:cs typeface="Arial" charset="0"/>
            </a:endParaRPr>
          </a:p>
          <a:p>
            <a:r>
              <a:rPr lang="en-US" sz="1000" dirty="0" smtClean="0">
                <a:latin typeface="+mj-lt"/>
                <a:cs typeface="Arial" charset="0"/>
              </a:rPr>
              <a:t>If, instead of pressing our issue (the opioid use), we listen for what patients see as their issue</a:t>
            </a:r>
          </a:p>
          <a:p>
            <a:endParaRPr lang="en-US" sz="1000" i="1" dirty="0" smtClean="0">
              <a:latin typeface="+mj-lt"/>
              <a:cs typeface="Arial" charset="0"/>
            </a:endParaRPr>
          </a:p>
          <a:p>
            <a:r>
              <a:rPr lang="en-US" sz="1000" b="1" i="1" dirty="0" smtClean="0">
                <a:latin typeface="+mj-lt"/>
                <a:cs typeface="Arial" charset="0"/>
              </a:rPr>
              <a:t>Click</a:t>
            </a:r>
            <a:r>
              <a:rPr lang="en-US" sz="1000" i="1" dirty="0" smtClean="0">
                <a:latin typeface="+mj-lt"/>
                <a:cs typeface="Arial" charset="0"/>
              </a:rPr>
              <a:t> </a:t>
            </a:r>
            <a:r>
              <a:rPr lang="en-US" sz="1000" b="1" i="1" dirty="0" smtClean="0">
                <a:latin typeface="+mj-lt"/>
                <a:cs typeface="Arial" charset="0"/>
              </a:rPr>
              <a:t>to advance animation</a:t>
            </a:r>
          </a:p>
          <a:p>
            <a:r>
              <a:rPr lang="en-US" sz="1000" dirty="0" smtClean="0">
                <a:latin typeface="+mj-lt"/>
                <a:cs typeface="Arial" charset="0"/>
              </a:rPr>
              <a:t>We can find ways of connecting our goal with theirs.</a:t>
            </a:r>
            <a:r>
              <a:rPr lang="en-US" sz="1000" i="1" dirty="0" smtClean="0">
                <a:latin typeface="+mj-lt"/>
                <a:cs typeface="Arial" charset="0"/>
              </a:rPr>
              <a:t> </a:t>
            </a:r>
            <a:r>
              <a:rPr lang="en-US" sz="1000" dirty="0" smtClean="0">
                <a:latin typeface="+mj-lt"/>
                <a:cs typeface="Arial" charset="0"/>
              </a:rPr>
              <a:t>This allows us to build rapport. If the patient says, “I need help with my pain,” we can work with that by saying, “Ok, let’s find a way to help you deal with your pain.” Eventually, we want to bring the pain issue and the substance use issue together. If we focus on the patient’s pain, we can still ask how him medications are working out, and, once we gain access into his world, we can begin to provide information about the impacts of taking too much medication. We know the two issues are related, so if we focus on the patient’s concern first (the pain), we will undoubtedly be able to introduce our concern (the SUD issue) in a way that is respectful and natural. </a:t>
            </a:r>
          </a:p>
        </p:txBody>
      </p:sp>
      <p:sp>
        <p:nvSpPr>
          <p:cNvPr id="4" name="Slide Number Placeholder 3"/>
          <p:cNvSpPr>
            <a:spLocks noGrp="1"/>
          </p:cNvSpPr>
          <p:nvPr>
            <p:ph type="sldNum" sz="quarter" idx="5"/>
          </p:nvPr>
        </p:nvSpPr>
        <p:spPr/>
        <p:txBody>
          <a:bodyPr/>
          <a:lstStyle/>
          <a:p>
            <a:pPr>
              <a:defRPr/>
            </a:pPr>
            <a:fld id="{A94F324C-0CD7-418D-AB8F-6842DF95F183}"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8"/>
          <p:cNvSpPr>
            <a:spLocks noGrp="1" noChangeArrowheads="1"/>
          </p:cNvSpPr>
          <p:nvPr>
            <p:ph type="sldNum" sz="quarter" idx="5"/>
          </p:nvPr>
        </p:nvSpPr>
        <p:spPr/>
        <p:txBody>
          <a:bodyPr/>
          <a:lstStyle/>
          <a:p>
            <a:pPr>
              <a:defRPr/>
            </a:pPr>
            <a:fld id="{79749397-059F-424A-AC7A-F6EDE91D6429}" type="slidenum">
              <a:rPr lang="en-US" smtClean="0">
                <a:latin typeface="Arial" charset="0"/>
              </a:rPr>
              <a:pPr>
                <a:defRPr/>
              </a:pPr>
              <a:t>106</a:t>
            </a:fld>
            <a:endParaRPr lang="en-US" smtClean="0">
              <a:latin typeface="Arial" charset="0"/>
            </a:endParaRPr>
          </a:p>
        </p:txBody>
      </p:sp>
      <p:sp>
        <p:nvSpPr>
          <p:cNvPr id="102402" name="Rectangle 2"/>
          <p:cNvSpPr>
            <a:spLocks noGrp="1" noRot="1" noChangeAspect="1" noChangeArrowheads="1" noTextEdit="1"/>
          </p:cNvSpPr>
          <p:nvPr>
            <p:ph type="sldImg"/>
          </p:nvPr>
        </p:nvSpPr>
        <p:spPr>
          <a:xfrm>
            <a:off x="2209800" y="161925"/>
            <a:ext cx="2628900" cy="1971675"/>
          </a:xfrm>
          <a:ln/>
        </p:spPr>
      </p:sp>
      <p:sp>
        <p:nvSpPr>
          <p:cNvPr id="102403" name="Rectangle 3"/>
          <p:cNvSpPr>
            <a:spLocks noGrp="1" noChangeArrowheads="1"/>
          </p:cNvSpPr>
          <p:nvPr>
            <p:ph type="body" idx="1"/>
          </p:nvPr>
        </p:nvSpPr>
        <p:spPr>
          <a:xfrm>
            <a:off x="304800" y="2286000"/>
            <a:ext cx="6400800" cy="6627813"/>
          </a:xfrm>
          <a:noFill/>
          <a:ln/>
        </p:spPr>
        <p:txBody>
          <a:bodyPr/>
          <a:lstStyle/>
          <a:p>
            <a:pPr eaLnBrk="1" hangingPunct="1"/>
            <a:r>
              <a:rPr lang="en-GB" sz="1000" dirty="0" smtClean="0">
                <a:latin typeface="+mj-lt"/>
                <a:cs typeface="Arial" charset="0"/>
              </a:rPr>
              <a:t>This quote by Blaise Pascal sums up the motivational theory of change: </a:t>
            </a:r>
            <a:r>
              <a:rPr lang="en-US" sz="1000" dirty="0" smtClean="0">
                <a:latin typeface="+mj-lt"/>
              </a:rPr>
              <a:t>“People are better persuaded by the reasons they themselves discovered than those that come into the minds of others.” The</a:t>
            </a:r>
            <a:r>
              <a:rPr lang="en-US" sz="1000" baseline="0" dirty="0" smtClean="0">
                <a:latin typeface="+mj-lt"/>
              </a:rPr>
              <a:t> </a:t>
            </a:r>
            <a:r>
              <a:rPr lang="en-GB" sz="1000" dirty="0" smtClean="0">
                <a:latin typeface="+mj-lt"/>
                <a:cs typeface="Arial" charset="0"/>
              </a:rPr>
              <a:t>immediate </a:t>
            </a:r>
            <a:r>
              <a:rPr lang="en-US" sz="1000" dirty="0" smtClean="0">
                <a:latin typeface="+mj-lt"/>
                <a:cs typeface="Arial" charset="0"/>
              </a:rPr>
              <a:t>goal with a brief intervention is to help patients or clients gain insight about their substance use and develop their own intrinsic motivation toward positive behavior change. </a:t>
            </a:r>
            <a:endParaRPr lang="en-GB" sz="1000" dirty="0" smtClean="0">
              <a:latin typeface="+mj-lt"/>
              <a:cs typeface="Arial" charset="0"/>
            </a:endParaRPr>
          </a:p>
          <a:p>
            <a:pPr eaLnBrk="1" hangingPunct="1"/>
            <a:endParaRPr lang="en-GB" sz="1000" dirty="0" smtClean="0">
              <a:latin typeface="+mj-lt"/>
              <a:cs typeface="Arial" charset="0"/>
            </a:endParaRPr>
          </a:p>
          <a:p>
            <a:pPr eaLnBrk="1" hangingPunct="1"/>
            <a:r>
              <a:rPr lang="en-US" sz="1000" b="1" i="0" dirty="0" smtClean="0">
                <a:latin typeface="+mj-lt"/>
                <a:cs typeface="Arial" charset="0"/>
              </a:rPr>
              <a:t>Additiona</a:t>
            </a:r>
            <a:r>
              <a:rPr lang="en-US" sz="1000" b="1" i="0" baseline="0" dirty="0" smtClean="0">
                <a:latin typeface="+mj-lt"/>
                <a:cs typeface="Arial" charset="0"/>
              </a:rPr>
              <a:t>l Information for the Trainer(s)</a:t>
            </a:r>
          </a:p>
          <a:p>
            <a:pPr eaLnBrk="1" hangingPunct="1"/>
            <a:r>
              <a:rPr lang="en-US" sz="1000" i="0" dirty="0" smtClean="0">
                <a:latin typeface="+mj-lt"/>
                <a:cs typeface="Arial" charset="0"/>
              </a:rPr>
              <a:t>Blaise Pascal was a 17</a:t>
            </a:r>
            <a:r>
              <a:rPr lang="en-US" sz="1000" i="0" baseline="30000" dirty="0" smtClean="0">
                <a:latin typeface="+mj-lt"/>
                <a:cs typeface="Arial" charset="0"/>
              </a:rPr>
              <a:t>th</a:t>
            </a:r>
            <a:r>
              <a:rPr lang="en-US" sz="1000" i="0" dirty="0" smtClean="0">
                <a:latin typeface="+mj-lt"/>
                <a:cs typeface="Arial" charset="0"/>
              </a:rPr>
              <a:t> century French mathematician, physicist, inventor, writer, and philosopher.</a:t>
            </a:r>
            <a:endParaRPr lang="en-GB" sz="1000" i="0" dirty="0" smtClean="0">
              <a:latin typeface="+mj-lt"/>
              <a:cs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b="1" dirty="0" smtClean="0">
                <a:latin typeface="+mj-lt"/>
              </a:rPr>
              <a:t>INSTRUCTIONS:</a:t>
            </a:r>
            <a:r>
              <a:rPr lang="en-US" sz="1000" b="1" baseline="0" dirty="0" smtClean="0">
                <a:latin typeface="+mj-lt"/>
              </a:rPr>
              <a:t> </a:t>
            </a:r>
            <a:r>
              <a:rPr lang="en-US" sz="1000" dirty="0" smtClean="0">
                <a:latin typeface="+mj-lt"/>
              </a:rPr>
              <a:t>Draw </a:t>
            </a:r>
            <a:r>
              <a:rPr lang="en-US" sz="1000" dirty="0">
                <a:latin typeface="+mj-lt"/>
              </a:rPr>
              <a:t>from </a:t>
            </a:r>
            <a:r>
              <a:rPr lang="en-US" sz="1000" dirty="0" smtClean="0">
                <a:latin typeface="+mj-lt"/>
              </a:rPr>
              <a:t>audience </a:t>
            </a:r>
            <a:r>
              <a:rPr lang="en-US" sz="1000" dirty="0">
                <a:latin typeface="+mj-lt"/>
              </a:rPr>
              <a:t>the </a:t>
            </a:r>
            <a:r>
              <a:rPr lang="en-US" sz="1000" dirty="0" smtClean="0">
                <a:latin typeface="+mj-lt"/>
              </a:rPr>
              <a:t>kinds </a:t>
            </a:r>
            <a:r>
              <a:rPr lang="en-US" sz="1000" dirty="0">
                <a:latin typeface="+mj-lt"/>
              </a:rPr>
              <a:t>of changes that they would like to see individuals they know make. Inquire as to whether they have talked with them about making the changes and what the results were</a:t>
            </a:r>
            <a:r>
              <a:rPr lang="en-US" sz="1000" dirty="0" smtClean="0">
                <a:latin typeface="+mj-lt"/>
              </a:rPr>
              <a:t>.</a:t>
            </a:r>
          </a:p>
          <a:p>
            <a:endParaRPr lang="en-US" sz="1000" dirty="0" smtClean="0">
              <a:latin typeface="+mj-lt"/>
            </a:endParaRPr>
          </a:p>
          <a:p>
            <a:r>
              <a:rPr lang="en-US" sz="1000" b="0" dirty="0" smtClean="0">
                <a:latin typeface="+mj-lt"/>
              </a:rPr>
              <a:t>T</a:t>
            </a:r>
            <a:r>
              <a:rPr lang="en-US" sz="1000" dirty="0" smtClean="0">
                <a:latin typeface="+mj-lt"/>
              </a:rPr>
              <a:t>he concept of motivational interviewing evolved from experience in the treatment of problem drinkers, and was first described by Miller (1983) in an article published in </a:t>
            </a:r>
            <a:r>
              <a:rPr lang="en-US" sz="1000" dirty="0" err="1" smtClean="0">
                <a:latin typeface="+mj-lt"/>
              </a:rPr>
              <a:t>Behavioural</a:t>
            </a:r>
            <a:r>
              <a:rPr lang="en-US" sz="1000" dirty="0" smtClean="0">
                <a:latin typeface="+mj-lt"/>
              </a:rPr>
              <a:t> Psychotherapy. These fundamental concepts and approaches were later elaborated by Miller and </a:t>
            </a:r>
            <a:r>
              <a:rPr lang="en-US" sz="1000" dirty="0" err="1" smtClean="0">
                <a:latin typeface="+mj-lt"/>
              </a:rPr>
              <a:t>Rollnick</a:t>
            </a:r>
            <a:r>
              <a:rPr lang="en-US" sz="1000" dirty="0" smtClean="0">
                <a:latin typeface="+mj-lt"/>
              </a:rPr>
              <a:t> (1991) in a more detailed description of clinical procedures. A noteworthy omission from both of these documents, however, was a clear definition of motivational interviewing. Motivational interviewing</a:t>
            </a:r>
            <a:r>
              <a:rPr lang="en-US" sz="1000" baseline="0" dirty="0" smtClean="0">
                <a:latin typeface="+mj-lt"/>
              </a:rPr>
              <a:t> is defined by Miller and </a:t>
            </a:r>
            <a:r>
              <a:rPr lang="en-US" sz="1000" baseline="0" dirty="0" err="1" smtClean="0">
                <a:latin typeface="+mj-lt"/>
              </a:rPr>
              <a:t>Rollnick</a:t>
            </a:r>
            <a:r>
              <a:rPr lang="en-US" sz="1000" baseline="0" dirty="0" smtClean="0">
                <a:latin typeface="+mj-lt"/>
              </a:rPr>
              <a:t> as </a:t>
            </a:r>
            <a:r>
              <a:rPr lang="en-US" sz="1000" i="1" dirty="0" smtClean="0">
                <a:latin typeface="+mj-lt"/>
              </a:rPr>
              <a:t>a directive, client-centered counseling style for eliciting behavior change by helping clients to explore and resolve ambivalence</a:t>
            </a:r>
            <a:r>
              <a:rPr lang="en-US" sz="1000" dirty="0" smtClean="0">
                <a:latin typeface="+mj-lt"/>
              </a:rPr>
              <a:t>. Compared with nondirective counselling, it is more focused and goal-directed. The examination and resolution of ambivalence is its central purpose, and the counselor is intentionally directive in pursuing this goal. </a:t>
            </a:r>
          </a:p>
          <a:p>
            <a:endParaRPr lang="en-US" sz="1000" dirty="0">
              <a:latin typeface="+mj-lt"/>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rgbClr val="FFCC00"/>
                </a:solidFill>
                <a:latin typeface="Arial" charset="0"/>
              </a:defRPr>
            </a:lvl1pPr>
            <a:lvl2pPr marL="742841" indent="-285708">
              <a:defRPr sz="4400" b="1">
                <a:solidFill>
                  <a:srgbClr val="FFCC00"/>
                </a:solidFill>
                <a:latin typeface="Arial" charset="0"/>
              </a:defRPr>
            </a:lvl2pPr>
            <a:lvl3pPr marL="1142833" indent="-228567">
              <a:defRPr sz="4400" b="1">
                <a:solidFill>
                  <a:srgbClr val="FFCC00"/>
                </a:solidFill>
                <a:latin typeface="Arial" charset="0"/>
              </a:defRPr>
            </a:lvl3pPr>
            <a:lvl4pPr marL="1599965" indent="-228567">
              <a:defRPr sz="4400" b="1">
                <a:solidFill>
                  <a:srgbClr val="FFCC00"/>
                </a:solidFill>
                <a:latin typeface="Arial" charset="0"/>
              </a:defRPr>
            </a:lvl4pPr>
            <a:lvl5pPr marL="2057099" indent="-228567">
              <a:defRPr sz="4400" b="1">
                <a:solidFill>
                  <a:srgbClr val="FFCC00"/>
                </a:solidFill>
                <a:latin typeface="Arial" charset="0"/>
              </a:defRPr>
            </a:lvl5pPr>
            <a:lvl6pPr marL="2514232" indent="-228567" algn="ctr" eaLnBrk="0" fontAlgn="base" hangingPunct="0">
              <a:lnSpc>
                <a:spcPct val="80000"/>
              </a:lnSpc>
              <a:spcBef>
                <a:spcPct val="0"/>
              </a:spcBef>
              <a:spcAft>
                <a:spcPct val="0"/>
              </a:spcAft>
              <a:defRPr sz="4400" b="1">
                <a:solidFill>
                  <a:srgbClr val="FFCC00"/>
                </a:solidFill>
                <a:latin typeface="Arial" charset="0"/>
              </a:defRPr>
            </a:lvl6pPr>
            <a:lvl7pPr marL="2971364" indent="-228567" algn="ctr" eaLnBrk="0" fontAlgn="base" hangingPunct="0">
              <a:lnSpc>
                <a:spcPct val="80000"/>
              </a:lnSpc>
              <a:spcBef>
                <a:spcPct val="0"/>
              </a:spcBef>
              <a:spcAft>
                <a:spcPct val="0"/>
              </a:spcAft>
              <a:defRPr sz="4400" b="1">
                <a:solidFill>
                  <a:srgbClr val="FFCC00"/>
                </a:solidFill>
                <a:latin typeface="Arial" charset="0"/>
              </a:defRPr>
            </a:lvl7pPr>
            <a:lvl8pPr marL="3428498" indent="-228567" algn="ctr" eaLnBrk="0" fontAlgn="base" hangingPunct="0">
              <a:lnSpc>
                <a:spcPct val="80000"/>
              </a:lnSpc>
              <a:spcBef>
                <a:spcPct val="0"/>
              </a:spcBef>
              <a:spcAft>
                <a:spcPct val="0"/>
              </a:spcAft>
              <a:defRPr sz="4400" b="1">
                <a:solidFill>
                  <a:srgbClr val="FFCC00"/>
                </a:solidFill>
                <a:latin typeface="Arial" charset="0"/>
              </a:defRPr>
            </a:lvl8pPr>
            <a:lvl9pPr marL="3885630" indent="-228567" algn="ctr" eaLnBrk="0" fontAlgn="base" hangingPunct="0">
              <a:lnSpc>
                <a:spcPct val="80000"/>
              </a:lnSpc>
              <a:spcBef>
                <a:spcPct val="0"/>
              </a:spcBef>
              <a:spcAft>
                <a:spcPct val="0"/>
              </a:spcAft>
              <a:defRPr sz="4400" b="1">
                <a:solidFill>
                  <a:srgbClr val="FFCC00"/>
                </a:solidFill>
                <a:latin typeface="Arial" charset="0"/>
              </a:defRPr>
            </a:lvl9pPr>
          </a:lstStyle>
          <a:p>
            <a:fld id="{547CA68D-F716-4B16-B040-009700983079}" type="slidenum">
              <a:rPr lang="en-US" sz="1200" b="0">
                <a:solidFill>
                  <a:prstClr val="black"/>
                </a:solidFill>
              </a:rPr>
              <a:pPr/>
              <a:t>107</a:t>
            </a:fld>
            <a:endParaRPr lang="en-US" sz="1200" b="0">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sz="1000" b="1" dirty="0" smtClean="0">
                <a:latin typeface="+mj-lt"/>
              </a:rPr>
              <a:t>INSTRUCTIONS</a:t>
            </a:r>
          </a:p>
          <a:p>
            <a:pPr>
              <a:defRPr/>
            </a:pPr>
            <a:r>
              <a:rPr lang="en-US" sz="1000" dirty="0" smtClean="0">
                <a:latin typeface="+mj-lt"/>
              </a:rPr>
              <a:t>You can ask participants to quickly engage in a one-on-one conversation</a:t>
            </a:r>
            <a:r>
              <a:rPr lang="en-US" sz="1000" baseline="0" dirty="0" smtClean="0">
                <a:latin typeface="+mj-lt"/>
              </a:rPr>
              <a:t> with their neighbor.</a:t>
            </a:r>
            <a:r>
              <a:rPr lang="en-US" sz="1000" dirty="0" smtClean="0">
                <a:latin typeface="+mj-lt"/>
              </a:rPr>
              <a:t> </a:t>
            </a:r>
            <a:r>
              <a:rPr lang="en-US" sz="1000" dirty="0">
                <a:latin typeface="+mj-lt"/>
              </a:rPr>
              <a:t>Each person chooses a behavior they think would be helpful for them to make </a:t>
            </a:r>
            <a:r>
              <a:rPr lang="en-US" sz="1000" dirty="0" smtClean="0">
                <a:latin typeface="+mj-lt"/>
              </a:rPr>
              <a:t>a change, but they </a:t>
            </a:r>
            <a:r>
              <a:rPr lang="en-US" sz="1000" dirty="0">
                <a:latin typeface="+mj-lt"/>
              </a:rPr>
              <a:t>have not yet successfully changed. Have </a:t>
            </a:r>
            <a:r>
              <a:rPr lang="en-US" sz="1000" dirty="0" smtClean="0">
                <a:latin typeface="+mj-lt"/>
              </a:rPr>
              <a:t>the partner take </a:t>
            </a:r>
            <a:r>
              <a:rPr lang="en-US" sz="1000" dirty="0">
                <a:latin typeface="+mj-lt"/>
              </a:rPr>
              <a:t>turns talking with the other person about making that change</a:t>
            </a:r>
            <a:r>
              <a:rPr lang="en-US" sz="1000" dirty="0" smtClean="0">
                <a:latin typeface="+mj-lt"/>
              </a:rPr>
              <a:t>. Instruct </a:t>
            </a:r>
            <a:r>
              <a:rPr lang="en-US" sz="1000" dirty="0">
                <a:latin typeface="+mj-lt"/>
              </a:rPr>
              <a:t>the convincing partner to point out all the reasons the person should change, offer suggestions for them to change, warn them about what may happen if they don’t change, etc</a:t>
            </a:r>
            <a:r>
              <a:rPr lang="en-US" sz="1000" dirty="0" smtClean="0">
                <a:latin typeface="+mj-lt"/>
              </a:rPr>
              <a:t>. Process </a:t>
            </a:r>
            <a:r>
              <a:rPr lang="en-US" sz="1000" dirty="0">
                <a:latin typeface="+mj-lt"/>
              </a:rPr>
              <a:t>with group how it felt to have someone interact with them in such a confrontational way. How did it make them feel about changing?  </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rgbClr val="FFCC00"/>
                </a:solidFill>
                <a:latin typeface="Arial" charset="0"/>
              </a:defRPr>
            </a:lvl1pPr>
            <a:lvl2pPr marL="742841" indent="-285708">
              <a:defRPr sz="4400" b="1">
                <a:solidFill>
                  <a:srgbClr val="FFCC00"/>
                </a:solidFill>
                <a:latin typeface="Arial" charset="0"/>
              </a:defRPr>
            </a:lvl2pPr>
            <a:lvl3pPr marL="1142833" indent="-228567">
              <a:defRPr sz="4400" b="1">
                <a:solidFill>
                  <a:srgbClr val="FFCC00"/>
                </a:solidFill>
                <a:latin typeface="Arial" charset="0"/>
              </a:defRPr>
            </a:lvl3pPr>
            <a:lvl4pPr marL="1599965" indent="-228567">
              <a:defRPr sz="4400" b="1">
                <a:solidFill>
                  <a:srgbClr val="FFCC00"/>
                </a:solidFill>
                <a:latin typeface="Arial" charset="0"/>
              </a:defRPr>
            </a:lvl4pPr>
            <a:lvl5pPr marL="2057099" indent="-228567">
              <a:defRPr sz="4400" b="1">
                <a:solidFill>
                  <a:srgbClr val="FFCC00"/>
                </a:solidFill>
                <a:latin typeface="Arial" charset="0"/>
              </a:defRPr>
            </a:lvl5pPr>
            <a:lvl6pPr marL="2514232" indent="-228567" algn="ctr" eaLnBrk="0" fontAlgn="base" hangingPunct="0">
              <a:lnSpc>
                <a:spcPct val="80000"/>
              </a:lnSpc>
              <a:spcBef>
                <a:spcPct val="0"/>
              </a:spcBef>
              <a:spcAft>
                <a:spcPct val="0"/>
              </a:spcAft>
              <a:defRPr sz="4400" b="1">
                <a:solidFill>
                  <a:srgbClr val="FFCC00"/>
                </a:solidFill>
                <a:latin typeface="Arial" charset="0"/>
              </a:defRPr>
            </a:lvl6pPr>
            <a:lvl7pPr marL="2971364" indent="-228567" algn="ctr" eaLnBrk="0" fontAlgn="base" hangingPunct="0">
              <a:lnSpc>
                <a:spcPct val="80000"/>
              </a:lnSpc>
              <a:spcBef>
                <a:spcPct val="0"/>
              </a:spcBef>
              <a:spcAft>
                <a:spcPct val="0"/>
              </a:spcAft>
              <a:defRPr sz="4400" b="1">
                <a:solidFill>
                  <a:srgbClr val="FFCC00"/>
                </a:solidFill>
                <a:latin typeface="Arial" charset="0"/>
              </a:defRPr>
            </a:lvl7pPr>
            <a:lvl8pPr marL="3428498" indent="-228567" algn="ctr" eaLnBrk="0" fontAlgn="base" hangingPunct="0">
              <a:lnSpc>
                <a:spcPct val="80000"/>
              </a:lnSpc>
              <a:spcBef>
                <a:spcPct val="0"/>
              </a:spcBef>
              <a:spcAft>
                <a:spcPct val="0"/>
              </a:spcAft>
              <a:defRPr sz="4400" b="1">
                <a:solidFill>
                  <a:srgbClr val="FFCC00"/>
                </a:solidFill>
                <a:latin typeface="Arial" charset="0"/>
              </a:defRPr>
            </a:lvl8pPr>
            <a:lvl9pPr marL="3885630" indent="-228567" algn="ctr" eaLnBrk="0" fontAlgn="base" hangingPunct="0">
              <a:lnSpc>
                <a:spcPct val="80000"/>
              </a:lnSpc>
              <a:spcBef>
                <a:spcPct val="0"/>
              </a:spcBef>
              <a:spcAft>
                <a:spcPct val="0"/>
              </a:spcAft>
              <a:defRPr sz="4400" b="1">
                <a:solidFill>
                  <a:srgbClr val="FFCC00"/>
                </a:solidFill>
                <a:latin typeface="Arial" charset="0"/>
              </a:defRPr>
            </a:lvl9pPr>
          </a:lstStyle>
          <a:p>
            <a:fld id="{2C8677C5-5D82-4D75-B3EF-7E59285D79C5}" type="slidenum">
              <a:rPr lang="en-US" sz="1200" b="0">
                <a:solidFill>
                  <a:prstClr val="black"/>
                </a:solidFill>
              </a:rPr>
              <a:pPr/>
              <a:t>108</a:t>
            </a:fld>
            <a:endParaRPr lang="en-US" sz="1200" b="0">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8"/>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01">
              <a:defRPr sz="4400" b="1">
                <a:solidFill>
                  <a:srgbClr val="FFCC00"/>
                </a:solidFill>
                <a:latin typeface="Arial" charset="0"/>
              </a:defRPr>
            </a:lvl1pPr>
            <a:lvl2pPr marL="742841" indent="-285708" defTabSz="934901">
              <a:defRPr sz="4400" b="1">
                <a:solidFill>
                  <a:srgbClr val="FFCC00"/>
                </a:solidFill>
                <a:latin typeface="Arial" charset="0"/>
              </a:defRPr>
            </a:lvl2pPr>
            <a:lvl3pPr marL="1142833" indent="-228567" defTabSz="934901">
              <a:defRPr sz="4400" b="1">
                <a:solidFill>
                  <a:srgbClr val="FFCC00"/>
                </a:solidFill>
                <a:latin typeface="Arial" charset="0"/>
              </a:defRPr>
            </a:lvl3pPr>
            <a:lvl4pPr marL="1599965" indent="-228567" defTabSz="934901">
              <a:defRPr sz="4400" b="1">
                <a:solidFill>
                  <a:srgbClr val="FFCC00"/>
                </a:solidFill>
                <a:latin typeface="Arial" charset="0"/>
              </a:defRPr>
            </a:lvl4pPr>
            <a:lvl5pPr marL="2057099" indent="-228567" defTabSz="934901">
              <a:defRPr sz="4400" b="1">
                <a:solidFill>
                  <a:srgbClr val="FFCC00"/>
                </a:solidFill>
                <a:latin typeface="Arial" charset="0"/>
              </a:defRPr>
            </a:lvl5pPr>
            <a:lvl6pPr marL="2514232" indent="-228567" algn="ctr" defTabSz="934901" eaLnBrk="0" fontAlgn="base" hangingPunct="0">
              <a:lnSpc>
                <a:spcPct val="80000"/>
              </a:lnSpc>
              <a:spcBef>
                <a:spcPct val="0"/>
              </a:spcBef>
              <a:spcAft>
                <a:spcPct val="0"/>
              </a:spcAft>
              <a:defRPr sz="4400" b="1">
                <a:solidFill>
                  <a:srgbClr val="FFCC00"/>
                </a:solidFill>
                <a:latin typeface="Arial" charset="0"/>
              </a:defRPr>
            </a:lvl6pPr>
            <a:lvl7pPr marL="2971364" indent="-228567" algn="ctr" defTabSz="934901" eaLnBrk="0" fontAlgn="base" hangingPunct="0">
              <a:lnSpc>
                <a:spcPct val="80000"/>
              </a:lnSpc>
              <a:spcBef>
                <a:spcPct val="0"/>
              </a:spcBef>
              <a:spcAft>
                <a:spcPct val="0"/>
              </a:spcAft>
              <a:defRPr sz="4400" b="1">
                <a:solidFill>
                  <a:srgbClr val="FFCC00"/>
                </a:solidFill>
                <a:latin typeface="Arial" charset="0"/>
              </a:defRPr>
            </a:lvl7pPr>
            <a:lvl8pPr marL="3428498" indent="-228567" algn="ctr" defTabSz="934901" eaLnBrk="0" fontAlgn="base" hangingPunct="0">
              <a:lnSpc>
                <a:spcPct val="80000"/>
              </a:lnSpc>
              <a:spcBef>
                <a:spcPct val="0"/>
              </a:spcBef>
              <a:spcAft>
                <a:spcPct val="0"/>
              </a:spcAft>
              <a:defRPr sz="4400" b="1">
                <a:solidFill>
                  <a:srgbClr val="FFCC00"/>
                </a:solidFill>
                <a:latin typeface="Arial" charset="0"/>
              </a:defRPr>
            </a:lvl8pPr>
            <a:lvl9pPr marL="3885630" indent="-228567" algn="ctr" defTabSz="934901" eaLnBrk="0" fontAlgn="base" hangingPunct="0">
              <a:lnSpc>
                <a:spcPct val="80000"/>
              </a:lnSpc>
              <a:spcBef>
                <a:spcPct val="0"/>
              </a:spcBef>
              <a:spcAft>
                <a:spcPct val="0"/>
              </a:spcAft>
              <a:defRPr sz="4400" b="1">
                <a:solidFill>
                  <a:srgbClr val="FFCC00"/>
                </a:solidFill>
                <a:latin typeface="Arial" charset="0"/>
              </a:defRPr>
            </a:lvl9pPr>
          </a:lstStyle>
          <a:p>
            <a:fld id="{46ACA652-A886-40A1-B203-87E20157F165}" type="slidenum">
              <a:rPr lang="en-US" sz="1200" b="0">
                <a:solidFill>
                  <a:prstClr val="black"/>
                </a:solidFill>
              </a:rPr>
              <a:pPr/>
              <a:t>109</a:t>
            </a:fld>
            <a:endParaRPr lang="en-US" sz="1200" b="0">
              <a:solidFill>
                <a:prstClr val="black"/>
              </a:solidFill>
            </a:endParaRPr>
          </a:p>
        </p:txBody>
      </p:sp>
      <p:sp>
        <p:nvSpPr>
          <p:cNvPr id="124931" name="Rectangle 2"/>
          <p:cNvSpPr>
            <a:spLocks noGrp="1" noRot="1" noChangeAspect="1" noChangeArrowheads="1" noTextEdit="1"/>
          </p:cNvSpPr>
          <p:nvPr>
            <p:ph type="sldImg"/>
          </p:nvPr>
        </p:nvSpPr>
        <p:spPr>
          <a:xfrm>
            <a:off x="2211388" y="161925"/>
            <a:ext cx="2627312" cy="1971675"/>
          </a:xfrm>
          <a:ln/>
        </p:spPr>
      </p:sp>
      <p:sp>
        <p:nvSpPr>
          <p:cNvPr id="124932" name="Rectangle 3"/>
          <p:cNvSpPr>
            <a:spLocks noGrp="1" noChangeArrowheads="1"/>
          </p:cNvSpPr>
          <p:nvPr>
            <p:ph type="body" idx="1"/>
          </p:nvPr>
        </p:nvSpPr>
        <p:spPr>
          <a:xfrm>
            <a:off x="304800" y="2286001"/>
            <a:ext cx="6400800" cy="662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b="0" i="0" kern="1200" dirty="0" smtClean="0">
                <a:solidFill>
                  <a:schemeClr val="tx1"/>
                </a:solidFill>
                <a:effectLst/>
                <a:latin typeface="+mj-lt"/>
                <a:ea typeface="+mn-ea"/>
                <a:cs typeface="+mn-cs"/>
              </a:rPr>
              <a:t>The basic assumptions of MI differ from traditional or typical medical counseling, and this is what is meant by the term “spirit.”  </a:t>
            </a:r>
            <a:r>
              <a:rPr lang="en-GB" sz="1000" dirty="0" smtClean="0">
                <a:latin typeface="+mj-lt"/>
              </a:rPr>
              <a:t>Motivational</a:t>
            </a:r>
            <a:r>
              <a:rPr lang="en-GB" sz="1000" baseline="0" dirty="0" smtClean="0">
                <a:latin typeface="+mj-lt"/>
              </a:rPr>
              <a:t> interviewing is a counseling style based on the following assumptions:</a:t>
            </a:r>
          </a:p>
          <a:p>
            <a:pPr marL="228600" indent="-228600" eaLnBrk="1" hangingPunct="1">
              <a:buAutoNum type="arabicPeriod"/>
            </a:pPr>
            <a:r>
              <a:rPr lang="en-GB" sz="1000" baseline="0" dirty="0" smtClean="0">
                <a:latin typeface="+mj-lt"/>
              </a:rPr>
              <a:t>Ambivalence about substance use (and change) is normal and constitutes an important motivational obstacle in recovery.</a:t>
            </a:r>
          </a:p>
          <a:p>
            <a:pPr marL="228600" indent="-228600" eaLnBrk="1" hangingPunct="1">
              <a:buAutoNum type="arabicPeriod"/>
            </a:pPr>
            <a:r>
              <a:rPr lang="en-GB" sz="1000" baseline="0" dirty="0" smtClean="0">
                <a:latin typeface="+mj-lt"/>
              </a:rPr>
              <a:t>Ambivalence can be resolved by working with your client’s intrinsic motivations and values.</a:t>
            </a:r>
          </a:p>
          <a:p>
            <a:pPr marL="228600" indent="-228600" eaLnBrk="1" hangingPunct="1">
              <a:buAutoNum type="arabicPeriod"/>
            </a:pPr>
            <a:r>
              <a:rPr lang="en-GB" sz="1000" baseline="0" dirty="0" smtClean="0">
                <a:latin typeface="+mj-lt"/>
              </a:rPr>
              <a:t>The alliance between you and your client is a collaborative partnership to which you each bring important expertise.</a:t>
            </a:r>
          </a:p>
          <a:p>
            <a:pPr marL="228600" indent="-228600" eaLnBrk="1" hangingPunct="1">
              <a:buAutoNum type="arabicPeriod"/>
            </a:pPr>
            <a:r>
              <a:rPr lang="en-GB" sz="1000" baseline="0" dirty="0" smtClean="0">
                <a:latin typeface="+mj-lt"/>
              </a:rPr>
              <a:t>An empathic and supportive, yet directive counseling style provides conditions under which change can occur. Direct argument and aggressive confrontations may tend to increase client defensiveness and reduce the likelihood of behavioral change.</a:t>
            </a:r>
          </a:p>
          <a:p>
            <a:pPr marL="0" indent="0" eaLnBrk="1" hangingPunct="1">
              <a:buNone/>
            </a:pPr>
            <a:endParaRPr lang="en-GB" sz="1000" baseline="0" dirty="0" smtClean="0">
              <a:latin typeface="+mj-lt"/>
            </a:endParaRPr>
          </a:p>
          <a:p>
            <a:r>
              <a:rPr lang="en-US" sz="1000" b="0" i="0" kern="1200" dirty="0" smtClean="0">
                <a:solidFill>
                  <a:schemeClr val="tx1"/>
                </a:solidFill>
                <a:effectLst/>
                <a:latin typeface="+mj-lt"/>
                <a:ea typeface="+mn-ea"/>
                <a:cs typeface="+mn-cs"/>
              </a:rPr>
              <a:t>Direct persuasion is not an effective method for resolving ambivalence. It is tempting to try to be "helpful" by persuading the client of the urgency of the problem about the benefits of change. It is fairly clear, however, that these tactics generally increase client resistance and diminish the probability of change.</a:t>
            </a:r>
            <a:r>
              <a:rPr lang="en-US" sz="1000" b="0" i="0" kern="1200" baseline="0" dirty="0" smtClean="0">
                <a:solidFill>
                  <a:schemeClr val="tx1"/>
                </a:solidFill>
                <a:effectLst/>
                <a:latin typeface="+mj-lt"/>
                <a:ea typeface="+mn-ea"/>
                <a:cs typeface="+mn-cs"/>
              </a:rPr>
              <a:t> The MI counseling style is generally a quiet and eliciting one</a:t>
            </a:r>
            <a:r>
              <a:rPr lang="en-US" sz="1000" b="0" i="1" kern="1200" dirty="0" smtClean="0">
                <a:solidFill>
                  <a:schemeClr val="tx1"/>
                </a:solidFill>
                <a:effectLst/>
                <a:latin typeface="+mj-lt"/>
                <a:ea typeface="+mn-ea"/>
                <a:cs typeface="+mn-cs"/>
              </a:rPr>
              <a:t>.</a:t>
            </a:r>
            <a:r>
              <a:rPr lang="en-US" sz="1000" b="0" i="0" kern="1200" dirty="0" smtClean="0">
                <a:solidFill>
                  <a:schemeClr val="tx1"/>
                </a:solidFill>
                <a:effectLst/>
                <a:latin typeface="+mj-lt"/>
                <a:ea typeface="+mn-ea"/>
                <a:cs typeface="+mn-cs"/>
              </a:rPr>
              <a:t> Direct persuasion, aggressive confrontation, and argumentation are the conceptual opposite of motivational interviewing.  With MI, the counselor is directive in helping the client to examine</a:t>
            </a:r>
            <a:r>
              <a:rPr lang="en-US" sz="1000" b="0" i="0" kern="1200" baseline="0" dirty="0" smtClean="0">
                <a:solidFill>
                  <a:schemeClr val="tx1"/>
                </a:solidFill>
                <a:effectLst/>
                <a:latin typeface="+mj-lt"/>
                <a:ea typeface="+mn-ea"/>
                <a:cs typeface="+mn-cs"/>
              </a:rPr>
              <a:t> and resolve ambivalence. Lastly, the therapeutic relationship is more like a partnership or companionship than expert/recipient roles.</a:t>
            </a:r>
            <a:r>
              <a:rPr lang="en-US" sz="1000" b="0" i="0" kern="1200" dirty="0" smtClean="0">
                <a:solidFill>
                  <a:schemeClr val="tx1"/>
                </a:solidFill>
                <a:effectLst/>
                <a:latin typeface="+mj-lt"/>
                <a:ea typeface="+mn-ea"/>
                <a:cs typeface="+mn-cs"/>
              </a:rPr>
              <a:t> The therapist respects the client's autonomy and freedom of choice (and consequences) regarding his or her own behavior. </a:t>
            </a:r>
          </a:p>
          <a:p>
            <a:pPr marL="0" indent="0" eaLnBrk="1" hangingPunct="1">
              <a:buNone/>
            </a:pPr>
            <a:endParaRPr lang="en-GB" baseline="0" dirty="0" smtClean="0">
              <a:latin typeface="+mj-lt"/>
            </a:endParaRPr>
          </a:p>
          <a:p>
            <a:r>
              <a:rPr lang="en-US" sz="1200" b="1" kern="1200" baseline="0" dirty="0" smtClean="0">
                <a:solidFill>
                  <a:schemeClr val="tx1"/>
                </a:solidFill>
                <a:latin typeface="+mj-lt"/>
                <a:ea typeface="+mn-ea"/>
                <a:cs typeface="+mn-cs"/>
              </a:rPr>
              <a:t>REFERENCE</a:t>
            </a:r>
          </a:p>
          <a:p>
            <a:r>
              <a:rPr lang="en-US" sz="1200" kern="1200" baseline="0" dirty="0" smtClean="0">
                <a:solidFill>
                  <a:schemeClr val="tx1"/>
                </a:solidFill>
                <a:latin typeface="+mj-lt"/>
                <a:ea typeface="+mn-ea"/>
                <a:cs typeface="+mn-cs"/>
              </a:rPr>
              <a:t>Center for Substance Abuse Treatment. (1999). </a:t>
            </a:r>
            <a:r>
              <a:rPr lang="en-US" sz="1200" i="1" kern="1200" baseline="0" dirty="0" smtClean="0">
                <a:solidFill>
                  <a:schemeClr val="tx1"/>
                </a:solidFill>
                <a:latin typeface="+mj-lt"/>
                <a:ea typeface="+mn-ea"/>
                <a:cs typeface="+mn-cs"/>
              </a:rPr>
              <a:t>Enhancing Motivation for Change in Substance Abuse Treatment. Treatment Improvement Protocol (TIP) Series, No. 35</a:t>
            </a:r>
            <a:r>
              <a:rPr lang="en-US" sz="1200" i="0" kern="1200" baseline="0" dirty="0" smtClean="0">
                <a:solidFill>
                  <a:schemeClr val="tx1"/>
                </a:solidFill>
                <a:latin typeface="+mj-lt"/>
                <a:ea typeface="+mn-ea"/>
                <a:cs typeface="+mn-cs"/>
              </a:rPr>
              <a:t>. HHS Publication No. (SMA) 13-4212. Rockville, MD: Substance Abuse and Mental Health Services Administration.</a:t>
            </a:r>
            <a:endParaRPr lang="en-GB" baseline="0" dirty="0" smtClean="0">
              <a:latin typeface="+mj-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The majority of adults have not talked with a doctor, nurse, or other health professional about how much alcohol they consume. Excess drinking is dangerous and can lead to heart disease, breast cancer, sexually transmitted diseases, unintended pregnancy, fetal alcohol </a:t>
            </a:r>
            <a:r>
              <a:rPr lang="sv-SE" sz="1000" b="0" i="0" u="none" strike="noStrike" kern="1200" baseline="0" dirty="0" smtClean="0">
                <a:solidFill>
                  <a:schemeClr val="tx1"/>
                </a:solidFill>
                <a:latin typeface="+mj-lt"/>
                <a:ea typeface="+mn-ea"/>
                <a:cs typeface="+mn-cs"/>
              </a:rPr>
              <a:t>spectrum disorders, sudden infant death syndrome, </a:t>
            </a:r>
            <a:r>
              <a:rPr lang="en-US" sz="1000" b="0" i="0" u="none" strike="noStrike" kern="1200" baseline="0" dirty="0" smtClean="0">
                <a:solidFill>
                  <a:schemeClr val="tx1"/>
                </a:solidFill>
                <a:latin typeface="+mj-lt"/>
                <a:ea typeface="+mn-ea"/>
                <a:cs typeface="+mn-cs"/>
              </a:rPr>
              <a:t>motor-vehicle crashes, and violence. Public health experts recommend alcohol screening and counseling should happen more often than it does. Yet, people report a doctor, nurse, or other health professional has rarely talked with them about alcohol, the important first step for addressing problems with drinking too much: Only 1 in 6 adults have discussed their drinking. Few binge drinkers (1 in 4) have talked about alcohol use. Binge drinking is defined as men drinking 5 or more alcoholic drinks or women drinking 4 or more, in about 2-3 hours. Even among adults who binge drink 10 times or more a month, only 1 in 3 have discussed drinking. Only 17% of pregnant women have talked about drinking.</a:t>
            </a:r>
          </a:p>
          <a:p>
            <a:endParaRPr lang="en-US" sz="1000" b="0" i="0" u="none" strike="noStrike" kern="1200" baseline="0" dirty="0" smtClean="0">
              <a:solidFill>
                <a:schemeClr val="tx1"/>
              </a:solidFill>
              <a:latin typeface="+mj-lt"/>
              <a:ea typeface="+mn-ea"/>
              <a:cs typeface="+mn-cs"/>
            </a:endParaRPr>
          </a:p>
          <a:p>
            <a:r>
              <a:rPr lang="en-US" sz="1000" b="1" i="0" u="none" strike="noStrike" kern="1200" baseline="0" dirty="0" smtClean="0">
                <a:solidFill>
                  <a:schemeClr val="tx1"/>
                </a:solidFill>
                <a:latin typeface="+mj-lt"/>
                <a:ea typeface="+mn-ea"/>
                <a:cs typeface="+mn-cs"/>
              </a:rPr>
              <a:t>REFERENCE</a:t>
            </a:r>
          </a:p>
          <a:p>
            <a:r>
              <a:rPr lang="en-US" sz="1000" b="0" i="0" u="none" strike="noStrike" kern="1200" baseline="0" dirty="0" smtClean="0">
                <a:solidFill>
                  <a:schemeClr val="tx1"/>
                </a:solidFill>
                <a:latin typeface="+mj-lt"/>
                <a:ea typeface="+mn-ea"/>
                <a:cs typeface="+mn-cs"/>
              </a:rPr>
              <a:t>Centers for Disease Control and Prevention. (2014). </a:t>
            </a:r>
            <a:r>
              <a:rPr lang="en-US" sz="1000" b="0" i="1" u="none" strike="noStrike" kern="1200" baseline="0" dirty="0" smtClean="0">
                <a:solidFill>
                  <a:schemeClr val="tx1"/>
                </a:solidFill>
                <a:latin typeface="+mj-lt"/>
                <a:ea typeface="+mn-ea"/>
                <a:cs typeface="+mn-cs"/>
              </a:rPr>
              <a:t>CDC Vital Signs: Alcohol Screening and Counseling – An Effective but Underused Health Service</a:t>
            </a:r>
            <a:r>
              <a:rPr lang="en-US" sz="1000" b="0" i="0" u="none" strike="noStrike" kern="1200" baseline="0" dirty="0" smtClean="0">
                <a:solidFill>
                  <a:schemeClr val="tx1"/>
                </a:solidFill>
                <a:latin typeface="+mj-lt"/>
                <a:ea typeface="+mn-ea"/>
                <a:cs typeface="+mn-cs"/>
              </a:rPr>
              <a:t>. Atlanta: Author.</a:t>
            </a:r>
            <a:endParaRPr lang="en-US" sz="1000" b="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11</a:t>
            </a:fld>
            <a:endParaRPr lang="en-US"/>
          </a:p>
        </p:txBody>
      </p:sp>
    </p:spTree>
    <p:extLst>
      <p:ext uri="{BB962C8B-B14F-4D97-AF65-F5344CB8AC3E}">
        <p14:creationId xmlns:p14="http://schemas.microsoft.com/office/powerpoint/2010/main" val="31580035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8"/>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01">
              <a:defRPr sz="4400" b="1">
                <a:solidFill>
                  <a:srgbClr val="FFCC00"/>
                </a:solidFill>
                <a:latin typeface="Arial" charset="0"/>
              </a:defRPr>
            </a:lvl1pPr>
            <a:lvl2pPr marL="742841" indent="-285708" defTabSz="934901">
              <a:defRPr sz="4400" b="1">
                <a:solidFill>
                  <a:srgbClr val="FFCC00"/>
                </a:solidFill>
                <a:latin typeface="Arial" charset="0"/>
              </a:defRPr>
            </a:lvl2pPr>
            <a:lvl3pPr marL="1142833" indent="-228567" defTabSz="934901">
              <a:defRPr sz="4400" b="1">
                <a:solidFill>
                  <a:srgbClr val="FFCC00"/>
                </a:solidFill>
                <a:latin typeface="Arial" charset="0"/>
              </a:defRPr>
            </a:lvl3pPr>
            <a:lvl4pPr marL="1599965" indent="-228567" defTabSz="934901">
              <a:defRPr sz="4400" b="1">
                <a:solidFill>
                  <a:srgbClr val="FFCC00"/>
                </a:solidFill>
                <a:latin typeface="Arial" charset="0"/>
              </a:defRPr>
            </a:lvl4pPr>
            <a:lvl5pPr marL="2057099" indent="-228567" defTabSz="934901">
              <a:defRPr sz="4400" b="1">
                <a:solidFill>
                  <a:srgbClr val="FFCC00"/>
                </a:solidFill>
                <a:latin typeface="Arial" charset="0"/>
              </a:defRPr>
            </a:lvl5pPr>
            <a:lvl6pPr marL="2514232" indent="-228567" algn="ctr" defTabSz="934901" eaLnBrk="0" fontAlgn="base" hangingPunct="0">
              <a:lnSpc>
                <a:spcPct val="80000"/>
              </a:lnSpc>
              <a:spcBef>
                <a:spcPct val="0"/>
              </a:spcBef>
              <a:spcAft>
                <a:spcPct val="0"/>
              </a:spcAft>
              <a:defRPr sz="4400" b="1">
                <a:solidFill>
                  <a:srgbClr val="FFCC00"/>
                </a:solidFill>
                <a:latin typeface="Arial" charset="0"/>
              </a:defRPr>
            </a:lvl6pPr>
            <a:lvl7pPr marL="2971364" indent="-228567" algn="ctr" defTabSz="934901" eaLnBrk="0" fontAlgn="base" hangingPunct="0">
              <a:lnSpc>
                <a:spcPct val="80000"/>
              </a:lnSpc>
              <a:spcBef>
                <a:spcPct val="0"/>
              </a:spcBef>
              <a:spcAft>
                <a:spcPct val="0"/>
              </a:spcAft>
              <a:defRPr sz="4400" b="1">
                <a:solidFill>
                  <a:srgbClr val="FFCC00"/>
                </a:solidFill>
                <a:latin typeface="Arial" charset="0"/>
              </a:defRPr>
            </a:lvl7pPr>
            <a:lvl8pPr marL="3428498" indent="-228567" algn="ctr" defTabSz="934901" eaLnBrk="0" fontAlgn="base" hangingPunct="0">
              <a:lnSpc>
                <a:spcPct val="80000"/>
              </a:lnSpc>
              <a:spcBef>
                <a:spcPct val="0"/>
              </a:spcBef>
              <a:spcAft>
                <a:spcPct val="0"/>
              </a:spcAft>
              <a:defRPr sz="4400" b="1">
                <a:solidFill>
                  <a:srgbClr val="FFCC00"/>
                </a:solidFill>
                <a:latin typeface="Arial" charset="0"/>
              </a:defRPr>
            </a:lvl8pPr>
            <a:lvl9pPr marL="3885630" indent="-228567" algn="ctr" defTabSz="934901" eaLnBrk="0" fontAlgn="base" hangingPunct="0">
              <a:lnSpc>
                <a:spcPct val="80000"/>
              </a:lnSpc>
              <a:spcBef>
                <a:spcPct val="0"/>
              </a:spcBef>
              <a:spcAft>
                <a:spcPct val="0"/>
              </a:spcAft>
              <a:defRPr sz="4400" b="1">
                <a:solidFill>
                  <a:srgbClr val="FFCC00"/>
                </a:solidFill>
                <a:latin typeface="Arial" charset="0"/>
              </a:defRPr>
            </a:lvl9pPr>
          </a:lstStyle>
          <a:p>
            <a:fld id="{8BCE1F92-15DC-4B48-BC6A-53245E051920}" type="slidenum">
              <a:rPr lang="en-US" sz="1200" b="0">
                <a:solidFill>
                  <a:prstClr val="black"/>
                </a:solidFill>
              </a:rPr>
              <a:pPr/>
              <a:t>110</a:t>
            </a:fld>
            <a:endParaRPr lang="en-US" sz="1200" b="0">
              <a:solidFill>
                <a:prstClr val="black"/>
              </a:solidFill>
            </a:endParaRPr>
          </a:p>
        </p:txBody>
      </p:sp>
      <p:sp>
        <p:nvSpPr>
          <p:cNvPr id="126979" name="Rectangle 2"/>
          <p:cNvSpPr>
            <a:spLocks noGrp="1" noRot="1" noChangeAspect="1" noChangeArrowheads="1" noTextEdit="1"/>
          </p:cNvSpPr>
          <p:nvPr>
            <p:ph type="sldImg"/>
          </p:nvPr>
        </p:nvSpPr>
        <p:spPr>
          <a:xfrm>
            <a:off x="2211388" y="161925"/>
            <a:ext cx="2627312" cy="1971675"/>
          </a:xfrm>
          <a:ln/>
        </p:spPr>
      </p:sp>
      <p:sp>
        <p:nvSpPr>
          <p:cNvPr id="126980" name="Rectangle 3"/>
          <p:cNvSpPr>
            <a:spLocks noGrp="1" noChangeArrowheads="1"/>
          </p:cNvSpPr>
          <p:nvPr>
            <p:ph type="body" idx="1"/>
          </p:nvPr>
        </p:nvSpPr>
        <p:spPr>
          <a:xfrm>
            <a:off x="304800" y="2286001"/>
            <a:ext cx="6400800" cy="662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b="0" i="0" kern="1200" dirty="0" smtClean="0">
                <a:solidFill>
                  <a:schemeClr val="tx1"/>
                </a:solidFill>
                <a:effectLst/>
                <a:latin typeface="+mj-lt"/>
                <a:ea typeface="+mn-ea"/>
                <a:cs typeface="+mn-cs"/>
              </a:rPr>
              <a:t>Motivation to change is elicited from the client, and not imposed from without. Motivational interviewing relies upon identifying and mobilizing the client's intrinsic values and goals to stimulate behavior change. The therapist’s role in MI is directive, with the goal of eliciting self-motivational statements and behavioral change from the client in addition to creating client discrepancy to enhance motivation for</a:t>
            </a:r>
            <a:r>
              <a:rPr lang="en-US" sz="1000" b="0" i="0" kern="1200" baseline="0" dirty="0" smtClean="0">
                <a:solidFill>
                  <a:schemeClr val="tx1"/>
                </a:solidFill>
                <a:effectLst/>
                <a:latin typeface="+mj-lt"/>
                <a:ea typeface="+mn-ea"/>
                <a:cs typeface="+mn-cs"/>
              </a:rPr>
              <a:t> positive change. </a:t>
            </a:r>
            <a:endParaRPr lang="en-GB" sz="1000" i="0" dirty="0" smtClean="0">
              <a:latin typeface="+mj-lt"/>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8"/>
          <p:cNvSpPr>
            <a:spLocks noGrp="1" noChangeArrowheads="1"/>
          </p:cNvSpPr>
          <p:nvPr>
            <p:ph type="sldNum" sz="quarter" idx="5"/>
          </p:nvPr>
        </p:nvSpPr>
        <p:spPr/>
        <p:txBody>
          <a:bodyPr/>
          <a:lstStyle/>
          <a:p>
            <a:pPr>
              <a:defRPr/>
            </a:pPr>
            <a:fld id="{49389B2F-A67B-4CD1-AA5A-F3379A494D4E}" type="slidenum">
              <a:rPr lang="en-US" smtClean="0">
                <a:latin typeface="Arial" charset="0"/>
              </a:rPr>
              <a:pPr>
                <a:defRPr/>
              </a:pPr>
              <a:t>111</a:t>
            </a:fld>
            <a:endParaRPr lang="en-US" smtClean="0">
              <a:latin typeface="Arial" charset="0"/>
            </a:endParaRPr>
          </a:p>
        </p:txBody>
      </p:sp>
      <p:sp>
        <p:nvSpPr>
          <p:cNvPr id="104450" name="Rectangle 2"/>
          <p:cNvSpPr>
            <a:spLocks noGrp="1" noRot="1" noChangeAspect="1" noChangeArrowheads="1" noTextEdit="1"/>
          </p:cNvSpPr>
          <p:nvPr>
            <p:ph type="sldImg"/>
          </p:nvPr>
        </p:nvSpPr>
        <p:spPr>
          <a:xfrm>
            <a:off x="2209800" y="161925"/>
            <a:ext cx="2628900" cy="1971675"/>
          </a:xfrm>
          <a:ln/>
        </p:spPr>
      </p:sp>
      <p:sp>
        <p:nvSpPr>
          <p:cNvPr id="104451" name="Rectangle 3"/>
          <p:cNvSpPr>
            <a:spLocks noGrp="1" noChangeArrowheads="1"/>
          </p:cNvSpPr>
          <p:nvPr>
            <p:ph type="body" idx="1"/>
          </p:nvPr>
        </p:nvSpPr>
        <p:spPr>
          <a:xfrm>
            <a:off x="304800" y="2286000"/>
            <a:ext cx="6400800" cy="6627813"/>
          </a:xfrm>
          <a:noFill/>
          <a:ln/>
        </p:spPr>
        <p:txBody>
          <a:bodyPr/>
          <a:lstStyle/>
          <a:p>
            <a:r>
              <a:rPr lang="en-US" sz="1000" b="1" i="0" dirty="0" smtClean="0">
                <a:latin typeface="+mj-lt"/>
                <a:cs typeface="Arial" charset="0"/>
              </a:rPr>
              <a:t>**ANIMATION**</a:t>
            </a:r>
          </a:p>
          <a:p>
            <a:r>
              <a:rPr lang="en-US" sz="1000" b="0" i="0" dirty="0" smtClean="0">
                <a:latin typeface="+mj-lt"/>
                <a:cs typeface="Arial" charset="0"/>
              </a:rPr>
              <a:t>This slide contains automatic animation. As you review the bullet points, the image of the woman should advance automatically to demonstrate a variety of different emotions. Participants may chuckle or become slightly distracted by the images. They are very effective in making the point about ambivalence.</a:t>
            </a:r>
          </a:p>
          <a:p>
            <a:r>
              <a:rPr lang="en-US" sz="1000" i="1" dirty="0" smtClean="0">
                <a:latin typeface="+mj-lt"/>
                <a:cs typeface="Arial" charset="0"/>
              </a:rPr>
              <a:t> </a:t>
            </a:r>
            <a:endParaRPr lang="en-US" sz="1000" dirty="0" smtClean="0">
              <a:latin typeface="+mj-lt"/>
              <a:cs typeface="Arial" charset="0"/>
            </a:endParaRPr>
          </a:p>
          <a:p>
            <a:r>
              <a:rPr lang="en-US" sz="1000" dirty="0" smtClean="0">
                <a:latin typeface="+mj-lt"/>
                <a:cs typeface="Arial" charset="0"/>
              </a:rPr>
              <a:t>The first thing to recognize with change is that we all have feelings of ambivalence.  What is ambivalence? It’s when we feel two ways about something. We may like to drink, but we also don’t like having a hangover. Exploring a person’s ambivalence about change is one way of assessing where they are in the change process. An individual’s ambivalence about taking action is rich material that we can use as the basis for the brief intervention. If we can get an individual to talk about his or her ambivalence about making a change, we gain access into their world and can better understand their perspective.</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mj-lt"/>
                <a:ea typeface="+mn-ea"/>
                <a:cs typeface="+mn-cs"/>
              </a:rPr>
              <a:t>Ambivalence is normal when people are confronted with the possibility of changing their behavior, even when the evidence in favor of change is very clear or even overwhelming. We know that people are more likely to change when they talk about it themselves. In MI, this is called “change talk,” and</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helping bring this about is a critical element.</a:t>
            </a:r>
            <a:r>
              <a:rPr lang="en-US" sz="1000" b="0" i="0" kern="1200" baseline="0" dirty="0" smtClean="0">
                <a:solidFill>
                  <a:schemeClr val="tx1"/>
                </a:solidFill>
                <a:effectLst/>
                <a:latin typeface="+mj-lt"/>
                <a:ea typeface="+mn-ea"/>
                <a:cs typeface="+mn-cs"/>
              </a:rPr>
              <a:t> Individuals with substance use disorders are often unaware of the dangers of their substance-using behavior, but continue to use substances anyway. They may want to stop using substances, but at the same time they do not want to. These disparate feelings can be characterized as ambivalence, and they are natural, regardless of the client’s state of readiness. It is critical to understand and accept the patient’s ambivalence because ambivalence is often the central problem, and lack of motivation can be a manifestation of this ambivalence.</a:t>
            </a:r>
          </a:p>
          <a:p>
            <a:endParaRPr lang="en-US" sz="1000" b="0" i="0" kern="1200" baseline="0" dirty="0" smtClean="0">
              <a:solidFill>
                <a:schemeClr val="tx1"/>
              </a:solidFill>
              <a:effectLst/>
              <a:latin typeface="+mj-lt"/>
              <a:ea typeface="+mn-ea"/>
              <a:cs typeface="+mn-cs"/>
            </a:endParaRPr>
          </a:p>
          <a:p>
            <a:r>
              <a:rPr lang="en-US" sz="1000" b="1" i="0" kern="1200" baseline="0" dirty="0" smtClean="0">
                <a:solidFill>
                  <a:schemeClr val="tx1"/>
                </a:solidFill>
                <a:effectLst/>
                <a:latin typeface="+mj-lt"/>
                <a:ea typeface="+mn-ea"/>
                <a:cs typeface="+mn-cs"/>
              </a:rPr>
              <a:t>REFERENCE</a:t>
            </a:r>
          </a:p>
          <a:p>
            <a:r>
              <a:rPr lang="en-US" sz="1000" dirty="0" err="1" smtClean="0">
                <a:latin typeface="+mj-lt"/>
              </a:rPr>
              <a:t>Glovsky</a:t>
            </a:r>
            <a:r>
              <a:rPr lang="en-US" sz="1000" dirty="0" smtClean="0">
                <a:latin typeface="+mj-lt"/>
              </a:rPr>
              <a:t>, E.R., &amp;</a:t>
            </a:r>
            <a:r>
              <a:rPr lang="en-US" sz="1000" baseline="0" dirty="0" smtClean="0">
                <a:latin typeface="+mj-lt"/>
              </a:rPr>
              <a:t> Rose, G.S. (2008). </a:t>
            </a:r>
            <a:r>
              <a:rPr lang="en-US" sz="1000" i="1" baseline="0" dirty="0" smtClean="0">
                <a:latin typeface="+mj-lt"/>
              </a:rPr>
              <a:t>Recovery Today Online: Motivational Interviewing</a:t>
            </a:r>
            <a:r>
              <a:rPr lang="en-US" sz="1000" baseline="0" dirty="0" smtClean="0">
                <a:latin typeface="+mj-lt"/>
              </a:rPr>
              <a:t>. Available at: </a:t>
            </a:r>
            <a:r>
              <a:rPr lang="en-US" sz="1000" dirty="0" smtClean="0">
                <a:latin typeface="+mj-lt"/>
              </a:rPr>
              <a:t>http://www.recoverytoday.net/aug08_glovskyross.html. </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112</a:t>
            </a:fld>
            <a:endParaRPr lang="en-US"/>
          </a:p>
        </p:txBody>
      </p:sp>
    </p:spTree>
    <p:extLst>
      <p:ext uri="{BB962C8B-B14F-4D97-AF65-F5344CB8AC3E}">
        <p14:creationId xmlns:p14="http://schemas.microsoft.com/office/powerpoint/2010/main" val="40106672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a:ln/>
        </p:spPr>
      </p:sp>
      <p:sp>
        <p:nvSpPr>
          <p:cNvPr id="120834" name="Notes Placeholder 2"/>
          <p:cNvSpPr>
            <a:spLocks noGrp="1"/>
          </p:cNvSpPr>
          <p:nvPr>
            <p:ph type="body" idx="1"/>
          </p:nvPr>
        </p:nvSpPr>
        <p:spPr>
          <a:noFill/>
          <a:ln/>
        </p:spPr>
        <p:txBody>
          <a:bodyPr/>
          <a:lstStyle/>
          <a:p>
            <a:r>
              <a:rPr lang="en-US" sz="1000" kern="1200" dirty="0" smtClean="0">
                <a:solidFill>
                  <a:schemeClr val="tx1"/>
                </a:solidFill>
                <a:latin typeface="+mj-lt"/>
                <a:ea typeface="+mn-ea"/>
                <a:cs typeface="+mn-cs"/>
              </a:rPr>
              <a:t>In moving</a:t>
            </a:r>
            <a:r>
              <a:rPr lang="en-US" sz="1000" kern="1200" baseline="0" dirty="0" smtClean="0">
                <a:solidFill>
                  <a:schemeClr val="tx1"/>
                </a:solidFill>
                <a:latin typeface="+mj-lt"/>
                <a:ea typeface="+mn-ea"/>
                <a:cs typeface="+mn-cs"/>
              </a:rPr>
              <a:t> toward any decision, most people weigh the costs and benefits of the action being contemplated. In behavioral change focused on alcohol and/or drug use, these considerations are known as decisional balancing, a process of cognitively appraising or evaluating the “good” aspects of substance use – the reasons not to change (what they get out of the targeted behavior and what the cost is of the targeted behavior), and the “not-so-good” aspects – the reasons to change. At some point in the decision-making process, the decisional balance is redistributed, and a decision is made. The objective in moving a client toward positive change, of course, is to help that person recognize and weigh negative aspects of substance use so that the scale tips toward beneficial behavior change. This tool is particularly helpful with difficult-to-engage clients, especially if you begin with the functional elements of their substance use (“the good things about…”).</a:t>
            </a:r>
          </a:p>
          <a:p>
            <a:endParaRPr lang="en-US" sz="1000" kern="1200" baseline="0" dirty="0" smtClean="0">
              <a:solidFill>
                <a:schemeClr val="tx1"/>
              </a:solidFill>
              <a:latin typeface="+mj-lt"/>
              <a:ea typeface="+mn-ea"/>
              <a:cs typeface="+mn-cs"/>
            </a:endParaRPr>
          </a:p>
          <a:p>
            <a:r>
              <a:rPr lang="en-US" sz="1000" kern="1200" baseline="0" dirty="0" smtClean="0">
                <a:solidFill>
                  <a:schemeClr val="tx1"/>
                </a:solidFill>
                <a:latin typeface="+mj-lt"/>
                <a:ea typeface="+mn-ea"/>
                <a:cs typeface="+mn-cs"/>
              </a:rPr>
              <a:t>Four overall objectives exist in using a decisional balance exercise with clients. The intent of such exercises, which weigh substance use and change separately, is to: (1) accentuate or in a subtle manner make salient from the client’s perspective the costs of the client’s substance use; (2) lessen, when possible, the perceived rewards of substance use; (3) make the benefits of change apparent; and (4) identify and accentuate, if possible, potential obstacles to change.</a:t>
            </a:r>
          </a:p>
          <a:p>
            <a:endParaRPr lang="en-US" sz="1000" kern="1200" baseline="0" dirty="0" smtClean="0">
              <a:solidFill>
                <a:schemeClr val="tx1"/>
              </a:solidFill>
              <a:latin typeface="+mj-lt"/>
              <a:ea typeface="+mn-ea"/>
              <a:cs typeface="+mn-cs"/>
            </a:endParaRPr>
          </a:p>
          <a:p>
            <a:r>
              <a:rPr lang="en-US" sz="1000" kern="1200" baseline="0" dirty="0" smtClean="0">
                <a:solidFill>
                  <a:schemeClr val="tx1"/>
                </a:solidFill>
                <a:latin typeface="+mj-lt"/>
                <a:ea typeface="+mn-ea"/>
                <a:cs typeface="+mn-cs"/>
              </a:rPr>
              <a:t>In summary, here is the order of the questions, as featured in the image on this slide (you go clockwise from top left corner):</a:t>
            </a:r>
          </a:p>
          <a:p>
            <a:pPr marL="228600" indent="-228600">
              <a:buAutoNum type="arabicPeriod"/>
            </a:pPr>
            <a:r>
              <a:rPr lang="en-US" sz="1000" kern="1200" baseline="0" dirty="0" smtClean="0">
                <a:solidFill>
                  <a:schemeClr val="tx1"/>
                </a:solidFill>
                <a:latin typeface="+mj-lt"/>
                <a:ea typeface="+mn-ea"/>
                <a:cs typeface="+mn-cs"/>
              </a:rPr>
              <a:t>What are the good things about…?</a:t>
            </a:r>
          </a:p>
          <a:p>
            <a:pPr marL="228600" indent="-228600">
              <a:buAutoNum type="arabicPeriod"/>
            </a:pPr>
            <a:r>
              <a:rPr lang="en-US" sz="1000" kern="1200" baseline="0" dirty="0" smtClean="0">
                <a:solidFill>
                  <a:schemeClr val="tx1"/>
                </a:solidFill>
                <a:latin typeface="+mj-lt"/>
                <a:ea typeface="+mn-ea"/>
                <a:cs typeface="+mn-cs"/>
              </a:rPr>
              <a:t>What are the not-so-good things about…?</a:t>
            </a:r>
          </a:p>
          <a:p>
            <a:pPr marL="228600" indent="-228600">
              <a:buAutoNum type="arabicPeriod"/>
            </a:pPr>
            <a:r>
              <a:rPr lang="en-US" sz="1000" kern="1200" baseline="0" dirty="0" smtClean="0">
                <a:solidFill>
                  <a:schemeClr val="tx1"/>
                </a:solidFill>
                <a:latin typeface="+mj-lt"/>
                <a:ea typeface="+mn-ea"/>
                <a:cs typeface="+mn-cs"/>
              </a:rPr>
              <a:t>What are the not-so-good things about changing…?</a:t>
            </a:r>
          </a:p>
          <a:p>
            <a:pPr marL="228600" indent="-228600">
              <a:buAutoNum type="arabicPeriod"/>
            </a:pPr>
            <a:r>
              <a:rPr lang="en-US" sz="1000" kern="1200" baseline="0" dirty="0" smtClean="0">
                <a:solidFill>
                  <a:schemeClr val="tx1"/>
                </a:solidFill>
                <a:latin typeface="+mj-lt"/>
                <a:ea typeface="+mn-ea"/>
                <a:cs typeface="+mn-cs"/>
              </a:rPr>
              <a:t>What are the good things about changing…?</a:t>
            </a:r>
          </a:p>
          <a:p>
            <a:endParaRPr lang="en-US" sz="1200" kern="1200" baseline="0" dirty="0" smtClean="0">
              <a:solidFill>
                <a:schemeClr val="tx1"/>
              </a:solidFill>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pPr>
              <a:defRPr/>
            </a:pPr>
            <a:fld id="{122BAA53-9A80-46A2-ADFB-60DE80C77BB1}"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8"/>
          <p:cNvSpPr>
            <a:spLocks noGrp="1" noChangeArrowheads="1"/>
          </p:cNvSpPr>
          <p:nvPr>
            <p:ph type="sldNum" sz="quarter" idx="5"/>
          </p:nvPr>
        </p:nvSpPr>
        <p:spPr/>
        <p:txBody>
          <a:bodyPr/>
          <a:lstStyle/>
          <a:p>
            <a:pPr>
              <a:defRPr/>
            </a:pPr>
            <a:fld id="{48F144EE-B08D-4352-BA39-35A451754B05}" type="slidenum">
              <a:rPr lang="en-US" smtClean="0">
                <a:latin typeface="Arial" charset="0"/>
              </a:rPr>
              <a:pPr>
                <a:defRPr/>
              </a:pPr>
              <a:t>114</a:t>
            </a:fld>
            <a:endParaRPr lang="en-US" smtClean="0">
              <a:latin typeface="Arial" charset="0"/>
            </a:endParaRPr>
          </a:p>
        </p:txBody>
      </p:sp>
      <p:sp>
        <p:nvSpPr>
          <p:cNvPr id="106498" name="Rectangle 2"/>
          <p:cNvSpPr>
            <a:spLocks noGrp="1" noRot="1" noChangeAspect="1" noChangeArrowheads="1" noTextEdit="1"/>
          </p:cNvSpPr>
          <p:nvPr>
            <p:ph type="sldImg"/>
          </p:nvPr>
        </p:nvSpPr>
        <p:spPr>
          <a:xfrm>
            <a:off x="2211388" y="161925"/>
            <a:ext cx="2627312" cy="1971675"/>
          </a:xfrm>
          <a:ln/>
        </p:spPr>
      </p:sp>
      <p:sp>
        <p:nvSpPr>
          <p:cNvPr id="106499" name="Rectangle 3"/>
          <p:cNvSpPr>
            <a:spLocks noGrp="1" noChangeArrowheads="1"/>
          </p:cNvSpPr>
          <p:nvPr>
            <p:ph type="body" idx="1"/>
          </p:nvPr>
        </p:nvSpPr>
        <p:spPr>
          <a:xfrm>
            <a:off x="304800" y="2286001"/>
            <a:ext cx="6400800" cy="6627813"/>
          </a:xfrm>
          <a:noFill/>
          <a:ln/>
        </p:spPr>
        <p:txBody>
          <a:bodyPr/>
          <a:lstStyle/>
          <a:p>
            <a:pPr eaLnBrk="1" hangingPunct="1"/>
            <a:r>
              <a:rPr lang="en-GB" sz="1000" dirty="0" smtClean="0">
                <a:latin typeface="+mj-lt"/>
                <a:cs typeface="Arial" charset="0"/>
              </a:rPr>
              <a:t>Motivational interviewing strategies help raise awareness and enhance motivation. Reflective listening, showing empathy, avoiding confrontation, exploring ambivalence, and eliciting change talk are core strategies. </a:t>
            </a:r>
            <a:r>
              <a:rPr lang="en-US" sz="1000" kern="1200" dirty="0" smtClean="0">
                <a:solidFill>
                  <a:schemeClr val="tx1"/>
                </a:solidFill>
                <a:latin typeface="+mj-lt"/>
                <a:ea typeface="+mn-ea"/>
                <a:cs typeface="+mn-cs"/>
              </a:rPr>
              <a:t>Clinicians may be occasionally</a:t>
            </a:r>
            <a:r>
              <a:rPr lang="en-US" sz="1000" kern="1200" baseline="0" dirty="0" smtClean="0">
                <a:solidFill>
                  <a:schemeClr val="tx1"/>
                </a:solidFill>
                <a:latin typeface="+mj-lt"/>
                <a:ea typeface="+mn-ea"/>
                <a:cs typeface="+mn-cs"/>
              </a:rPr>
              <a:t> tempted to argue with an adolescent client who is unsure about changing or is unwilling to change, especially if the adolescent is hostile, defiant, or provocative. Trying to convince an adolescent that a problem exists or that change is needed, however, could precipitate even more resistance. If you try to prove a point, the client might predictably take the opposite side. An argument with an adolescent client can rapidly degenerate into a power struggle (or tug-of-war) and do not enhance motivation to change. Arguments are counterproductive; defending br3eeds defensiveness; resistance is a signal to change strategies; and labeling is unnecessary. Any time you see a client start to push back, it is time to switch strategies to try and tip the scale in favor of making a change.</a:t>
            </a:r>
          </a:p>
          <a:p>
            <a:pPr eaLnBrk="1" hangingPunct="1"/>
            <a:endParaRPr lang="en-US" sz="1000" kern="1200" baseline="0" dirty="0" smtClean="0">
              <a:solidFill>
                <a:schemeClr val="tx1"/>
              </a:solidFill>
              <a:latin typeface="+mj-lt"/>
              <a:ea typeface="+mn-ea"/>
              <a:cs typeface="+mn-cs"/>
            </a:endParaRPr>
          </a:p>
          <a:p>
            <a:pPr eaLnBrk="1" hangingPunct="1"/>
            <a:r>
              <a:rPr lang="en-US" sz="1000" kern="1200" baseline="0" dirty="0" smtClean="0">
                <a:solidFill>
                  <a:schemeClr val="tx1"/>
                </a:solidFill>
                <a:latin typeface="+mj-lt"/>
                <a:ea typeface="+mn-ea"/>
                <a:cs typeface="+mn-cs"/>
              </a:rPr>
              <a:t>Miller and </a:t>
            </a:r>
            <a:r>
              <a:rPr lang="en-US" sz="1000" kern="1200" baseline="0" dirty="0" err="1" smtClean="0">
                <a:solidFill>
                  <a:schemeClr val="tx1"/>
                </a:solidFill>
                <a:latin typeface="+mj-lt"/>
                <a:ea typeface="+mn-ea"/>
                <a:cs typeface="+mn-cs"/>
              </a:rPr>
              <a:t>Rollnick</a:t>
            </a:r>
            <a:r>
              <a:rPr lang="en-US" sz="1000" kern="1200" baseline="0" dirty="0" smtClean="0">
                <a:solidFill>
                  <a:schemeClr val="tx1"/>
                </a:solidFill>
                <a:latin typeface="+mj-lt"/>
                <a:ea typeface="+mn-ea"/>
                <a:cs typeface="+mn-cs"/>
              </a:rPr>
              <a:t> state that, “</a:t>
            </a:r>
            <a:r>
              <a:rPr lang="en-US" sz="1000" i="1" kern="1200" baseline="0" dirty="0" smtClean="0">
                <a:solidFill>
                  <a:schemeClr val="tx1"/>
                </a:solidFill>
                <a:latin typeface="+mj-lt"/>
                <a:ea typeface="+mn-ea"/>
                <a:cs typeface="+mn-cs"/>
              </a:rPr>
              <a:t>[T]here is no particular reason why the therapist should badger clients to accept a label, or exert great persuasive effort in this direction. Accusing clients of being in denial or resistant or addicted is more likely to increase their resistance than to instill motivation for change. We advocate starting with clients wherever they are, and altering their self-perceptions, not by arguing about labels, but through substantially more effective means </a:t>
            </a:r>
            <a:r>
              <a:rPr lang="en-US" sz="1000" kern="1200" baseline="0" dirty="0" smtClean="0">
                <a:solidFill>
                  <a:schemeClr val="tx1"/>
                </a:solidFill>
                <a:latin typeface="+mj-lt"/>
                <a:ea typeface="+mn-ea"/>
                <a:cs typeface="+mn-cs"/>
              </a:rPr>
              <a:t>(Miller &amp; </a:t>
            </a:r>
            <a:r>
              <a:rPr lang="en-US" sz="1000" kern="1200" baseline="0" dirty="0" err="1" smtClean="0">
                <a:solidFill>
                  <a:schemeClr val="tx1"/>
                </a:solidFill>
                <a:latin typeface="+mj-lt"/>
                <a:ea typeface="+mn-ea"/>
                <a:cs typeface="+mn-cs"/>
              </a:rPr>
              <a:t>Rollnick</a:t>
            </a:r>
            <a:r>
              <a:rPr lang="en-US" sz="1000" kern="1200" baseline="0" dirty="0" smtClean="0">
                <a:solidFill>
                  <a:schemeClr val="tx1"/>
                </a:solidFill>
                <a:latin typeface="+mj-lt"/>
                <a:ea typeface="+mn-ea"/>
                <a:cs typeface="+mn-cs"/>
              </a:rPr>
              <a:t>, 1991, p. 59).”</a:t>
            </a:r>
          </a:p>
          <a:p>
            <a:pPr eaLnBrk="1" hangingPunct="1"/>
            <a:endParaRPr lang="en-US" sz="1000" kern="1200" baseline="0" dirty="0" smtClean="0">
              <a:solidFill>
                <a:schemeClr val="tx1"/>
              </a:solidFill>
              <a:latin typeface="+mj-lt"/>
              <a:ea typeface="+mn-ea"/>
              <a:cs typeface="+mn-cs"/>
            </a:endParaRPr>
          </a:p>
          <a:p>
            <a:pPr eaLnBrk="1" hangingPunct="1"/>
            <a:r>
              <a:rPr lang="en-US" sz="1000" b="1" kern="1200" baseline="0" dirty="0" smtClean="0">
                <a:solidFill>
                  <a:schemeClr val="tx1"/>
                </a:solidFill>
                <a:latin typeface="+mj-lt"/>
                <a:ea typeface="+mn-ea"/>
                <a:cs typeface="+mn-cs"/>
              </a:rPr>
              <a:t>REFERENCE</a:t>
            </a:r>
          </a:p>
          <a:p>
            <a:pPr eaLnBrk="1" hangingPunct="1"/>
            <a:r>
              <a:rPr lang="en-US" sz="1000" kern="1200" baseline="0" dirty="0" smtClean="0">
                <a:solidFill>
                  <a:schemeClr val="tx1"/>
                </a:solidFill>
                <a:latin typeface="+mj-lt"/>
                <a:ea typeface="+mn-ea"/>
                <a:cs typeface="+mn-cs"/>
              </a:rPr>
              <a:t>Miller, W.R., &amp; </a:t>
            </a:r>
            <a:r>
              <a:rPr lang="en-US" sz="1000" kern="1200" baseline="0" dirty="0" err="1" smtClean="0">
                <a:solidFill>
                  <a:schemeClr val="tx1"/>
                </a:solidFill>
                <a:latin typeface="+mj-lt"/>
                <a:ea typeface="+mn-ea"/>
                <a:cs typeface="+mn-cs"/>
              </a:rPr>
              <a:t>Rollnick</a:t>
            </a:r>
            <a:r>
              <a:rPr lang="en-US" sz="1000" kern="1200" baseline="0" dirty="0" smtClean="0">
                <a:solidFill>
                  <a:schemeClr val="tx1"/>
                </a:solidFill>
                <a:latin typeface="+mj-lt"/>
                <a:ea typeface="+mn-ea"/>
                <a:cs typeface="+mn-cs"/>
              </a:rPr>
              <a:t>, S. (1991). </a:t>
            </a:r>
            <a:r>
              <a:rPr lang="en-US" sz="1000" i="1" kern="1200" baseline="0" dirty="0" smtClean="0">
                <a:solidFill>
                  <a:schemeClr val="tx1"/>
                </a:solidFill>
                <a:latin typeface="+mj-lt"/>
                <a:ea typeface="+mn-ea"/>
                <a:cs typeface="+mn-cs"/>
              </a:rPr>
              <a:t>Motivational Interviewing: Preparing People to Change Addictive Behavior</a:t>
            </a:r>
            <a:r>
              <a:rPr lang="en-US" sz="1000" kern="1200" baseline="0" dirty="0" smtClean="0">
                <a:solidFill>
                  <a:schemeClr val="tx1"/>
                </a:solidFill>
                <a:latin typeface="+mj-lt"/>
                <a:ea typeface="+mn-ea"/>
                <a:cs typeface="+mn-cs"/>
              </a:rPr>
              <a:t>. New York: Guilford Press.</a:t>
            </a:r>
            <a:endParaRPr lang="en-US" sz="1000" dirty="0" smtClean="0">
              <a:latin typeface="+mj-lt"/>
              <a:cs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b"/>
          <a:lstStyle>
            <a:lvl1pPr>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pPr algn="r"/>
            <a:fld id="{6DF408FA-B321-4008-AD38-68C75A9C5DD1}" type="slidenum">
              <a:rPr lang="en-US" sz="1200" b="0">
                <a:solidFill>
                  <a:prstClr val="black"/>
                </a:solidFill>
              </a:rPr>
              <a:pPr algn="r"/>
              <a:t>115</a:t>
            </a:fld>
            <a:endParaRPr lang="en-US" sz="1200" b="0">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smtClean="0">
                <a:latin typeface="+mj-lt"/>
              </a:rPr>
              <a:t>Asking </a:t>
            </a:r>
            <a:r>
              <a:rPr lang="en-US" sz="1000" b="1" dirty="0" smtClean="0">
                <a:latin typeface="+mj-lt"/>
              </a:rPr>
              <a:t>open-ended questions </a:t>
            </a:r>
            <a:r>
              <a:rPr lang="en-US" sz="1000" dirty="0" smtClean="0">
                <a:latin typeface="+mj-lt"/>
              </a:rPr>
              <a:t>helps you understand</a:t>
            </a:r>
            <a:r>
              <a:rPr lang="en-US" sz="1000" baseline="0" dirty="0" smtClean="0">
                <a:latin typeface="+mj-lt"/>
              </a:rPr>
              <a:t> your patient’s point of view and elicits his/her feelings about a given topic or situation. Open-ended questions facilitate dialogue; they cannot be answered with a single word or phrase and do not require any particular response. They are a means to solicit additional information in a neutral way. Open-ended questions encourage the patient to do most of the talking, helping you avoid making premature judgments, and keep communication moving forward. When done sincerely, affirming your patient supports and promotes self-efficacy. More broadly, your affirmation acknowledges the difficulties the patient has experienced. </a:t>
            </a:r>
            <a:r>
              <a:rPr lang="en-US" sz="1000" b="1" baseline="0" dirty="0" smtClean="0">
                <a:latin typeface="+mj-lt"/>
              </a:rPr>
              <a:t>Affirming</a:t>
            </a:r>
            <a:r>
              <a:rPr lang="en-US" sz="1000" baseline="0" dirty="0" smtClean="0">
                <a:latin typeface="+mj-lt"/>
              </a:rPr>
              <a:t> helps patients feel confident about marshaling their inner resources to take action and change behavior. It’s all about “finding the win” where it exists and acknowledging any forward progress. Reflective listening is a fundamental component of MI, and is a challenging skill in which you demonstrate you have accurately heard and understand a client’s communication by restating its meaning. </a:t>
            </a:r>
            <a:r>
              <a:rPr lang="en-US" sz="1000" b="1" baseline="0" dirty="0" smtClean="0">
                <a:latin typeface="+mj-lt"/>
              </a:rPr>
              <a:t>Reflective listening </a:t>
            </a:r>
            <a:r>
              <a:rPr lang="en-US" sz="1000" baseline="0" dirty="0" smtClean="0">
                <a:latin typeface="+mj-lt"/>
              </a:rPr>
              <a:t>is a way to check rather than assume that you know what is meant. Reflective listening strengthens the empathic relationship between the clinician and the client and encourages further exploration of problems and feelings. Most clinicians find it helpful to periodically summarize what has occurred in a counseling session. </a:t>
            </a:r>
            <a:r>
              <a:rPr lang="en-US" sz="1000" b="1" baseline="0" dirty="0" smtClean="0">
                <a:latin typeface="+mj-lt"/>
              </a:rPr>
              <a:t>Summarizing</a:t>
            </a:r>
            <a:r>
              <a:rPr lang="en-US" sz="1000" baseline="0" dirty="0" smtClean="0">
                <a:latin typeface="+mj-lt"/>
              </a:rPr>
              <a:t> consists of distilling the essence of what a client has expressed and communicating it back. A summary that links the patient’s positive and negative feelings about substance use (or whatever behavior is in question) can facilitate an understanding of initial ambivalence and promote the perception of discrepancy. </a:t>
            </a:r>
            <a:endParaRPr lang="en-US" sz="1000" dirty="0" smtClean="0">
              <a:latin typeface="+mj-lt"/>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p:txBody>
          <a:bodyPr/>
          <a:lstStyle/>
          <a:p>
            <a:pPr>
              <a:defRPr/>
            </a:pPr>
            <a:fld id="{4DBA1BFD-D348-49DC-B358-642F20DD33B1}" type="slidenum">
              <a:rPr lang="en-US" smtClean="0"/>
              <a:pPr>
                <a:defRPr/>
              </a:pPr>
              <a:t>116</a:t>
            </a:fld>
            <a:endParaRPr lang="en-US" smtClean="0"/>
          </a:p>
        </p:txBody>
      </p:sp>
      <p:sp>
        <p:nvSpPr>
          <p:cNvPr id="112642"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1785" tIns="45892" rIns="91785" bIns="45892" anchor="b"/>
          <a:lstStyle/>
          <a:p>
            <a:pPr algn="r" defTabSz="935038"/>
            <a:fld id="{49497542-FC19-42DC-A998-7556720A7606}" type="slidenum">
              <a:rPr lang="en-US" sz="1200">
                <a:latin typeface="Times New Roman" pitchFamily="18" charset="0"/>
              </a:rPr>
              <a:pPr algn="r" defTabSz="935038"/>
              <a:t>116</a:t>
            </a:fld>
            <a:endParaRPr lang="en-US" sz="1200">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35038" y="4416425"/>
            <a:ext cx="5140325" cy="4727575"/>
          </a:xfrm>
          <a:noFill/>
          <a:ln/>
        </p:spPr>
        <p:txBody>
          <a:bodyPr lIns="91785" tIns="45892" rIns="91785" bIns="45892"/>
          <a:lstStyle/>
          <a:p>
            <a:r>
              <a:rPr lang="en-US" sz="1000" dirty="0" smtClean="0">
                <a:latin typeface="+mj-lt"/>
                <a:cs typeface="Arial" charset="0"/>
              </a:rPr>
              <a:t>Reflective listening is one of the most important motivational interviewing micro-skills and it is essential to ensuring a successful brief intervention. </a:t>
            </a:r>
          </a:p>
          <a:p>
            <a:r>
              <a:rPr lang="en-US" sz="1000" dirty="0" smtClean="0">
                <a:latin typeface="+mj-lt"/>
                <a:cs typeface="Arial" charset="0"/>
              </a:rPr>
              <a:t> </a:t>
            </a:r>
          </a:p>
          <a:p>
            <a:r>
              <a:rPr lang="en-US" sz="1000" b="1" i="0" u="none" dirty="0" smtClean="0">
                <a:latin typeface="+mj-lt"/>
                <a:cs typeface="Arial" charset="0"/>
              </a:rPr>
              <a:t>Bullet 1.</a:t>
            </a:r>
            <a:r>
              <a:rPr lang="en-US" sz="1000" i="1" dirty="0" smtClean="0">
                <a:latin typeface="+mj-lt"/>
                <a:cs typeface="Arial" charset="0"/>
              </a:rPr>
              <a:t> </a:t>
            </a:r>
            <a:r>
              <a:rPr lang="en-US" sz="1000" dirty="0" smtClean="0">
                <a:latin typeface="+mj-lt"/>
                <a:cs typeface="Arial" charset="0"/>
              </a:rPr>
              <a:t>Reflective listening involves not only listening to what people say, but also to what they mean; it’s a means of gaining access into someone’s world. For example, if you have a patient who</a:t>
            </a:r>
            <a:r>
              <a:rPr lang="en-US" sz="1000" baseline="0" dirty="0" smtClean="0">
                <a:latin typeface="+mj-lt"/>
                <a:cs typeface="Arial" charset="0"/>
              </a:rPr>
              <a:t> says </a:t>
            </a:r>
            <a:r>
              <a:rPr lang="en-US" sz="1000" dirty="0" smtClean="0">
                <a:latin typeface="+mj-lt"/>
                <a:cs typeface="Arial" charset="0"/>
              </a:rPr>
              <a:t>he couldn’t remember what happened after leaving the bar, you</a:t>
            </a:r>
            <a:r>
              <a:rPr lang="en-US" sz="1000" baseline="0" dirty="0" smtClean="0">
                <a:latin typeface="+mj-lt"/>
                <a:cs typeface="Arial" charset="0"/>
              </a:rPr>
              <a:t> can reflect </a:t>
            </a:r>
            <a:r>
              <a:rPr lang="en-US" sz="1000" dirty="0" smtClean="0">
                <a:latin typeface="+mj-lt"/>
                <a:cs typeface="Arial" charset="0"/>
              </a:rPr>
              <a:t>back by stating, “So you’re having trouble remembering what happened last night. Sounds frightening.” By reflecting in this way, you confirm both the stated content and the unstated feeling (fear) that the patient experienced. </a:t>
            </a:r>
          </a:p>
          <a:p>
            <a:r>
              <a:rPr lang="en-US" sz="1000" dirty="0" smtClean="0">
                <a:latin typeface="+mj-lt"/>
                <a:cs typeface="Arial" charset="0"/>
              </a:rPr>
              <a:t> </a:t>
            </a:r>
          </a:p>
          <a:p>
            <a:r>
              <a:rPr lang="en-US" sz="1000" b="1" i="0" u="none" dirty="0" smtClean="0">
                <a:latin typeface="+mj-lt"/>
                <a:cs typeface="Arial" charset="0"/>
              </a:rPr>
              <a:t>Bullet 2.</a:t>
            </a:r>
            <a:r>
              <a:rPr lang="en-US" sz="1000" i="1" dirty="0" smtClean="0">
                <a:latin typeface="+mj-lt"/>
                <a:cs typeface="Arial" charset="0"/>
              </a:rPr>
              <a:t> </a:t>
            </a:r>
            <a:r>
              <a:rPr lang="en-US" sz="1000" i="0" dirty="0" smtClean="0">
                <a:latin typeface="+mj-lt"/>
                <a:cs typeface="Arial" charset="0"/>
              </a:rPr>
              <a:t>You</a:t>
            </a:r>
            <a:r>
              <a:rPr lang="en-US" sz="1000" i="0" baseline="0" dirty="0" smtClean="0">
                <a:latin typeface="+mj-lt"/>
                <a:cs typeface="Arial" charset="0"/>
              </a:rPr>
              <a:t> can show empathy by saying something such as,</a:t>
            </a:r>
            <a:r>
              <a:rPr lang="en-US" sz="1000" dirty="0" smtClean="0">
                <a:latin typeface="+mj-lt"/>
                <a:cs typeface="Arial" charset="0"/>
              </a:rPr>
              <a:t> “I can understand that. You want to enjoy yourself with friends.” What you</a:t>
            </a:r>
            <a:r>
              <a:rPr lang="en-US" sz="1000" baseline="0" dirty="0" smtClean="0">
                <a:latin typeface="+mj-lt"/>
                <a:cs typeface="Arial" charset="0"/>
              </a:rPr>
              <a:t> are </a:t>
            </a:r>
            <a:r>
              <a:rPr lang="en-US" sz="1000" dirty="0" smtClean="0">
                <a:latin typeface="+mj-lt"/>
                <a:cs typeface="Arial" charset="0"/>
              </a:rPr>
              <a:t>trying to do is create an environment of non-judgment so that patient feels comfortable being honest with us.</a:t>
            </a:r>
          </a:p>
          <a:p>
            <a:r>
              <a:rPr lang="en-US" sz="1000" dirty="0" smtClean="0">
                <a:latin typeface="+mj-lt"/>
                <a:cs typeface="Arial" charset="0"/>
              </a:rPr>
              <a:t> </a:t>
            </a:r>
          </a:p>
          <a:p>
            <a:r>
              <a:rPr lang="en-US" sz="1000" b="1" i="0" u="none" dirty="0" smtClean="0">
                <a:latin typeface="+mj-lt"/>
                <a:cs typeface="Arial" charset="0"/>
              </a:rPr>
              <a:t>Bullet 3. </a:t>
            </a:r>
            <a:r>
              <a:rPr lang="en-US" sz="1000" dirty="0" smtClean="0">
                <a:latin typeface="+mj-lt"/>
                <a:cs typeface="Arial" charset="0"/>
              </a:rPr>
              <a:t>It is important to be aware of intonation. When you reflect back what a person says and it sounds like a question, this can come off as judgmental. Try to make a statement as opposed to asking a question. For example, “You are having a lot of emotions.” Statements can be powerful, because they force people to look in the mirror and observe what is happening. Also, watch for nonverbal cues. Judgment can show on your face. If a patient says, “I didn’t feel well yesterday.” If I answer, </a:t>
            </a:r>
            <a:r>
              <a:rPr lang="en-US" sz="1000" b="1" i="1" dirty="0" smtClean="0">
                <a:latin typeface="+mj-lt"/>
                <a:cs typeface="Arial" charset="0"/>
              </a:rPr>
              <a:t>[say this with a suspicious tone and expression]</a:t>
            </a:r>
            <a:r>
              <a:rPr lang="en-US" sz="1000" dirty="0" smtClean="0">
                <a:latin typeface="+mj-lt"/>
                <a:cs typeface="Arial" charset="0"/>
              </a:rPr>
              <a:t> “You didn’t feel well yesterday,” my nonverbal expression of disbelief with be heard much louder than the actual words that I say. We need to watch our tone and our facial expressions so we don’t let our own feelings and judgments show.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noFill/>
          <a:ln/>
        </p:spPr>
        <p:txBody>
          <a:bodyPr/>
          <a:lstStyle/>
          <a:p>
            <a:r>
              <a:rPr lang="en-US" sz="1000" b="0" i="0" kern="1200" dirty="0" smtClean="0">
                <a:solidFill>
                  <a:schemeClr val="tx1"/>
                </a:solidFill>
                <a:effectLst/>
                <a:latin typeface="+mj-lt"/>
                <a:ea typeface="+mn-ea"/>
                <a:cs typeface="+mn-cs"/>
              </a:rPr>
              <a:t>Reflective listening</a:t>
            </a:r>
            <a:r>
              <a:rPr lang="en-US" sz="1000" b="1" i="0" kern="120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is the key to MI work. Listen carefully</a:t>
            </a:r>
            <a:r>
              <a:rPr lang="en-US" sz="1000" b="0" i="0" kern="1200" baseline="0" dirty="0" smtClean="0">
                <a:solidFill>
                  <a:schemeClr val="tx1"/>
                </a:solidFill>
                <a:effectLst/>
                <a:latin typeface="+mj-lt"/>
                <a:ea typeface="+mn-ea"/>
                <a:cs typeface="+mn-cs"/>
              </a:rPr>
              <a:t> to your patients, and they</a:t>
            </a:r>
            <a:r>
              <a:rPr lang="en-US" sz="1000" b="0" i="0" kern="1200" dirty="0" smtClean="0">
                <a:solidFill>
                  <a:schemeClr val="tx1"/>
                </a:solidFill>
                <a:effectLst/>
                <a:latin typeface="+mj-lt"/>
                <a:ea typeface="+mn-ea"/>
                <a:cs typeface="+mn-cs"/>
              </a:rPr>
              <a:t> will tell you what has worked and what hasn't</a:t>
            </a:r>
            <a:r>
              <a:rPr lang="en-US" sz="1000" b="0" i="0" kern="1200" baseline="0" dirty="0" smtClean="0">
                <a:solidFill>
                  <a:schemeClr val="tx1"/>
                </a:solidFill>
                <a:effectLst/>
                <a:latin typeface="+mj-lt"/>
                <a:ea typeface="+mn-ea"/>
                <a:cs typeface="+mn-cs"/>
              </a:rPr>
              <a:t>, or what </a:t>
            </a:r>
            <a:r>
              <a:rPr lang="en-US" sz="1000" b="0" i="0" kern="1200" dirty="0" smtClean="0">
                <a:solidFill>
                  <a:schemeClr val="tx1"/>
                </a:solidFill>
                <a:effectLst/>
                <a:latin typeface="+mj-lt"/>
                <a:ea typeface="+mn-ea"/>
                <a:cs typeface="+mn-cs"/>
              </a:rPr>
              <a:t>moved them forward and shifted them backward. Whenever you are in doubt about what to do, just listen. But remember this is a directive approach</a:t>
            </a:r>
            <a:r>
              <a:rPr lang="en-US" sz="1000" b="0" i="0" kern="1200" baseline="0" dirty="0" smtClean="0">
                <a:solidFill>
                  <a:schemeClr val="tx1"/>
                </a:solidFill>
                <a:effectLst/>
                <a:latin typeface="+mj-lt"/>
                <a:ea typeface="+mn-ea"/>
                <a:cs typeface="+mn-cs"/>
              </a:rPr>
              <a:t> where you need to </a:t>
            </a:r>
            <a:r>
              <a:rPr lang="en-US" sz="1000" b="0" i="0" kern="1200" dirty="0" smtClean="0">
                <a:solidFill>
                  <a:schemeClr val="tx1"/>
                </a:solidFill>
                <a:effectLst/>
                <a:latin typeface="+mj-lt"/>
                <a:ea typeface="+mn-ea"/>
                <a:cs typeface="+mn-cs"/>
              </a:rPr>
              <a:t>actively guide the client towards certain topics. You will focus on their change talk and provide less attention to non-change talk. For example, "You are not quite sure you are ready to make a change, but you are quite aware that your drug use has caused concerns in your relationships, effected your work and that your doctor is worried about your health." You will also want to vary your level of reflection. Keeping reflections at the surface level (e.g., simply repeating what was said)</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may lead to that feeling that the interaction is moving in circles. Reflections of affect, especially those that are unstated but likely, can be powerful motivators. For example, "Your children aren't living with you anymore; that seems painful for you." If you are right, the emotional intensity of the session deepens. If you are wrong or the client is unready to deal with this material, the client corrects you and the conversation moves forward.</a:t>
            </a:r>
          </a:p>
          <a:p>
            <a:r>
              <a:rPr lang="en-US" sz="1000" b="0" i="0" kern="1200" dirty="0" smtClean="0">
                <a:solidFill>
                  <a:schemeClr val="tx1"/>
                </a:solidFill>
                <a:effectLst/>
                <a:latin typeface="+mj-lt"/>
                <a:ea typeface="+mn-ea"/>
                <a:cs typeface="+mn-cs"/>
              </a:rPr>
              <a:t>The goal in MI is to create forward momentum and to then harness that momentum to create change. Reflective listening keeps that momentum moving forward. This is why Bill and Steve recommend a ratio of three reflections for every question asked. Questions tend to cause a shift in momentum and can stop it entirely. Although there are times you will want to create a shift or stop momentum, most times you will want to keep it flowing.</a:t>
            </a:r>
          </a:p>
          <a:p>
            <a:endParaRPr lang="en-US" sz="1000" dirty="0" smtClean="0">
              <a:latin typeface="+mj-lt"/>
              <a:cs typeface="Arial" charset="0"/>
            </a:endParaRPr>
          </a:p>
        </p:txBody>
      </p:sp>
      <p:sp>
        <p:nvSpPr>
          <p:cNvPr id="4" name="Slide Number Placeholder 3"/>
          <p:cNvSpPr>
            <a:spLocks noGrp="1"/>
          </p:cNvSpPr>
          <p:nvPr>
            <p:ph type="sldNum" sz="quarter" idx="5"/>
          </p:nvPr>
        </p:nvSpPr>
        <p:spPr/>
        <p:txBody>
          <a:bodyPr/>
          <a:lstStyle/>
          <a:p>
            <a:pPr>
              <a:defRPr/>
            </a:pPr>
            <a:fld id="{BCA59D6F-0A17-4DA1-B889-1E39CAC0BF30}"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mj-lt"/>
                <a:ea typeface="+mn-ea"/>
                <a:cs typeface="Arial" charset="0"/>
              </a:rPr>
              <a:t>A few different ways exist</a:t>
            </a:r>
            <a:r>
              <a:rPr lang="en-US" sz="1000" kern="1200" baseline="0" dirty="0" smtClean="0">
                <a:solidFill>
                  <a:schemeClr val="tx1"/>
                </a:solidFill>
                <a:latin typeface="+mj-lt"/>
                <a:ea typeface="+mn-ea"/>
                <a:cs typeface="Arial" charset="0"/>
              </a:rPr>
              <a:t> </a:t>
            </a:r>
            <a:r>
              <a:rPr lang="en-US" sz="1000" kern="1200" dirty="0" smtClean="0">
                <a:solidFill>
                  <a:schemeClr val="tx1"/>
                </a:solidFill>
                <a:latin typeface="+mj-lt"/>
                <a:ea typeface="+mn-ea"/>
                <a:cs typeface="Arial" charset="0"/>
              </a:rPr>
              <a:t>of doing reflective listening. </a:t>
            </a:r>
            <a:r>
              <a:rPr lang="en-US" sz="1000" b="1" u="sng" kern="1200" dirty="0" smtClean="0">
                <a:solidFill>
                  <a:schemeClr val="tx1"/>
                </a:solidFill>
                <a:latin typeface="+mj-lt"/>
                <a:ea typeface="+mn-ea"/>
                <a:cs typeface="Arial" charset="0"/>
              </a:rPr>
              <a:t>Repeating</a:t>
            </a:r>
            <a:r>
              <a:rPr lang="en-US" sz="1000" kern="1200" dirty="0" smtClean="0">
                <a:solidFill>
                  <a:schemeClr val="tx1"/>
                </a:solidFill>
                <a:latin typeface="+mj-lt"/>
                <a:ea typeface="+mn-ea"/>
                <a:cs typeface="Arial" charset="0"/>
              </a:rPr>
              <a:t> is the simplest form of a reflection, but not necessarily the most interesting. For example, if a person says, “I’m angry,” the clinician would say, “You’re angry.” Simple reflections are good for confirming understanding to content, but they do not convey understanding of deeper, more emotional meaning. </a:t>
            </a:r>
            <a:r>
              <a:rPr lang="en-US" sz="1000" b="1" u="sng" kern="1200" dirty="0" smtClean="0">
                <a:solidFill>
                  <a:schemeClr val="tx1"/>
                </a:solidFill>
                <a:latin typeface="+mj-lt"/>
                <a:ea typeface="+mn-ea"/>
                <a:cs typeface="Arial" charset="0"/>
              </a:rPr>
              <a:t>Amplified reflections</a:t>
            </a:r>
            <a:r>
              <a:rPr lang="en-US" sz="1000" b="1" u="none" kern="1200" dirty="0" smtClean="0">
                <a:solidFill>
                  <a:schemeClr val="tx1"/>
                </a:solidFill>
                <a:latin typeface="+mj-lt"/>
                <a:ea typeface="+mn-ea"/>
                <a:cs typeface="Arial" charset="0"/>
              </a:rPr>
              <a:t> </a:t>
            </a:r>
            <a:r>
              <a:rPr lang="en-US" sz="1000" kern="1200" dirty="0" smtClean="0">
                <a:solidFill>
                  <a:schemeClr val="tx1"/>
                </a:solidFill>
                <a:latin typeface="+mj-lt"/>
                <a:ea typeface="+mn-ea"/>
                <a:cs typeface="Arial" charset="0"/>
              </a:rPr>
              <a:t>are designed to highlight the emotional content of the communication. In the previous example, the doctor responded to the patient’s statement that he could not remember his accident by stating, “That sounds scary.” Even though the patient never said it, the doctor introduced this emotional content using an amplified reflection and deepened his understanding of the patient. Finally, a </a:t>
            </a:r>
            <a:r>
              <a:rPr lang="en-US" sz="1000" b="1" u="sng" kern="1200" dirty="0" smtClean="0">
                <a:solidFill>
                  <a:schemeClr val="tx1"/>
                </a:solidFill>
                <a:latin typeface="+mj-lt"/>
                <a:ea typeface="+mn-ea"/>
                <a:cs typeface="Arial" charset="0"/>
              </a:rPr>
              <a:t>double-sided reflection</a:t>
            </a:r>
            <a:r>
              <a:rPr lang="en-US" sz="1000" b="1" u="none" kern="1200" dirty="0" smtClean="0">
                <a:solidFill>
                  <a:schemeClr val="tx1"/>
                </a:solidFill>
                <a:latin typeface="+mj-lt"/>
                <a:ea typeface="+mn-ea"/>
                <a:cs typeface="Arial" charset="0"/>
              </a:rPr>
              <a:t> </a:t>
            </a:r>
            <a:r>
              <a:rPr lang="en-US" sz="1000" kern="1200" dirty="0" smtClean="0">
                <a:solidFill>
                  <a:schemeClr val="tx1"/>
                </a:solidFill>
                <a:latin typeface="+mj-lt"/>
                <a:ea typeface="+mn-ea"/>
                <a:cs typeface="Arial" charset="0"/>
              </a:rPr>
              <a:t>is designed to highlight the patient’s ambivalence. This helps the patient see both the positive and the negative from a more objective perspective. You can say, “On the one hand, drinking is a way for you to relax and enjoy your time with friends…On the other hand, it makes getting up in the morning difficult…” By seeing his or her own attitudes in a new way, the individual may become more motivated to reduce the negative consequences.</a:t>
            </a:r>
          </a:p>
          <a:p>
            <a:endParaRPr lang="en-US" dirty="0"/>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118</a:t>
            </a:fld>
            <a:endParaRPr lang="en-US"/>
          </a:p>
        </p:txBody>
      </p:sp>
    </p:spTree>
    <p:extLst>
      <p:ext uri="{BB962C8B-B14F-4D97-AF65-F5344CB8AC3E}">
        <p14:creationId xmlns:p14="http://schemas.microsoft.com/office/powerpoint/2010/main" val="5478118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a:noFill/>
          <a:ln/>
        </p:spPr>
        <p:txBody>
          <a:bodyPr/>
          <a:lstStyle/>
          <a:p>
            <a:r>
              <a:rPr lang="en-US" sz="1000" dirty="0" smtClean="0">
                <a:latin typeface="+mj-lt"/>
                <a:cs typeface="Arial" charset="0"/>
              </a:rPr>
              <a:t>Confrontation is counterproductive to enhancing a person’s motivation to change. When we confront people about their substance use, we are arguing with them, or trying to convince them that they have a problem. Arguing with our patients is going to make them defensive, which is the opposite of what we want to accomplish during a brief intervention.  </a:t>
            </a:r>
            <a:r>
              <a:rPr lang="en-GB" sz="1000" dirty="0" smtClean="0">
                <a:latin typeface="+mj-lt"/>
                <a:cs typeface="Arial" charset="0"/>
              </a:rPr>
              <a:t> </a:t>
            </a:r>
            <a:endParaRPr lang="en-US" sz="1000" dirty="0" smtClean="0">
              <a:latin typeface="+mj-lt"/>
              <a:cs typeface="Arial" charset="0"/>
            </a:endParaRPr>
          </a:p>
          <a:p>
            <a:endParaRPr lang="en-GB" sz="1000" dirty="0" smtClean="0">
              <a:latin typeface="+mj-lt"/>
              <a:cs typeface="Arial" charset="0"/>
            </a:endParaRPr>
          </a:p>
          <a:p>
            <a:r>
              <a:rPr lang="en-US" sz="1000" i="0" u="sng" dirty="0" smtClean="0">
                <a:latin typeface="+mj-lt"/>
                <a:cs typeface="Arial" charset="0"/>
              </a:rPr>
              <a:t>Bullet 1</a:t>
            </a:r>
            <a:r>
              <a:rPr lang="en-US" sz="1000" i="0" dirty="0" smtClean="0">
                <a:latin typeface="+mj-lt"/>
                <a:cs typeface="Arial" charset="0"/>
              </a:rPr>
              <a:t>. When you confront people, you</a:t>
            </a:r>
            <a:r>
              <a:rPr lang="en-US" sz="1000" i="0" baseline="0" dirty="0" smtClean="0">
                <a:latin typeface="+mj-lt"/>
                <a:cs typeface="Arial" charset="0"/>
              </a:rPr>
              <a:t> </a:t>
            </a:r>
            <a:r>
              <a:rPr lang="en-US" sz="1000" i="0" dirty="0" smtClean="0">
                <a:latin typeface="+mj-lt"/>
                <a:cs typeface="Arial" charset="0"/>
              </a:rPr>
              <a:t>can challenge them, “What do you think you are doing?”</a:t>
            </a:r>
          </a:p>
          <a:p>
            <a:r>
              <a:rPr lang="en-US" sz="1000" i="0" u="sng" dirty="0" smtClean="0">
                <a:latin typeface="+mj-lt"/>
                <a:cs typeface="Arial" charset="0"/>
              </a:rPr>
              <a:t>Bullet 2</a:t>
            </a:r>
            <a:r>
              <a:rPr lang="en-US" sz="1000" i="0" dirty="0" smtClean="0">
                <a:latin typeface="+mj-lt"/>
                <a:cs typeface="Arial" charset="0"/>
              </a:rPr>
              <a:t>. Warn them, “You are going to damage your liver.”</a:t>
            </a:r>
          </a:p>
          <a:p>
            <a:r>
              <a:rPr lang="en-US" sz="1000" i="0" u="sng" dirty="0" smtClean="0">
                <a:latin typeface="+mj-lt"/>
                <a:cs typeface="Arial" charset="0"/>
              </a:rPr>
              <a:t>Bullet 3</a:t>
            </a:r>
            <a:r>
              <a:rPr lang="en-US" sz="1000" i="0" dirty="0" smtClean="0">
                <a:latin typeface="+mj-lt"/>
                <a:cs typeface="Arial" charset="0"/>
              </a:rPr>
              <a:t>. And tell them what to do, “If you want to be a good student, you must stop drinking on school nights.”</a:t>
            </a:r>
          </a:p>
          <a:p>
            <a:r>
              <a:rPr lang="en-US" sz="1000" dirty="0" smtClean="0">
                <a:latin typeface="+mj-lt"/>
                <a:cs typeface="Arial" charset="0"/>
              </a:rPr>
              <a:t> </a:t>
            </a:r>
          </a:p>
          <a:p>
            <a:r>
              <a:rPr lang="en-US" sz="1000" b="1" i="0" dirty="0" smtClean="0">
                <a:latin typeface="+mj-lt"/>
                <a:cs typeface="Arial" charset="0"/>
              </a:rPr>
              <a:t>INSTRUCTIONS:</a:t>
            </a:r>
            <a:r>
              <a:rPr lang="en-US" sz="1000" b="1" i="0" baseline="0" dirty="0" smtClean="0">
                <a:latin typeface="+mj-lt"/>
                <a:cs typeface="Arial" charset="0"/>
              </a:rPr>
              <a:t> You can ask the audience w</a:t>
            </a:r>
            <a:r>
              <a:rPr lang="en-US" sz="1000" b="1" i="0" dirty="0" smtClean="0">
                <a:latin typeface="+mj-lt"/>
                <a:cs typeface="Arial" charset="0"/>
              </a:rPr>
              <a:t>hat other types of confrontational statements could we make when talking to someone about their substance use? Elicit a few responses from participants. Note: Other ways of confronting someone include moralizing, giving unwanted advice, shaming, and being sarcastic.</a:t>
            </a:r>
          </a:p>
          <a:p>
            <a:r>
              <a:rPr lang="en-US" sz="1000" i="0" dirty="0" smtClean="0">
                <a:latin typeface="+mj-lt"/>
                <a:cs typeface="Arial" charset="0"/>
              </a:rPr>
              <a:t> </a:t>
            </a:r>
          </a:p>
        </p:txBody>
      </p:sp>
      <p:sp>
        <p:nvSpPr>
          <p:cNvPr id="4" name="Slide Number Placeholder 3"/>
          <p:cNvSpPr>
            <a:spLocks noGrp="1"/>
          </p:cNvSpPr>
          <p:nvPr>
            <p:ph type="sldNum" sz="quarter" idx="5"/>
          </p:nvPr>
        </p:nvSpPr>
        <p:spPr/>
        <p:txBody>
          <a:bodyPr/>
          <a:lstStyle/>
          <a:p>
            <a:pPr>
              <a:defRPr/>
            </a:pPr>
            <a:fld id="{0D3EEF05-C353-458B-B034-7B690AFA4052}"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According to data from the 2011 Behavioral Risk Factor Surveillance System (administered by the CDC), most states reported less than 1 in 4 adults who discussed their drinking with a health care provider. The state average was 15.8%; California’s average was just a bit lower than the national average at 15.4%. Washington, D.C. had the highest percentage with 25%.</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pPr>
                <a:defRPr/>
              </a:pPr>
              <a:t>12</a:t>
            </a:fld>
            <a:endParaRPr lang="en-US"/>
          </a:p>
        </p:txBody>
      </p:sp>
    </p:spTree>
    <p:extLst>
      <p:ext uri="{BB962C8B-B14F-4D97-AF65-F5344CB8AC3E}">
        <p14:creationId xmlns:p14="http://schemas.microsoft.com/office/powerpoint/2010/main" val="27280899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sldNum" sz="quarter" idx="5"/>
          </p:nvPr>
        </p:nvSpPr>
        <p:spPr/>
        <p:txBody>
          <a:bodyPr/>
          <a:lstStyle/>
          <a:p>
            <a:pPr>
              <a:defRPr/>
            </a:pPr>
            <a:fld id="{C17CB36C-3EA2-4DA8-97E6-AA29993ED84E}" type="slidenum">
              <a:rPr lang="en-US"/>
              <a:pPr>
                <a:defRPr/>
              </a:pPr>
              <a:t>120</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r>
              <a:rPr lang="en-GB" sz="1000" dirty="0" smtClean="0">
                <a:latin typeface="+mj-lt"/>
                <a:cs typeface="Arial" charset="0"/>
              </a:rPr>
              <a:t>Earlier, we discussed the fact that ambivalence is</a:t>
            </a:r>
            <a:r>
              <a:rPr lang="en-GB" sz="1000" baseline="0" dirty="0" smtClean="0">
                <a:latin typeface="+mj-lt"/>
                <a:cs typeface="Arial" charset="0"/>
              </a:rPr>
              <a:t> </a:t>
            </a:r>
            <a:r>
              <a:rPr lang="en-GB" sz="1000" dirty="0" smtClean="0">
                <a:latin typeface="+mj-lt"/>
                <a:cs typeface="Arial" charset="0"/>
              </a:rPr>
              <a:t>a central force in the change process. With a brief intervention, you want to explore a person’s ambivalence about making a change. The way you do this is to encourage the patient to weigh the costs and benefits of changing his or her substance use against the costs and benefits of continuing to use alcohol or other drugs. In other words, what are the pros and cons of using alcohol or drugs? Likewise, what are the pros and cons of reducing use of alcohol or drugs? </a:t>
            </a:r>
            <a:endParaRPr lang="en-US" sz="1000" dirty="0" smtClean="0">
              <a:latin typeface="+mj-lt"/>
              <a:cs typeface="Arial"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a:ln/>
        </p:spPr>
      </p:sp>
      <p:sp>
        <p:nvSpPr>
          <p:cNvPr id="124930" name="Notes Placeholder 2"/>
          <p:cNvSpPr>
            <a:spLocks noGrp="1"/>
          </p:cNvSpPr>
          <p:nvPr>
            <p:ph type="body" idx="1"/>
          </p:nvPr>
        </p:nvSpPr>
        <p:spPr>
          <a:noFill/>
          <a:ln/>
        </p:spPr>
        <p:txBody>
          <a:bodyPr/>
          <a:lstStyle/>
          <a:p>
            <a:r>
              <a:rPr lang="en-GB" sz="1000" dirty="0" smtClean="0">
                <a:latin typeface="+mj-lt"/>
                <a:cs typeface="Arial" charset="0"/>
              </a:rPr>
              <a:t>Another key strategy in motivational interviewing is eliciting change talk. Change talk consists of self-motivational statements that people make in relation to </a:t>
            </a:r>
            <a:r>
              <a:rPr lang="en-GB" sz="1000" dirty="0" err="1" smtClean="0">
                <a:latin typeface="+mj-lt"/>
                <a:cs typeface="Arial" charset="0"/>
              </a:rPr>
              <a:t>behavior</a:t>
            </a:r>
            <a:r>
              <a:rPr lang="en-GB" sz="1000" dirty="0" smtClean="0">
                <a:latin typeface="+mj-lt"/>
                <a:cs typeface="Arial" charset="0"/>
              </a:rPr>
              <a:t> change.</a:t>
            </a:r>
          </a:p>
          <a:p>
            <a:r>
              <a:rPr lang="en-GB" sz="1000" dirty="0" smtClean="0">
                <a:latin typeface="+mj-lt"/>
                <a:cs typeface="Arial" charset="0"/>
              </a:rPr>
              <a:t> </a:t>
            </a:r>
          </a:p>
          <a:p>
            <a:r>
              <a:rPr lang="en-GB" sz="1000" b="1" i="0" u="sng" dirty="0" smtClean="0">
                <a:latin typeface="+mj-lt"/>
                <a:cs typeface="Arial" charset="0"/>
              </a:rPr>
              <a:t>Bullet 1</a:t>
            </a:r>
            <a:r>
              <a:rPr lang="en-GB" sz="1000" b="1" i="0" dirty="0" smtClean="0">
                <a:latin typeface="+mj-lt"/>
                <a:cs typeface="Arial" charset="0"/>
              </a:rPr>
              <a:t>. </a:t>
            </a:r>
            <a:r>
              <a:rPr lang="en-GB" sz="1000" i="0" dirty="0" smtClean="0">
                <a:latin typeface="+mj-lt"/>
                <a:cs typeface="Arial" charset="0"/>
              </a:rPr>
              <a:t>Patients may say things that suggest they recognize the problem,</a:t>
            </a:r>
            <a:endParaRPr lang="en-US" sz="1000" i="0" dirty="0" smtClean="0">
              <a:latin typeface="+mj-lt"/>
              <a:cs typeface="Arial" charset="0"/>
            </a:endParaRPr>
          </a:p>
          <a:p>
            <a:r>
              <a:rPr lang="en-GB" sz="1000" b="1" i="0" u="sng" dirty="0" smtClean="0">
                <a:latin typeface="+mj-lt"/>
                <a:cs typeface="Arial" charset="0"/>
              </a:rPr>
              <a:t>Bullet 2</a:t>
            </a:r>
            <a:r>
              <a:rPr lang="en-GB" sz="1000" b="1" i="0" dirty="0" smtClean="0">
                <a:latin typeface="+mj-lt"/>
                <a:cs typeface="Arial" charset="0"/>
              </a:rPr>
              <a:t>. </a:t>
            </a:r>
            <a:r>
              <a:rPr lang="en-GB" sz="1000" i="0" dirty="0" smtClean="0">
                <a:latin typeface="+mj-lt"/>
                <a:cs typeface="Arial" charset="0"/>
              </a:rPr>
              <a:t>Have concerns about not changing, </a:t>
            </a:r>
            <a:endParaRPr lang="en-US" sz="1000" i="0" dirty="0" smtClean="0">
              <a:latin typeface="+mj-lt"/>
              <a:cs typeface="Arial" charset="0"/>
            </a:endParaRPr>
          </a:p>
          <a:p>
            <a:r>
              <a:rPr lang="en-GB" sz="1000" b="1" i="0" u="sng" dirty="0" smtClean="0">
                <a:latin typeface="+mj-lt"/>
                <a:cs typeface="Arial" charset="0"/>
              </a:rPr>
              <a:t>Bullet 3</a:t>
            </a:r>
            <a:r>
              <a:rPr lang="en-GB" sz="1000" b="1" i="0" dirty="0" smtClean="0">
                <a:latin typeface="+mj-lt"/>
                <a:cs typeface="Arial" charset="0"/>
              </a:rPr>
              <a:t>. </a:t>
            </a:r>
            <a:r>
              <a:rPr lang="en-GB" sz="1000" i="0" dirty="0" smtClean="0">
                <a:latin typeface="+mj-lt"/>
                <a:cs typeface="Arial" charset="0"/>
              </a:rPr>
              <a:t>Have some intention to change, and </a:t>
            </a:r>
            <a:endParaRPr lang="en-US" sz="1000" i="0" dirty="0" smtClean="0">
              <a:latin typeface="+mj-lt"/>
              <a:cs typeface="Arial" charset="0"/>
            </a:endParaRPr>
          </a:p>
          <a:p>
            <a:r>
              <a:rPr lang="en-GB" sz="1000" b="1" i="0" u="sng" dirty="0" smtClean="0">
                <a:latin typeface="+mj-lt"/>
                <a:cs typeface="Arial" charset="0"/>
              </a:rPr>
              <a:t>Bullet 4</a:t>
            </a:r>
            <a:r>
              <a:rPr lang="en-GB" sz="1000" b="1" i="0" dirty="0" smtClean="0">
                <a:latin typeface="+mj-lt"/>
                <a:cs typeface="Arial" charset="0"/>
              </a:rPr>
              <a:t>. </a:t>
            </a:r>
            <a:r>
              <a:rPr lang="en-GB" sz="1000" i="0" dirty="0" smtClean="0">
                <a:latin typeface="+mj-lt"/>
                <a:cs typeface="Arial" charset="0"/>
              </a:rPr>
              <a:t>Feel optimistic about their ability to make change. </a:t>
            </a:r>
            <a:endParaRPr lang="en-US" sz="1000" i="0" dirty="0" smtClean="0">
              <a:latin typeface="+mj-lt"/>
              <a:cs typeface="Arial" charset="0"/>
            </a:endParaRPr>
          </a:p>
          <a:p>
            <a:r>
              <a:rPr lang="en-GB" sz="1000" dirty="0" smtClean="0">
                <a:latin typeface="+mj-lt"/>
                <a:cs typeface="Arial" charset="0"/>
              </a:rPr>
              <a:t> </a:t>
            </a:r>
            <a:endParaRPr lang="en-US" sz="1000" dirty="0" smtClean="0">
              <a:latin typeface="+mj-lt"/>
              <a:cs typeface="Arial" charset="0"/>
            </a:endParaRPr>
          </a:p>
          <a:p>
            <a:r>
              <a:rPr lang="en-GB" sz="1000" dirty="0" smtClean="0">
                <a:latin typeface="+mj-lt"/>
                <a:cs typeface="Arial" charset="0"/>
              </a:rPr>
              <a:t>When patients make these statements, they are moving in the direction of being more willing or motivated to change. </a:t>
            </a:r>
            <a:endParaRPr lang="en-US" sz="1000" dirty="0" smtClean="0">
              <a:latin typeface="+mj-lt"/>
              <a:cs typeface="Arial" charset="0"/>
            </a:endParaRPr>
          </a:p>
        </p:txBody>
      </p:sp>
      <p:sp>
        <p:nvSpPr>
          <p:cNvPr id="4" name="Slide Number Placeholder 3"/>
          <p:cNvSpPr>
            <a:spLocks noGrp="1"/>
          </p:cNvSpPr>
          <p:nvPr>
            <p:ph type="sldNum" sz="quarter" idx="5"/>
          </p:nvPr>
        </p:nvSpPr>
        <p:spPr/>
        <p:txBody>
          <a:bodyPr/>
          <a:lstStyle/>
          <a:p>
            <a:pPr>
              <a:defRPr/>
            </a:pPr>
            <a:fld id="{C26E8C5B-A9B1-4001-865B-C44445FD0D04}" type="slidenum">
              <a:rPr lang="en-US" smtClean="0"/>
              <a:pPr>
                <a:defRPr/>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smtClean="0">
                <a:latin typeface="+mj-lt"/>
              </a:rPr>
              <a:t>Change talk</a:t>
            </a:r>
            <a:r>
              <a:rPr lang="en-US" sz="1000" baseline="0" dirty="0" smtClean="0">
                <a:latin typeface="+mj-lt"/>
              </a:rPr>
              <a:t> is defined as statements by the patient revealing consideration of motivation for or commitment to change. In MI, the clinician seeks to guide the patient to expressions of change talk as the pathway to change. Research indicates a clear correlation between client statements about change and outcomes of client reported levels of success in changing a behavior. The more someone talks about change, the more likely they are to change. Different types of change talk can be described using the DARN-C mnemonic.</a:t>
            </a:r>
          </a:p>
          <a:p>
            <a:pPr eaLnBrk="1" hangingPunct="1"/>
            <a:endParaRPr lang="en-US" sz="1000" baseline="0" dirty="0" smtClean="0">
              <a:latin typeface="+mj-lt"/>
            </a:endParaRPr>
          </a:p>
          <a:p>
            <a:pPr eaLnBrk="1" hangingPunct="1"/>
            <a:r>
              <a:rPr lang="en-US" sz="1000" b="1" dirty="0" smtClean="0">
                <a:latin typeface="+mj-lt"/>
              </a:rPr>
              <a:t>Preparatory Change Talk</a:t>
            </a:r>
          </a:p>
          <a:p>
            <a:pPr eaLnBrk="1" hangingPunct="1"/>
            <a:r>
              <a:rPr lang="en-US" sz="1000" dirty="0" smtClean="0">
                <a:latin typeface="+mj-lt"/>
              </a:rPr>
              <a:t>Desire (I want to change)</a:t>
            </a:r>
          </a:p>
          <a:p>
            <a:pPr eaLnBrk="1" hangingPunct="1"/>
            <a:r>
              <a:rPr lang="en-US" sz="1000" dirty="0" smtClean="0">
                <a:latin typeface="+mj-lt"/>
              </a:rPr>
              <a:t>Ability (I can change)</a:t>
            </a:r>
          </a:p>
          <a:p>
            <a:pPr eaLnBrk="1" hangingPunct="1"/>
            <a:r>
              <a:rPr lang="en-US" sz="1000" dirty="0" smtClean="0">
                <a:latin typeface="+mj-lt"/>
              </a:rPr>
              <a:t>Reason (It’s important to change)</a:t>
            </a:r>
          </a:p>
          <a:p>
            <a:pPr eaLnBrk="1" hangingPunct="1"/>
            <a:r>
              <a:rPr lang="en-US" sz="1000" dirty="0" smtClean="0">
                <a:latin typeface="+mj-lt"/>
              </a:rPr>
              <a:t>Need (I should change)</a:t>
            </a:r>
          </a:p>
          <a:p>
            <a:pPr eaLnBrk="1" hangingPunct="1"/>
            <a:endParaRPr lang="en-US" sz="1000" dirty="0" smtClean="0">
              <a:latin typeface="+mj-lt"/>
            </a:endParaRPr>
          </a:p>
          <a:p>
            <a:pPr eaLnBrk="1" hangingPunct="1"/>
            <a:r>
              <a:rPr lang="en-US" sz="1000" dirty="0" smtClean="0">
                <a:latin typeface="+mj-lt"/>
              </a:rPr>
              <a:t>And most predictive of positive outcome:</a:t>
            </a:r>
          </a:p>
          <a:p>
            <a:pPr eaLnBrk="1" hangingPunct="1"/>
            <a:endParaRPr lang="en-US" sz="1000" dirty="0" smtClean="0">
              <a:latin typeface="+mj-lt"/>
            </a:endParaRPr>
          </a:p>
          <a:p>
            <a:pPr eaLnBrk="1" hangingPunct="1"/>
            <a:r>
              <a:rPr lang="en-US" sz="1000" b="1" dirty="0" smtClean="0">
                <a:latin typeface="+mj-lt"/>
              </a:rPr>
              <a:t>Implementing Change Talk </a:t>
            </a:r>
          </a:p>
          <a:p>
            <a:pPr eaLnBrk="1" hangingPunct="1"/>
            <a:r>
              <a:rPr lang="en-US" sz="1000" dirty="0" smtClean="0">
                <a:latin typeface="+mj-lt"/>
              </a:rPr>
              <a:t>Commitment (I will make changes)</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77CC3C44-7014-4EFD-BEDE-8945B6085EF9}" type="slidenum">
              <a:rPr lang="en-US" smtClean="0">
                <a:latin typeface="Arial" charset="0"/>
              </a:rPr>
              <a:pPr>
                <a:defRPr/>
              </a:pPr>
              <a:t>123</a:t>
            </a:fld>
            <a:endParaRPr lang="en-US" smtClean="0">
              <a:latin typeface="Arial" charset="0"/>
            </a:endParaRPr>
          </a:p>
        </p:txBody>
      </p:sp>
      <p:sp>
        <p:nvSpPr>
          <p:cNvPr id="122882" name="Rectangle 2"/>
          <p:cNvSpPr>
            <a:spLocks noGrp="1" noRot="1" noChangeAspect="1" noChangeArrowheads="1" noTextEdit="1"/>
          </p:cNvSpPr>
          <p:nvPr>
            <p:ph type="sldImg"/>
          </p:nvPr>
        </p:nvSpPr>
        <p:spPr>
          <a:xfrm>
            <a:off x="1295400" y="228600"/>
            <a:ext cx="4419600" cy="3314700"/>
          </a:xfrm>
          <a:ln/>
        </p:spPr>
      </p:sp>
      <p:sp>
        <p:nvSpPr>
          <p:cNvPr id="122883" name="Rectangle 3"/>
          <p:cNvSpPr>
            <a:spLocks noGrp="1" noChangeArrowheads="1"/>
          </p:cNvSpPr>
          <p:nvPr>
            <p:ph type="body" idx="1"/>
          </p:nvPr>
        </p:nvSpPr>
        <p:spPr>
          <a:noFill/>
          <a:ln/>
        </p:spPr>
        <p:txBody>
          <a:bodyPr/>
          <a:lstStyle/>
          <a:p>
            <a:r>
              <a:rPr lang="en-GB" sz="1000" b="1" i="0" dirty="0" smtClean="0">
                <a:latin typeface="+mj-lt"/>
                <a:cs typeface="Arial" charset="0"/>
              </a:rPr>
              <a:t>INSTRUCTIONS</a:t>
            </a:r>
          </a:p>
          <a:p>
            <a:r>
              <a:rPr lang="en-GB" sz="1000" b="0" i="0" dirty="0" smtClean="0">
                <a:latin typeface="+mj-lt"/>
                <a:cs typeface="Arial" charset="0"/>
              </a:rPr>
              <a:t>**Allow 5 minutes for this activity**</a:t>
            </a:r>
          </a:p>
          <a:p>
            <a:endParaRPr lang="en-GB" sz="1000" dirty="0" smtClean="0">
              <a:latin typeface="+mj-lt"/>
              <a:cs typeface="Arial" charset="0"/>
            </a:endParaRPr>
          </a:p>
          <a:p>
            <a:r>
              <a:rPr lang="en-GB" sz="1000" b="0" i="0" dirty="0" smtClean="0">
                <a:latin typeface="+mj-lt"/>
                <a:cs typeface="Arial" charset="0"/>
              </a:rPr>
              <a:t>Ask participants to pair up once</a:t>
            </a:r>
            <a:r>
              <a:rPr lang="en-GB" sz="1000" b="0" i="0" baseline="0" dirty="0" smtClean="0">
                <a:latin typeface="+mj-lt"/>
                <a:cs typeface="Arial" charset="0"/>
              </a:rPr>
              <a:t> </a:t>
            </a:r>
            <a:r>
              <a:rPr lang="en-GB" sz="1000" b="0" i="0" dirty="0" smtClean="0">
                <a:latin typeface="+mj-lt"/>
                <a:cs typeface="Arial" charset="0"/>
              </a:rPr>
              <a:t>again and talk to their partner about a change they made/want</a:t>
            </a:r>
            <a:r>
              <a:rPr lang="en-GB" sz="1000" b="0" i="0" baseline="0" dirty="0" smtClean="0">
                <a:latin typeface="+mj-lt"/>
                <a:cs typeface="Arial" charset="0"/>
              </a:rPr>
              <a:t> to </a:t>
            </a:r>
            <a:r>
              <a:rPr lang="en-GB" sz="1000" b="0" i="0" dirty="0" smtClean="0">
                <a:latin typeface="+mj-lt"/>
                <a:cs typeface="Arial" charset="0"/>
              </a:rPr>
              <a:t>make in their lives. This should be a personal change, but something that they are comfortable sharing. One person will talk first and the other person should use reflective listening. Remember you can repeat what your partner says or amplify it by rephrasing it in order to capture underlying feelings. You can reflect back to your partner the good and the not-so-good aspects of the situation that your partner wants to change by offering double-sided reflections. Avoid</a:t>
            </a:r>
            <a:r>
              <a:rPr lang="en-GB" sz="1000" b="0" i="0" baseline="0" dirty="0" smtClean="0">
                <a:latin typeface="+mj-lt"/>
                <a:cs typeface="Arial" charset="0"/>
              </a:rPr>
              <a:t> asking any questions.</a:t>
            </a:r>
            <a:endParaRPr lang="en-US" sz="1000" b="0" i="0" dirty="0" smtClean="0">
              <a:latin typeface="+mj-lt"/>
              <a:cs typeface="Arial" charset="0"/>
            </a:endParaRPr>
          </a:p>
          <a:p>
            <a:r>
              <a:rPr lang="en-GB" sz="1000" b="0" i="0" dirty="0" smtClean="0">
                <a:latin typeface="+mj-lt"/>
                <a:cs typeface="Arial" charset="0"/>
              </a:rPr>
              <a:t> </a:t>
            </a:r>
            <a:endParaRPr lang="en-US" sz="1000" b="0" i="0" dirty="0" smtClean="0">
              <a:latin typeface="+mj-lt"/>
              <a:cs typeface="Arial" charset="0"/>
            </a:endParaRPr>
          </a:p>
          <a:p>
            <a:r>
              <a:rPr lang="en-GB" sz="1000" b="0" i="0" dirty="0" smtClean="0">
                <a:latin typeface="+mj-lt"/>
                <a:cs typeface="Arial" charset="0"/>
              </a:rPr>
              <a:t>After about</a:t>
            </a:r>
            <a:r>
              <a:rPr lang="en-GB" sz="1000" b="0" i="0" baseline="0" dirty="0" smtClean="0">
                <a:latin typeface="+mj-lt"/>
                <a:cs typeface="Arial" charset="0"/>
              </a:rPr>
              <a:t> 2 ½ minutes, notify</a:t>
            </a:r>
            <a:r>
              <a:rPr lang="en-GB" sz="1000" b="0" i="0" dirty="0" smtClean="0">
                <a:latin typeface="+mj-lt"/>
                <a:cs typeface="Arial" charset="0"/>
              </a:rPr>
              <a:t> participants to switch roles. Then ask the participants to share with the group what it was like to engage in reflective listening. Was there anything hard about doing reflective listening? When they were being listened to, what was good about the reflections? </a:t>
            </a:r>
            <a:r>
              <a:rPr lang="en-US" sz="1000" b="0" i="0" dirty="0" smtClean="0">
                <a:latin typeface="+mj-lt"/>
                <a:cs typeface="Arial" charset="0"/>
              </a:rPr>
              <a:t> </a:t>
            </a:r>
          </a:p>
          <a:p>
            <a:endParaRPr lang="en-US" sz="1000" b="0" i="0" dirty="0" smtClean="0">
              <a:latin typeface="+mj-lt"/>
              <a:cs typeface="Arial" charset="0"/>
            </a:endParaRPr>
          </a:p>
          <a:p>
            <a:r>
              <a:rPr lang="en-US" sz="1000" b="1" i="0" dirty="0" smtClean="0">
                <a:latin typeface="+mj-lt"/>
                <a:cs typeface="Arial" charset="0"/>
              </a:rPr>
              <a:t>Additional Information</a:t>
            </a:r>
            <a:r>
              <a:rPr lang="en-US" sz="1000" b="1" i="0" baseline="0" dirty="0" smtClean="0">
                <a:latin typeface="+mj-lt"/>
                <a:cs typeface="Arial" charset="0"/>
              </a:rPr>
              <a:t> for the Trainer(s)</a:t>
            </a:r>
          </a:p>
          <a:p>
            <a:r>
              <a:rPr lang="en-US" sz="1000" kern="1200" dirty="0" smtClean="0">
                <a:solidFill>
                  <a:schemeClr val="tx1"/>
                </a:solidFill>
                <a:effectLst/>
                <a:latin typeface="+mj-lt"/>
                <a:ea typeface="+mn-ea"/>
                <a:cs typeface="+mn-cs"/>
              </a:rPr>
              <a:t>An HIV-related example of reflective listening is as follows: </a:t>
            </a:r>
            <a:r>
              <a:rPr lang="en-GB" sz="1000" kern="1200" dirty="0" smtClean="0">
                <a:solidFill>
                  <a:schemeClr val="tx1"/>
                </a:solidFill>
                <a:effectLst/>
                <a:latin typeface="+mj-lt"/>
                <a:ea typeface="+mn-ea"/>
                <a:cs typeface="+mn-cs"/>
              </a:rPr>
              <a:t>“On the one hand, drinking is a way for you to relax and enjoy time with your friends. One the other hand, sometimes being under the influence of alcohol causes you to forget to take your HIV meds.”</a:t>
            </a:r>
            <a:endParaRPr lang="en-US" sz="1000" dirty="0" smtClean="0">
              <a:latin typeface="+mj-lt"/>
              <a:cs typeface="Arial"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b="1" i="0" kern="1200" dirty="0" smtClean="0">
                <a:solidFill>
                  <a:schemeClr val="tx1"/>
                </a:solidFill>
                <a:latin typeface="+mj-lt"/>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000" b="0" i="0" kern="1200" dirty="0" smtClean="0">
                <a:solidFill>
                  <a:schemeClr val="tx1"/>
                </a:solidFill>
                <a:latin typeface="+mj-lt"/>
                <a:ea typeface="+mn-ea"/>
                <a:cs typeface="Arial" charset="0"/>
              </a:rPr>
              <a:t>**Allow</a:t>
            </a:r>
            <a:r>
              <a:rPr lang="en-GB" sz="1000" b="0" i="0" kern="1200" baseline="0" dirty="0" smtClean="0">
                <a:solidFill>
                  <a:schemeClr val="tx1"/>
                </a:solidFill>
                <a:latin typeface="+mj-lt"/>
                <a:ea typeface="+mn-ea"/>
                <a:cs typeface="Arial" charset="0"/>
              </a:rPr>
              <a:t> 5-7 minutes for this activity**</a:t>
            </a:r>
          </a:p>
          <a:p>
            <a:pPr>
              <a:defRPr/>
            </a:pPr>
            <a:endParaRPr lang="en-US" sz="1000" b="1" i="1" dirty="0" smtClean="0">
              <a:latin typeface="+mj-lt"/>
              <a:cs typeface="Arial" pitchFamily="34" charset="0"/>
            </a:endParaRPr>
          </a:p>
          <a:p>
            <a:pPr>
              <a:defRPr/>
            </a:pPr>
            <a:r>
              <a:rPr lang="en-US" sz="1000" b="0" i="0" dirty="0" smtClean="0">
                <a:latin typeface="+mj-lt"/>
                <a:cs typeface="Arial" pitchFamily="34" charset="0"/>
              </a:rPr>
              <a:t>Be sure to practice with the video ahead of time. If you have difficulty playing the video, refer</a:t>
            </a:r>
            <a:r>
              <a:rPr lang="en-US" sz="1000" b="0" i="0" baseline="0" dirty="0" smtClean="0">
                <a:latin typeface="+mj-lt"/>
                <a:cs typeface="Arial" pitchFamily="34" charset="0"/>
              </a:rPr>
              <a:t> to the instructions below or the </a:t>
            </a:r>
            <a:r>
              <a:rPr lang="en-US" sz="1000" b="0" i="0" dirty="0" smtClean="0">
                <a:latin typeface="+mj-lt"/>
                <a:cs typeface="Arial" pitchFamily="34" charset="0"/>
              </a:rPr>
              <a:t>trainer’s guide for alternate ways of accessing it.</a:t>
            </a:r>
          </a:p>
          <a:p>
            <a:pPr>
              <a:defRPr/>
            </a:pPr>
            <a:endParaRPr lang="en-US" sz="1000" b="0" i="0" dirty="0" smtClean="0">
              <a:latin typeface="+mj-lt"/>
            </a:endParaRPr>
          </a:p>
          <a:p>
            <a:pPr>
              <a:defRPr/>
            </a:pPr>
            <a:r>
              <a:rPr lang="en-US" sz="1000" b="0" i="0" dirty="0" smtClean="0">
                <a:latin typeface="+mj-lt"/>
              </a:rPr>
              <a:t>The second video involves the same patient (a</a:t>
            </a:r>
            <a:r>
              <a:rPr lang="en-US" sz="1000" b="0" i="0" baseline="0" dirty="0" smtClean="0">
                <a:latin typeface="+mj-lt"/>
              </a:rPr>
              <a:t> standardized patient used in medical training is one who is taught a disease process and asked to interact with a medical provider) </a:t>
            </a:r>
            <a:r>
              <a:rPr lang="en-US" sz="1000" b="0" i="0" dirty="0" smtClean="0">
                <a:latin typeface="+mj-lt"/>
              </a:rPr>
              <a:t>but a different doctor. Let’s look at how this doctor approaches the patient. </a:t>
            </a:r>
          </a:p>
          <a:p>
            <a:pPr>
              <a:defRPr/>
            </a:pPr>
            <a:r>
              <a:rPr lang="en-US" sz="1000" b="0" i="0" dirty="0" smtClean="0">
                <a:latin typeface="+mj-l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kern="1200" dirty="0" smtClean="0">
                <a:solidFill>
                  <a:schemeClr val="tx1"/>
                </a:solidFill>
                <a:effectLst/>
                <a:latin typeface="+mj-lt"/>
                <a:ea typeface="+mn-ea"/>
                <a:cs typeface="+mn-cs"/>
              </a:rPr>
              <a:t>**</a:t>
            </a:r>
            <a:r>
              <a:rPr lang="en-US" sz="1000" b="0" i="0" u="sng" kern="1200" dirty="0" smtClean="0">
                <a:solidFill>
                  <a:schemeClr val="tx1"/>
                </a:solidFill>
                <a:effectLst/>
                <a:latin typeface="+mj-lt"/>
                <a:ea typeface="+mn-ea"/>
                <a:cs typeface="+mn-cs"/>
              </a:rPr>
              <a:t>How</a:t>
            </a:r>
            <a:r>
              <a:rPr lang="en-US" sz="1000" b="0" i="0" u="sng" kern="1200" baseline="0" dirty="0" smtClean="0">
                <a:solidFill>
                  <a:schemeClr val="tx1"/>
                </a:solidFill>
                <a:effectLst/>
                <a:latin typeface="+mj-lt"/>
                <a:ea typeface="+mn-ea"/>
                <a:cs typeface="+mn-cs"/>
              </a:rPr>
              <a:t> to Insert the Video</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This slide </a:t>
            </a:r>
            <a:r>
              <a:rPr lang="en-US" sz="1000" b="0" i="0" kern="1200" baseline="0" dirty="0" smtClean="0">
                <a:solidFill>
                  <a:schemeClr val="tx1"/>
                </a:solidFill>
                <a:effectLst/>
                <a:latin typeface="+mj-lt"/>
                <a:ea typeface="+mn-ea"/>
                <a:cs typeface="+mn-cs"/>
              </a:rPr>
              <a:t>will </a:t>
            </a:r>
            <a:r>
              <a:rPr lang="en-US" sz="1000" b="0" i="0" kern="1200" dirty="0" smtClean="0">
                <a:solidFill>
                  <a:schemeClr val="tx1"/>
                </a:solidFill>
                <a:effectLst/>
                <a:latin typeface="+mj-lt"/>
                <a:ea typeface="+mn-ea"/>
                <a:cs typeface="+mn-cs"/>
              </a:rPr>
              <a:t>contain a short video clip that will play when the trainer clicks on the</a:t>
            </a:r>
            <a:r>
              <a:rPr lang="en-US" sz="1000" b="0" i="0" kern="1200" baseline="0" dirty="0" smtClean="0">
                <a:solidFill>
                  <a:schemeClr val="tx1"/>
                </a:solidFill>
                <a:effectLst/>
                <a:latin typeface="+mj-lt"/>
                <a:ea typeface="+mn-ea"/>
                <a:cs typeface="+mn-cs"/>
              </a:rPr>
              <a:t> static image</a:t>
            </a:r>
            <a:r>
              <a:rPr lang="en-US" sz="1000" b="0" i="0" kern="1200" dirty="0" smtClean="0">
                <a:solidFill>
                  <a:schemeClr val="tx1"/>
                </a:solidFill>
                <a:effectLst/>
                <a:latin typeface="+mj-lt"/>
                <a:ea typeface="+mn-ea"/>
                <a:cs typeface="+mn-cs"/>
              </a:rPr>
              <a:t>.  In order for this to work, the video</a:t>
            </a:r>
            <a:r>
              <a:rPr lang="en-US" sz="1000" b="0" i="0" kern="1200" baseline="0" dirty="0" smtClean="0">
                <a:solidFill>
                  <a:schemeClr val="tx1"/>
                </a:solidFill>
                <a:effectLst/>
                <a:latin typeface="+mj-lt"/>
                <a:ea typeface="+mn-ea"/>
                <a:cs typeface="+mn-cs"/>
              </a:rPr>
              <a:t> needs to be inserted into the presentation. You can access the video from the BNI-ART Institute Website (link included at the bottom of the slide). Alternately, the video will be included in the package of training materials that is posted to the PSATTC Products and Resources page (www.psattc.org). </a:t>
            </a:r>
            <a:r>
              <a:rPr lang="en-US" sz="1000" b="0" i="0" kern="1200" dirty="0" smtClean="0">
                <a:solidFill>
                  <a:schemeClr val="tx1"/>
                </a:solidFill>
                <a:effectLst/>
                <a:latin typeface="+mj-lt"/>
                <a:ea typeface="+mn-ea"/>
                <a:cs typeface="+mn-cs"/>
              </a:rPr>
              <a:t>From the INSERT</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menu in PowerPoint, select “video (or movie).”  Select the “Good SBIRT” video file.  When prompted, indicate that the movie should play automatically and full screen. </a:t>
            </a:r>
            <a:r>
              <a:rPr lang="en-US" sz="1000" b="0" i="0" kern="1200" baseline="0" dirty="0" smtClean="0">
                <a:solidFill>
                  <a:schemeClr val="tx1"/>
                </a:solidFill>
                <a:effectLst/>
                <a:latin typeface="+mj-lt"/>
                <a:ea typeface="+mn-ea"/>
                <a:cs typeface="+mn-cs"/>
              </a:rPr>
              <a:t>Once the video is inserted into the PowerPoint presentation, you need to maintain a direct </a:t>
            </a:r>
            <a:r>
              <a:rPr lang="en-US" sz="1000" b="0" i="0" kern="1200" dirty="0" smtClean="0">
                <a:solidFill>
                  <a:schemeClr val="tx1"/>
                </a:solidFill>
                <a:effectLst/>
                <a:latin typeface="+mj-lt"/>
                <a:ea typeface="+mn-ea"/>
                <a:cs typeface="+mn-cs"/>
              </a:rPr>
              <a:t>connection between the PowerPoint presentation and the video file.  When moving the PowerPoint file to another location on your computer or to another computer, make sure to always move the “Good SBIRT” video file along with it. If the link becomes broken, the video will need to be reinserted. </a:t>
            </a:r>
            <a:endParaRPr lang="en-US" sz="1000" b="0" i="0" dirty="0" smtClean="0">
              <a:latin typeface="+mj-lt"/>
              <a:cs typeface="Arial" pitchFamily="34" charset="0"/>
            </a:endParaRPr>
          </a:p>
          <a:p>
            <a:pPr>
              <a:defRPr/>
            </a:pPr>
            <a:r>
              <a:rPr lang="en-US" sz="1000" b="0" i="0" dirty="0" smtClean="0">
                <a:latin typeface="+mj-lt"/>
                <a:cs typeface="Arial" pitchFamily="34" charset="0"/>
              </a:rPr>
              <a:t> </a:t>
            </a:r>
          </a:p>
          <a:p>
            <a:pPr>
              <a:defRPr/>
            </a:pPr>
            <a:r>
              <a:rPr lang="en-US" sz="1000" b="0" i="0" dirty="0" smtClean="0">
                <a:latin typeface="+mj-lt"/>
                <a:cs typeface="Arial" pitchFamily="34" charset="0"/>
              </a:rPr>
              <a:t>To play the video, hover over the video image to make the video controls appear. Click on the play button to show the “bad example” video. The video should display full screen.</a:t>
            </a:r>
          </a:p>
          <a:p>
            <a:pPr>
              <a:defRPr/>
            </a:pPr>
            <a:r>
              <a:rPr lang="en-US" sz="1000" b="0" i="0" dirty="0" smtClean="0">
                <a:latin typeface="+mj-lt"/>
                <a:cs typeface="Arial" pitchFamily="34" charset="0"/>
              </a:rPr>
              <a:t> </a:t>
            </a:r>
          </a:p>
          <a:p>
            <a:pPr>
              <a:defRPr/>
            </a:pPr>
            <a:r>
              <a:rPr lang="en-US" sz="1000" b="0" i="0" dirty="0" smtClean="0">
                <a:latin typeface="+mj-lt"/>
                <a:cs typeface="Arial" pitchFamily="34" charset="0"/>
              </a:rPr>
              <a:t>Facilitate a 5-minute discussion with participants using the following questions:</a:t>
            </a:r>
          </a:p>
          <a:p>
            <a:pPr>
              <a:defRPr/>
            </a:pPr>
            <a:r>
              <a:rPr lang="en-US" sz="1000" b="0" i="0" dirty="0" smtClean="0">
                <a:latin typeface="+mj-lt"/>
                <a:cs typeface="Arial" pitchFamily="34" charset="0"/>
              </a:rPr>
              <a:t> </a:t>
            </a:r>
          </a:p>
          <a:p>
            <a:pPr>
              <a:defRPr/>
            </a:pPr>
            <a:r>
              <a:rPr lang="en-US" sz="1000" b="0" i="0" dirty="0" smtClean="0">
                <a:latin typeface="+mj-lt"/>
                <a:cs typeface="Arial" pitchFamily="34" charset="0"/>
              </a:rPr>
              <a:t>What did you notice about the doctor’s approach? How did the patient react? Was it effective? Why or why not? </a:t>
            </a:r>
          </a:p>
          <a:p>
            <a:pPr>
              <a:defRPr/>
            </a:pPr>
            <a:r>
              <a:rPr lang="en-US" sz="1000" b="0" i="0" dirty="0" smtClean="0">
                <a:latin typeface="+mj-lt"/>
                <a:cs typeface="Arial" pitchFamily="34" charset="0"/>
              </a:rPr>
              <a:t> </a:t>
            </a:r>
          </a:p>
          <a:p>
            <a:pPr>
              <a:defRPr/>
            </a:pPr>
            <a:r>
              <a:rPr lang="en-US" sz="1000" b="0" i="0" dirty="0" smtClean="0">
                <a:latin typeface="+mj-lt"/>
                <a:cs typeface="Arial" pitchFamily="34" charset="0"/>
              </a:rPr>
              <a:t>In the discussion, make sure that the following are covered:</a:t>
            </a:r>
            <a:endParaRPr lang="en-US" sz="1000" b="0" i="0" dirty="0" smtClean="0">
              <a:latin typeface="+mj-lt"/>
            </a:endParaRPr>
          </a:p>
          <a:p>
            <a:pPr marL="171450" indent="-171450">
              <a:buFont typeface="Arial" pitchFamily="34" charset="0"/>
              <a:buChar char="•"/>
              <a:defRPr/>
            </a:pPr>
            <a:r>
              <a:rPr lang="en-US" sz="1000" b="0" i="0" dirty="0" smtClean="0">
                <a:latin typeface="+mj-lt"/>
              </a:rPr>
              <a:t>The doctor style was respectful, nonjudgmental, and conversational</a:t>
            </a:r>
          </a:p>
          <a:p>
            <a:pPr marL="171450" indent="-171450">
              <a:buFont typeface="Arial" pitchFamily="34" charset="0"/>
              <a:buChar char="•"/>
              <a:defRPr/>
            </a:pPr>
            <a:r>
              <a:rPr lang="en-US" sz="1000" b="0" i="0" dirty="0" smtClean="0">
                <a:latin typeface="+mj-lt"/>
              </a:rPr>
              <a:t>He explored the pros and cons of his drinking</a:t>
            </a:r>
          </a:p>
          <a:p>
            <a:pPr marL="171450" indent="-171450">
              <a:buFont typeface="Arial" pitchFamily="34" charset="0"/>
              <a:buChar char="•"/>
              <a:defRPr/>
            </a:pPr>
            <a:r>
              <a:rPr lang="en-US" sz="1000" b="0" i="0" dirty="0" smtClean="0">
                <a:latin typeface="+mj-lt"/>
              </a:rPr>
              <a:t>Offered reflections of emotions and content</a:t>
            </a:r>
          </a:p>
          <a:p>
            <a:pPr marL="171450" indent="-171450">
              <a:buFont typeface="Arial" pitchFamily="34" charset="0"/>
              <a:buChar char="•"/>
              <a:defRPr/>
            </a:pPr>
            <a:r>
              <a:rPr lang="en-US" sz="1000" b="0" i="0" dirty="0" smtClean="0">
                <a:latin typeface="+mj-lt"/>
              </a:rPr>
              <a:t>Involved the patient in the discussion and explored options</a:t>
            </a:r>
          </a:p>
          <a:p>
            <a:pPr marL="171450" indent="-171450">
              <a:buFont typeface="Arial" pitchFamily="34" charset="0"/>
              <a:buChar char="•"/>
              <a:defRPr/>
            </a:pPr>
            <a:r>
              <a:rPr lang="en-US" sz="1000" b="0" i="0" dirty="0" smtClean="0">
                <a:latin typeface="+mj-lt"/>
              </a:rPr>
              <a:t>Offered options if his strategy to cut down did not work</a:t>
            </a:r>
          </a:p>
          <a:p>
            <a:pPr marL="171450" indent="-171450">
              <a:buFont typeface="Arial" pitchFamily="34" charset="0"/>
              <a:buChar char="•"/>
              <a:defRPr/>
            </a:pPr>
            <a:r>
              <a:rPr lang="en-US" sz="1000" b="0" i="0" dirty="0" smtClean="0">
                <a:latin typeface="+mj-lt"/>
              </a:rPr>
              <a:t>Was encouraging about patient’s plan</a:t>
            </a:r>
          </a:p>
          <a:p>
            <a:pPr marL="171450" indent="-171450">
              <a:buFont typeface="Arial" pitchFamily="34" charset="0"/>
              <a:buChar char="•"/>
              <a:defRPr/>
            </a:pPr>
            <a:r>
              <a:rPr lang="en-US" sz="1000" b="0" i="0" dirty="0" smtClean="0">
                <a:latin typeface="+mj-lt"/>
              </a:rPr>
              <a:t>Patient was willing to engage in discussion and generated solutions for behavior change</a:t>
            </a:r>
          </a:p>
        </p:txBody>
      </p:sp>
      <p:sp>
        <p:nvSpPr>
          <p:cNvPr id="4" name="Slide Number Placeholder 3"/>
          <p:cNvSpPr>
            <a:spLocks noGrp="1"/>
          </p:cNvSpPr>
          <p:nvPr>
            <p:ph type="sldNum" sz="quarter" idx="5"/>
          </p:nvPr>
        </p:nvSpPr>
        <p:spPr/>
        <p:txBody>
          <a:bodyPr/>
          <a:lstStyle/>
          <a:p>
            <a:pPr>
              <a:defRPr/>
            </a:pPr>
            <a:fld id="{490535F5-82B9-4A16-8110-FCE86128F0CB}"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Questions to Elicit/Evoke Change Talk </a:t>
            </a:r>
          </a:p>
          <a:p>
            <a:pPr lvl="1"/>
            <a:r>
              <a:rPr lang="en-US" dirty="0" smtClean="0"/>
              <a:t>• “What would you like to see different about your current situation?” </a:t>
            </a:r>
          </a:p>
          <a:p>
            <a:pPr lvl="1"/>
            <a:r>
              <a:rPr lang="en-US" dirty="0" smtClean="0"/>
              <a:t>• “What makes you think you need to change?” </a:t>
            </a:r>
          </a:p>
          <a:p>
            <a:pPr lvl="1"/>
            <a:r>
              <a:rPr lang="en-US" dirty="0" smtClean="0"/>
              <a:t>• “What will happen if you don’t change?” </a:t>
            </a:r>
          </a:p>
          <a:p>
            <a:pPr lvl="1"/>
            <a:r>
              <a:rPr lang="en-US" dirty="0" smtClean="0"/>
              <a:t>• “What will be different if you complete your probation/referral to this program?” </a:t>
            </a:r>
          </a:p>
          <a:p>
            <a:pPr lvl="1"/>
            <a:r>
              <a:rPr lang="en-US" dirty="0" smtClean="0"/>
              <a:t>• “What would be the good things about changing your [insert risky/problem behavior]?” </a:t>
            </a:r>
          </a:p>
          <a:p>
            <a:pPr lvl="1"/>
            <a:r>
              <a:rPr lang="en-US" dirty="0" smtClean="0"/>
              <a:t>• “What would your life be like 3 years from now if you changed your [insert risky/problem </a:t>
            </a:r>
          </a:p>
          <a:p>
            <a:pPr lvl="1"/>
            <a:r>
              <a:rPr lang="en-US" dirty="0" smtClean="0"/>
              <a:t>behavior]?” </a:t>
            </a:r>
          </a:p>
          <a:p>
            <a:pPr lvl="1"/>
            <a:r>
              <a:rPr lang="en-US" dirty="0" smtClean="0"/>
              <a:t>• “Why do you think others are concerned about your [insert risky/problem behavior]?” </a:t>
            </a:r>
          </a:p>
          <a:p>
            <a:endParaRPr lang="en-US" dirty="0" smtClean="0"/>
          </a:p>
          <a:p>
            <a:r>
              <a:rPr lang="en-US" b="1" dirty="0" smtClean="0"/>
              <a:t>Elicit/Evoke Change Talk For Clients Having Difficulty Changing: Focus is on being supportive as the client wants to change but is struggling. </a:t>
            </a:r>
          </a:p>
          <a:p>
            <a:pPr lvl="1"/>
            <a:r>
              <a:rPr lang="en-US" dirty="0" smtClean="0"/>
              <a:t>• “How can I help you get past some of the difficulties you are experiencing?” </a:t>
            </a:r>
          </a:p>
          <a:p>
            <a:pPr lvl="1"/>
            <a:r>
              <a:rPr lang="en-US" dirty="0" smtClean="0"/>
              <a:t>• “If you were to decide to change, what would you have to do to make this happen?” </a:t>
            </a:r>
          </a:p>
          <a:p>
            <a:endParaRPr lang="en-US" dirty="0" smtClean="0"/>
          </a:p>
          <a:p>
            <a:r>
              <a:rPr lang="en-US" b="1" dirty="0" smtClean="0"/>
              <a:t>Elicit/Evoke Change Talk by Provoking Extremes: For use when there is little expressed desire for change. Have the client describe a possible extreme consequence. </a:t>
            </a:r>
          </a:p>
          <a:p>
            <a:pPr lvl="1"/>
            <a:r>
              <a:rPr lang="en-US" dirty="0" smtClean="0"/>
              <a:t>• “Suppose you don’t change, what is the WORST thing that might happen?” </a:t>
            </a:r>
          </a:p>
          <a:p>
            <a:pPr lvl="1"/>
            <a:r>
              <a:rPr lang="en-US" dirty="0" smtClean="0"/>
              <a:t>• “What is the BEST thing you could imagine that could result from changing?” </a:t>
            </a:r>
          </a:p>
          <a:p>
            <a:pPr lvl="1"/>
            <a:endParaRPr lang="en-US" dirty="0" smtClean="0"/>
          </a:p>
          <a:p>
            <a:r>
              <a:rPr lang="en-US" b="1" dirty="0" smtClean="0"/>
              <a:t>Elicit/Evoke Change Talk by Looking Forward: These questions are also examples of how to deploy discrepancies, but by comparing the current situation with what it would be like to not have the problem in the future. </a:t>
            </a:r>
          </a:p>
          <a:p>
            <a:pPr lvl="1"/>
            <a:r>
              <a:rPr lang="en-US" dirty="0" smtClean="0"/>
              <a:t>• “If you make changes, how would your life be different from what it is today?” </a:t>
            </a:r>
          </a:p>
          <a:p>
            <a:pPr lvl="1"/>
            <a:r>
              <a:rPr lang="en-US" dirty="0" smtClean="0"/>
              <a:t>• “How would you like things to turn out for you in 2 years?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smtClean="0">
                <a:latin typeface="+mj-lt"/>
              </a:rPr>
              <a:t>One more strategy</a:t>
            </a:r>
            <a:r>
              <a:rPr lang="en-US" sz="1000" baseline="0" dirty="0" smtClean="0">
                <a:latin typeface="+mj-lt"/>
              </a:rPr>
              <a:t> for adapting to client resistance is to side with the negative, meaning to take the negative voice in the discussion. Typically, siding with the negative is stating what the patient has already said while arguing against change, perhaps as an amplified reflection. If your patient is ambivalent, you’re taking the negative side of the argument evokes a “Yes, but…” from the patient, who then expresses the other (positive) side. Be cautious, however, I using this strategy too early in the conversation. </a:t>
            </a:r>
            <a:endParaRPr lang="en-US" sz="1000" dirty="0" smtClean="0">
              <a:latin typeface="+mj-lt"/>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smtClean="0">
                <a:latin typeface="+mj-lt"/>
              </a:rPr>
              <a:t>If, after</a:t>
            </a:r>
            <a:r>
              <a:rPr lang="en-US" sz="1000" baseline="0" dirty="0" smtClean="0">
                <a:latin typeface="+mj-lt"/>
              </a:rPr>
              <a:t> a lengthy discussion, the patient is not using any change talk, it may be the case that you are talking about the wrong issue. Take the time to reassess what the patient is willing to discuss, even if it is not the issue you think is most important.</a:t>
            </a:r>
            <a:endParaRPr lang="en-US" sz="1000" dirty="0" smtClean="0">
              <a:latin typeface="+mj-lt"/>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p:spPr>
        <p:txBody>
          <a:bodyPr/>
          <a:lstStyle/>
          <a:p>
            <a:r>
              <a:rPr lang="en-US" sz="1000" b="1" dirty="0" smtClean="0">
                <a:latin typeface="+mj-lt"/>
                <a:cs typeface="Arial" charset="0"/>
              </a:rPr>
              <a:t>TRANSITION SLIDE</a:t>
            </a:r>
          </a:p>
          <a:p>
            <a:r>
              <a:rPr lang="en-US" sz="1000" dirty="0" smtClean="0">
                <a:latin typeface="+mj-lt"/>
                <a:cs typeface="Arial" charset="0"/>
              </a:rPr>
              <a:t>It is now time to learn how to apply the key motivational interviewing concepts in a brief intervention. </a:t>
            </a:r>
          </a:p>
        </p:txBody>
      </p:sp>
      <p:sp>
        <p:nvSpPr>
          <p:cNvPr id="4" name="Slide Number Placeholder 3"/>
          <p:cNvSpPr>
            <a:spLocks noGrp="1"/>
          </p:cNvSpPr>
          <p:nvPr>
            <p:ph type="sldNum" sz="quarter" idx="5"/>
          </p:nvPr>
        </p:nvSpPr>
        <p:spPr/>
        <p:txBody>
          <a:bodyPr/>
          <a:lstStyle/>
          <a:p>
            <a:pPr>
              <a:defRPr/>
            </a:pPr>
            <a:fld id="{8B7A6D9D-32FC-4052-8C9F-697289A63B23}" type="slidenum">
              <a:rPr lang="en-US" smtClean="0"/>
              <a:pPr>
                <a:defRPr/>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p:spPr>
        <p:txBody>
          <a:bodyPr/>
          <a:lstStyle/>
          <a:p>
            <a:r>
              <a:rPr lang="en-US" sz="1000" dirty="0" smtClean="0">
                <a:latin typeface="+mj-lt"/>
                <a:cs typeface="Arial" charset="0"/>
              </a:rPr>
              <a:t>The brief intervention model chosen for today’s training is called FLO, which stands for Feedback, Listen &amp; Understand, and Options Explored.</a:t>
            </a:r>
          </a:p>
          <a:p>
            <a:r>
              <a:rPr lang="en-US" sz="1000" dirty="0" smtClean="0">
                <a:latin typeface="+mj-lt"/>
                <a:cs typeface="Arial" charset="0"/>
              </a:rPr>
              <a:t> </a:t>
            </a:r>
          </a:p>
          <a:p>
            <a:r>
              <a:rPr lang="en-US" sz="1000" b="1" i="1" dirty="0" smtClean="0">
                <a:latin typeface="+mj-lt"/>
                <a:cs typeface="Arial" charset="0"/>
              </a:rPr>
              <a:t>Use a lighthearted tone to add the following line: We dropped the ‘W’ because we did away with using warnings like “Just say no!”</a:t>
            </a:r>
          </a:p>
          <a:p>
            <a:r>
              <a:rPr lang="en-US" sz="1000" dirty="0" smtClean="0">
                <a:latin typeface="+mj-lt"/>
                <a:cs typeface="Arial" charset="0"/>
              </a:rPr>
              <a:t> </a:t>
            </a:r>
          </a:p>
          <a:p>
            <a:r>
              <a:rPr lang="en-US" sz="1000" dirty="0" smtClean="0">
                <a:latin typeface="+mj-lt"/>
                <a:cs typeface="Arial" charset="0"/>
              </a:rPr>
              <a:t>Many brief intervention</a:t>
            </a:r>
            <a:r>
              <a:rPr lang="en-US" sz="1000" baseline="0" dirty="0" smtClean="0">
                <a:latin typeface="+mj-lt"/>
                <a:cs typeface="Arial" charset="0"/>
              </a:rPr>
              <a:t> models exist</a:t>
            </a:r>
            <a:r>
              <a:rPr lang="en-US" sz="1000" dirty="0" smtClean="0">
                <a:latin typeface="+mj-lt"/>
                <a:cs typeface="Arial" charset="0"/>
              </a:rPr>
              <a:t>; for instance, many SAMHSA-funded programs use the Alcohol, Smoking, and Substance Use (ASSIST) model, which was tested internationally by the World Health Organization and a team of researchers. We chose FLO because it condenses the main elements of brief interventions in three easy steps. </a:t>
            </a:r>
          </a:p>
        </p:txBody>
      </p:sp>
      <p:sp>
        <p:nvSpPr>
          <p:cNvPr id="4" name="Slide Number Placeholder 3"/>
          <p:cNvSpPr>
            <a:spLocks noGrp="1"/>
          </p:cNvSpPr>
          <p:nvPr>
            <p:ph type="sldNum" sz="quarter" idx="5"/>
          </p:nvPr>
        </p:nvSpPr>
        <p:spPr/>
        <p:txBody>
          <a:bodyPr/>
          <a:lstStyle/>
          <a:p>
            <a:pPr>
              <a:defRPr/>
            </a:pPr>
            <a:fld id="{924EEA70-C3BD-4D14-A6ED-1E5272AA5982}" type="slidenum">
              <a:rPr lang="en-US" smtClean="0"/>
              <a:pPr>
                <a:defRPr/>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13</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295400" y="228600"/>
            <a:ext cx="4419600" cy="3314700"/>
          </a:xfrm>
          <a:ln/>
        </p:spPr>
      </p:sp>
      <p:sp>
        <p:nvSpPr>
          <p:cNvPr id="24579" name="Rectangle 3"/>
          <p:cNvSpPr>
            <a:spLocks noGrp="1" noChangeArrowheads="1"/>
          </p:cNvSpPr>
          <p:nvPr>
            <p:ph type="body" idx="1"/>
          </p:nvPr>
        </p:nvSpPr>
        <p:spPr>
          <a:noFill/>
          <a:ln/>
        </p:spPr>
        <p:txBody>
          <a:bodyPr/>
          <a:lstStyle/>
          <a:p>
            <a:pPr algn="just"/>
            <a:r>
              <a:rPr lang="en-US" altLang="en-US" sz="1000" dirty="0" smtClean="0">
                <a:latin typeface="+mj-lt"/>
              </a:rPr>
              <a:t>Lack of training on how to screen and give advice to patients is one of main reasons clinicians do not routinely screen for substance use. Some other reasons include: (1)</a:t>
            </a:r>
            <a:r>
              <a:rPr lang="en-US" altLang="en-US" sz="1000" baseline="0" dirty="0" smtClean="0">
                <a:latin typeface="+mj-lt"/>
              </a:rPr>
              <a:t> </a:t>
            </a:r>
            <a:r>
              <a:rPr lang="en-US" altLang="en-US" sz="1000" b="0" dirty="0" smtClean="0">
                <a:latin typeface="+mj-lt"/>
              </a:rPr>
              <a:t>not knowing how to detect signs of substance abuse;</a:t>
            </a:r>
            <a:r>
              <a:rPr lang="en-US" altLang="en-US" sz="1000" b="0" baseline="0" dirty="0" smtClean="0">
                <a:latin typeface="+mj-lt"/>
              </a:rPr>
              <a:t> (2) </a:t>
            </a:r>
            <a:r>
              <a:rPr lang="en-US" altLang="en-US" sz="1000" b="0" dirty="0" smtClean="0">
                <a:latin typeface="+mj-lt"/>
              </a:rPr>
              <a:t>embarrassment about asking questions;</a:t>
            </a:r>
            <a:r>
              <a:rPr lang="en-US" altLang="en-US" sz="1000" b="0" baseline="0" dirty="0" smtClean="0">
                <a:latin typeface="+mj-lt"/>
              </a:rPr>
              <a:t> and (3) </a:t>
            </a:r>
            <a:r>
              <a:rPr lang="en-US" altLang="en-US" sz="1000" b="0" dirty="0" smtClean="0">
                <a:latin typeface="+mj-lt"/>
              </a:rPr>
              <a:t>not knowing what to do if a problem is uncovered.</a:t>
            </a:r>
            <a:r>
              <a:rPr lang="en-US" altLang="en-US" sz="1000" dirty="0" smtClean="0">
                <a:latin typeface="+mj-lt"/>
              </a:rPr>
              <a:t> This</a:t>
            </a:r>
            <a:r>
              <a:rPr lang="en-US" altLang="en-US" sz="1000" baseline="0" dirty="0" smtClean="0">
                <a:latin typeface="+mj-lt"/>
              </a:rPr>
              <a:t> slide features two studies done with different populations of physicians (trauma surgeons and primary care physicians) to assess the level of routine screening for alcohol or drug use.</a:t>
            </a:r>
            <a:endParaRPr lang="en-US" altLang="en-US" sz="1000" dirty="0" smtClean="0">
              <a:latin typeface="+mj-lt"/>
            </a:endParaRPr>
          </a:p>
          <a:p>
            <a:pPr algn="just"/>
            <a:endParaRPr lang="en-US" altLang="en-US" sz="1000" dirty="0" smtClean="0">
              <a:latin typeface="+mj-lt"/>
            </a:endParaRPr>
          </a:p>
          <a:p>
            <a:r>
              <a:rPr lang="en-US" sz="1000" b="1" dirty="0" smtClean="0">
                <a:latin typeface="+mj-lt"/>
                <a:cs typeface="Arial" charset="0"/>
              </a:rPr>
              <a:t>REFERENCES</a:t>
            </a:r>
          </a:p>
          <a:p>
            <a:r>
              <a:rPr lang="en-US" sz="1000" dirty="0" err="1" smtClean="0">
                <a:latin typeface="+mj-lt"/>
                <a:cs typeface="Arial" charset="0"/>
              </a:rPr>
              <a:t>Danielsson</a:t>
            </a:r>
            <a:r>
              <a:rPr lang="en-US" sz="1000" dirty="0" smtClean="0">
                <a:latin typeface="+mj-lt"/>
                <a:cs typeface="Arial" charset="0"/>
              </a:rPr>
              <a:t>,</a:t>
            </a:r>
            <a:r>
              <a:rPr lang="en-US" sz="1000" baseline="0" dirty="0" smtClean="0">
                <a:latin typeface="+mj-lt"/>
                <a:cs typeface="Arial" charset="0"/>
              </a:rPr>
              <a:t> P.E., </a:t>
            </a:r>
            <a:r>
              <a:rPr lang="en-US" sz="1000" baseline="0" dirty="0" err="1" smtClean="0">
                <a:latin typeface="+mj-lt"/>
                <a:cs typeface="Arial" charset="0"/>
              </a:rPr>
              <a:t>Rivara</a:t>
            </a:r>
            <a:r>
              <a:rPr lang="en-US" sz="1000" baseline="0" dirty="0" smtClean="0">
                <a:latin typeface="+mj-lt"/>
                <a:cs typeface="Arial" charset="0"/>
              </a:rPr>
              <a:t>, F.P., Gentilello, L.M., &amp; Maier, R.V. (1999). Reasons why trauma surgeons fail to screen for alcohol problems. </a:t>
            </a:r>
            <a:r>
              <a:rPr lang="en-US" sz="1000" i="1" baseline="0" dirty="0" smtClean="0">
                <a:latin typeface="+mj-lt"/>
                <a:cs typeface="Arial" charset="0"/>
              </a:rPr>
              <a:t>Archives of Surgery, 134</a:t>
            </a:r>
            <a:r>
              <a:rPr lang="en-US" sz="1000" i="0" baseline="0" dirty="0" smtClean="0">
                <a:latin typeface="+mj-lt"/>
                <a:cs typeface="Arial" charset="0"/>
              </a:rPr>
              <a:t>(5), 564-568.</a:t>
            </a:r>
          </a:p>
          <a:p>
            <a:endParaRPr lang="en-US" sz="1000" i="0" baseline="0" dirty="0" smtClean="0">
              <a:latin typeface="+mj-lt"/>
              <a:cs typeface="Arial" charset="0"/>
            </a:endParaRPr>
          </a:p>
          <a:p>
            <a:r>
              <a:rPr lang="en-US" sz="1000" i="0" baseline="0" dirty="0" err="1" smtClean="0">
                <a:latin typeface="+mj-lt"/>
                <a:cs typeface="Arial" charset="0"/>
              </a:rPr>
              <a:t>Friedmann</a:t>
            </a:r>
            <a:r>
              <a:rPr lang="en-US" sz="1000" i="0" baseline="0" dirty="0" smtClean="0">
                <a:latin typeface="+mj-lt"/>
                <a:cs typeface="Arial" charset="0"/>
              </a:rPr>
              <a:t>, P.D., McCullough, D., &amp; </a:t>
            </a:r>
            <a:r>
              <a:rPr lang="en-US" sz="1000" i="0" baseline="0" dirty="0" err="1" smtClean="0">
                <a:latin typeface="+mj-lt"/>
                <a:cs typeface="Arial" charset="0"/>
              </a:rPr>
              <a:t>Saitz</a:t>
            </a:r>
            <a:r>
              <a:rPr lang="en-US" sz="1000" i="0" baseline="0" dirty="0" smtClean="0">
                <a:latin typeface="+mj-lt"/>
                <a:cs typeface="Arial" charset="0"/>
              </a:rPr>
              <a:t>, R. (2001). Screening and intervention for illicit drug abuse; A national survey of primary care physicians and psychiatrists. </a:t>
            </a:r>
            <a:r>
              <a:rPr lang="en-US" sz="1000" i="1" baseline="0" dirty="0" smtClean="0">
                <a:latin typeface="+mj-lt"/>
                <a:cs typeface="Arial" charset="0"/>
              </a:rPr>
              <a:t>Archives of Internal Medicine, 161</a:t>
            </a:r>
            <a:r>
              <a:rPr lang="en-US" sz="1000" i="0" baseline="0" dirty="0" smtClean="0">
                <a:latin typeface="+mj-lt"/>
                <a:cs typeface="Arial" charset="0"/>
              </a:rPr>
              <a:t>(2), 248-251.</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a:ln/>
        </p:spPr>
      </p:sp>
      <p:sp>
        <p:nvSpPr>
          <p:cNvPr id="131074" name="Notes Placeholder 2"/>
          <p:cNvSpPr>
            <a:spLocks noGrp="1"/>
          </p:cNvSpPr>
          <p:nvPr>
            <p:ph type="body" idx="1"/>
          </p:nvPr>
        </p:nvSpPr>
        <p:spPr>
          <a:noFill/>
          <a:ln/>
        </p:spPr>
        <p:txBody>
          <a:bodyPr/>
          <a:lstStyle/>
          <a:p>
            <a:r>
              <a:rPr lang="en-US" sz="1000" b="1" dirty="0" smtClean="0">
                <a:latin typeface="+mj-lt"/>
                <a:cs typeface="Arial" charset="0"/>
              </a:rPr>
              <a:t>**ANIMATIONS**</a:t>
            </a:r>
          </a:p>
          <a:p>
            <a:r>
              <a:rPr lang="en-US" sz="1000" dirty="0" smtClean="0">
                <a:latin typeface="+mj-lt"/>
                <a:cs typeface="Arial" charset="0"/>
              </a:rPr>
              <a:t>This slide depicts an outline of the three steps of the FLO brief intervention and what happens at each step. </a:t>
            </a:r>
          </a:p>
          <a:p>
            <a:r>
              <a:rPr lang="en-US" sz="1000" dirty="0" smtClean="0">
                <a:latin typeface="+mj-lt"/>
                <a:cs typeface="Arial" charset="0"/>
              </a:rPr>
              <a:t> </a:t>
            </a:r>
          </a:p>
          <a:p>
            <a:r>
              <a:rPr lang="en-US" sz="1000" b="1" i="0" dirty="0" smtClean="0">
                <a:latin typeface="+mj-lt"/>
                <a:cs typeface="Arial" charset="0"/>
              </a:rPr>
              <a:t>Click</a:t>
            </a:r>
            <a:r>
              <a:rPr lang="en-US" sz="1000" i="0" dirty="0" smtClean="0">
                <a:latin typeface="+mj-lt"/>
                <a:cs typeface="Arial" charset="0"/>
              </a:rPr>
              <a:t> </a:t>
            </a:r>
            <a:r>
              <a:rPr lang="en-US" sz="1000" b="1" i="0" dirty="0" smtClean="0">
                <a:latin typeface="+mj-lt"/>
                <a:cs typeface="Arial" charset="0"/>
              </a:rPr>
              <a:t>to animate in the first step  </a:t>
            </a:r>
          </a:p>
          <a:p>
            <a:r>
              <a:rPr lang="en-US" sz="1000" dirty="0" smtClean="0">
                <a:latin typeface="+mj-lt"/>
                <a:cs typeface="Arial" charset="0"/>
              </a:rPr>
              <a:t>You start the conversation with </a:t>
            </a:r>
            <a:r>
              <a:rPr lang="en-US" sz="1000" u="sng" dirty="0" smtClean="0">
                <a:latin typeface="+mj-lt"/>
                <a:cs typeface="Arial" charset="0"/>
              </a:rPr>
              <a:t>Feedback</a:t>
            </a:r>
            <a:r>
              <a:rPr lang="en-US" sz="1000" dirty="0" smtClean="0">
                <a:latin typeface="+mj-lt"/>
                <a:cs typeface="Arial" charset="0"/>
              </a:rPr>
              <a:t>, which involves giving patients their screening results and explaining what the results mean.</a:t>
            </a:r>
            <a:r>
              <a:rPr lang="en-US" sz="1000" b="1" i="1" dirty="0" smtClean="0">
                <a:latin typeface="+mj-lt"/>
                <a:cs typeface="Arial" charset="0"/>
              </a:rPr>
              <a:t> </a:t>
            </a:r>
            <a:endParaRPr lang="en-US" sz="1000" dirty="0" smtClean="0">
              <a:latin typeface="+mj-lt"/>
              <a:cs typeface="Arial" charset="0"/>
            </a:endParaRPr>
          </a:p>
          <a:p>
            <a:r>
              <a:rPr lang="en-US" sz="1000" b="1" i="1" dirty="0" smtClean="0">
                <a:latin typeface="+mj-lt"/>
                <a:cs typeface="Arial" charset="0"/>
              </a:rPr>
              <a:t> </a:t>
            </a:r>
            <a:endParaRPr lang="en-US" sz="1000" dirty="0" smtClean="0">
              <a:latin typeface="+mj-lt"/>
              <a:cs typeface="Arial" charset="0"/>
            </a:endParaRPr>
          </a:p>
          <a:p>
            <a:r>
              <a:rPr lang="en-US" sz="1000" b="1" i="0" dirty="0" smtClean="0">
                <a:latin typeface="+mj-lt"/>
                <a:cs typeface="Arial" charset="0"/>
              </a:rPr>
              <a:t>Click</a:t>
            </a:r>
            <a:r>
              <a:rPr lang="en-US" sz="1000" i="0" dirty="0" smtClean="0">
                <a:latin typeface="+mj-lt"/>
                <a:cs typeface="Arial" charset="0"/>
              </a:rPr>
              <a:t> </a:t>
            </a:r>
            <a:r>
              <a:rPr lang="en-US" sz="1000" b="1" i="0" dirty="0" smtClean="0">
                <a:latin typeface="+mj-lt"/>
                <a:cs typeface="Arial" charset="0"/>
              </a:rPr>
              <a:t>to animate in the second step </a:t>
            </a:r>
          </a:p>
          <a:p>
            <a:r>
              <a:rPr lang="en-US" sz="1000" u="sng" dirty="0" smtClean="0">
                <a:latin typeface="+mj-lt"/>
                <a:cs typeface="Arial" charset="0"/>
              </a:rPr>
              <a:t>Listen and Understand</a:t>
            </a:r>
            <a:r>
              <a:rPr lang="en-US" sz="1000" dirty="0" smtClean="0">
                <a:latin typeface="+mj-lt"/>
                <a:cs typeface="Arial" charset="0"/>
              </a:rPr>
              <a:t> is where you get into the motivational interviewing work of exploring the meaning of patients’ substance use, the pros and cons of using, and the important concern patients’ bring to the visit (which may or may not be substance use). During this step, you also assess what kinds of changes patients want to make and their level of readiness. </a:t>
            </a:r>
          </a:p>
          <a:p>
            <a:r>
              <a:rPr lang="en-US" sz="1000" dirty="0" smtClean="0">
                <a:latin typeface="+mj-lt"/>
                <a:cs typeface="Arial" charset="0"/>
              </a:rPr>
              <a:t> </a:t>
            </a:r>
          </a:p>
          <a:p>
            <a:r>
              <a:rPr lang="en-US" sz="1000" b="1" i="0" dirty="0" smtClean="0">
                <a:latin typeface="+mj-lt"/>
                <a:cs typeface="Arial" charset="0"/>
              </a:rPr>
              <a:t>Click</a:t>
            </a:r>
            <a:r>
              <a:rPr lang="en-US" sz="1000" i="0" dirty="0" smtClean="0">
                <a:latin typeface="+mj-lt"/>
                <a:cs typeface="Arial" charset="0"/>
              </a:rPr>
              <a:t> </a:t>
            </a:r>
            <a:r>
              <a:rPr lang="en-US" sz="1000" b="1" i="0" dirty="0" smtClean="0">
                <a:latin typeface="+mj-lt"/>
                <a:cs typeface="Arial" charset="0"/>
              </a:rPr>
              <a:t>to animate in the third step </a:t>
            </a:r>
          </a:p>
          <a:p>
            <a:r>
              <a:rPr lang="en-US" sz="1000" dirty="0" smtClean="0">
                <a:latin typeface="+mj-lt"/>
                <a:cs typeface="Arial" charset="0"/>
              </a:rPr>
              <a:t>Lastly, </a:t>
            </a:r>
            <a:r>
              <a:rPr lang="en-US" sz="1000" u="sng" dirty="0" smtClean="0">
                <a:latin typeface="+mj-lt"/>
                <a:cs typeface="Arial" charset="0"/>
              </a:rPr>
              <a:t>Options Explored</a:t>
            </a:r>
            <a:r>
              <a:rPr lang="en-US" sz="1000" dirty="0" smtClean="0">
                <a:latin typeface="+mj-lt"/>
                <a:cs typeface="Arial" charset="0"/>
              </a:rPr>
              <a:t> is where you discuss options that patients themselves identify to support change. You always want to encourage a follow up appointment so that we can check on the patients’ progress and provide support. </a:t>
            </a:r>
          </a:p>
        </p:txBody>
      </p:sp>
      <p:sp>
        <p:nvSpPr>
          <p:cNvPr id="4" name="Slide Number Placeholder 3"/>
          <p:cNvSpPr>
            <a:spLocks noGrp="1"/>
          </p:cNvSpPr>
          <p:nvPr>
            <p:ph type="sldNum" sz="quarter" idx="5"/>
          </p:nvPr>
        </p:nvSpPr>
        <p:spPr/>
        <p:txBody>
          <a:bodyPr/>
          <a:lstStyle/>
          <a:p>
            <a:pPr>
              <a:defRPr/>
            </a:pPr>
            <a:fld id="{5D58EF22-37A9-4426-AA39-34B87DEBD600}" type="slidenum">
              <a:rPr lang="en-US" smtClean="0"/>
              <a:pPr>
                <a:defRPr/>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a:ln/>
        </p:spPr>
      </p:sp>
      <p:sp>
        <p:nvSpPr>
          <p:cNvPr id="133122" name="Notes Placeholder 2"/>
          <p:cNvSpPr>
            <a:spLocks noGrp="1"/>
          </p:cNvSpPr>
          <p:nvPr>
            <p:ph type="body" idx="1"/>
          </p:nvPr>
        </p:nvSpPr>
        <p:spPr>
          <a:noFill/>
          <a:ln/>
        </p:spPr>
        <p:txBody>
          <a:bodyPr/>
          <a:lstStyle/>
          <a:p>
            <a:r>
              <a:rPr lang="en-US" sz="1000" dirty="0" smtClean="0">
                <a:latin typeface="+mj-lt"/>
                <a:cs typeface="Arial" charset="0"/>
              </a:rPr>
              <a:t>We are going to walk through these steps one by one, starting with </a:t>
            </a:r>
            <a:r>
              <a:rPr lang="en-US" sz="1000" u="sng" dirty="0" smtClean="0">
                <a:latin typeface="+mj-lt"/>
                <a:cs typeface="Arial" charset="0"/>
              </a:rPr>
              <a:t>Feedback</a:t>
            </a:r>
            <a:r>
              <a:rPr lang="en-US" sz="1000" dirty="0" smtClean="0">
                <a:latin typeface="+mj-lt"/>
                <a:cs typeface="Arial" charset="0"/>
              </a:rPr>
              <a:t>. </a:t>
            </a:r>
          </a:p>
        </p:txBody>
      </p:sp>
      <p:sp>
        <p:nvSpPr>
          <p:cNvPr id="4" name="Slide Number Placeholder 3"/>
          <p:cNvSpPr>
            <a:spLocks noGrp="1"/>
          </p:cNvSpPr>
          <p:nvPr>
            <p:ph type="sldNum" sz="quarter" idx="5"/>
          </p:nvPr>
        </p:nvSpPr>
        <p:spPr/>
        <p:txBody>
          <a:bodyPr/>
          <a:lstStyle/>
          <a:p>
            <a:pPr>
              <a:defRPr/>
            </a:pPr>
            <a:fld id="{51397CC0-984A-4F51-BF5B-B83660F366D7}" type="slidenum">
              <a:rPr lang="en-US" smtClean="0"/>
              <a:pPr>
                <a:defRPr/>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p:spPr>
        <p:txBody>
          <a:bodyPr/>
          <a:lstStyle/>
          <a:p>
            <a:r>
              <a:rPr lang="en-US" sz="1000" dirty="0" smtClean="0">
                <a:latin typeface="+mj-lt"/>
                <a:cs typeface="Arial" charset="0"/>
              </a:rPr>
              <a:t>Before launching</a:t>
            </a:r>
            <a:r>
              <a:rPr lang="en-US" sz="1000" baseline="0" dirty="0" smtClean="0">
                <a:latin typeface="+mj-lt"/>
                <a:cs typeface="Arial" charset="0"/>
              </a:rPr>
              <a:t> </a:t>
            </a:r>
            <a:r>
              <a:rPr lang="en-US" sz="1000" dirty="0" smtClean="0">
                <a:latin typeface="+mj-lt"/>
                <a:cs typeface="Arial" charset="0"/>
              </a:rPr>
              <a:t>into providing the feedback, it is critical</a:t>
            </a:r>
            <a:r>
              <a:rPr lang="en-US" sz="1000" baseline="0" dirty="0" smtClean="0">
                <a:latin typeface="+mj-lt"/>
                <a:cs typeface="Arial" charset="0"/>
              </a:rPr>
              <a:t> to ask for the </a:t>
            </a:r>
            <a:r>
              <a:rPr lang="en-US" sz="1000" dirty="0" smtClean="0">
                <a:latin typeface="+mj-lt"/>
                <a:cs typeface="Arial" charset="0"/>
              </a:rPr>
              <a:t>patient’s permission. It is inherently respectful to ask permission and willingness of the individual to hear your feedback. Once you have permission, give the feedback as described below. After you have given the feedback, ask for response/reaction to your feedback. Does he/she agree or disagree? Was it useful or not?</a:t>
            </a:r>
          </a:p>
          <a:p>
            <a:endParaRPr lang="en-US" sz="1000" dirty="0" smtClean="0">
              <a:latin typeface="+mj-lt"/>
              <a:cs typeface="Arial" charset="0"/>
            </a:endParaRPr>
          </a:p>
          <a:p>
            <a:r>
              <a:rPr lang="en-US" sz="1000" dirty="0" smtClean="0">
                <a:latin typeface="+mj-lt"/>
                <a:cs typeface="Arial" charset="0"/>
              </a:rPr>
              <a:t>Providers should be aware that engaging the individual in this way gives that patient control over whether or not to hear your feedback. While rare, a patient may say that they don’t want to hear it. In this case the provider can explore the reason(s) why, or simply tell the individual that they will ask again at a later appointment.</a:t>
            </a:r>
          </a:p>
        </p:txBody>
      </p:sp>
      <p:sp>
        <p:nvSpPr>
          <p:cNvPr id="4" name="Slide Number Placeholder 3"/>
          <p:cNvSpPr>
            <a:spLocks noGrp="1"/>
          </p:cNvSpPr>
          <p:nvPr>
            <p:ph type="sldNum" sz="quarter" idx="5"/>
          </p:nvPr>
        </p:nvSpPr>
        <p:spPr/>
        <p:txBody>
          <a:bodyPr/>
          <a:lstStyle/>
          <a:p>
            <a:pPr>
              <a:defRPr/>
            </a:pPr>
            <a:fld id="{F392114E-51C7-4236-B5C3-BA41D7605010}" type="slidenum">
              <a:rPr lang="en-US" smtClean="0"/>
              <a:pPr>
                <a:defRPr/>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r>
              <a:rPr lang="en-US" sz="1000" b="1" i="0" dirty="0" smtClean="0">
                <a:latin typeface="+mj-lt"/>
                <a:cs typeface="Arial" charset="0"/>
              </a:rPr>
              <a:t>**ANIMATIONS**</a:t>
            </a:r>
          </a:p>
          <a:p>
            <a:endParaRPr lang="en-US" sz="1000" b="1" i="0" baseline="0" dirty="0" smtClean="0">
              <a:latin typeface="+mj-lt"/>
              <a:cs typeface="Arial" charset="0"/>
            </a:endParaRPr>
          </a:p>
          <a:p>
            <a:r>
              <a:rPr lang="en-US" sz="1000" b="1" i="0" dirty="0" smtClean="0">
                <a:latin typeface="+mj-lt"/>
                <a:cs typeface="Arial" charset="0"/>
              </a:rPr>
              <a:t>Click</a:t>
            </a:r>
            <a:r>
              <a:rPr lang="en-US" sz="1000" i="0" dirty="0" smtClean="0">
                <a:latin typeface="+mj-lt"/>
                <a:cs typeface="Arial" charset="0"/>
              </a:rPr>
              <a:t> </a:t>
            </a:r>
            <a:r>
              <a:rPr lang="en-US" sz="1000" b="1" i="0" dirty="0" smtClean="0">
                <a:latin typeface="+mj-lt"/>
                <a:cs typeface="Arial" charset="0"/>
              </a:rPr>
              <a:t>to animate in Item 1 </a:t>
            </a:r>
          </a:p>
          <a:p>
            <a:r>
              <a:rPr lang="en-US" sz="1000" dirty="0" smtClean="0">
                <a:latin typeface="+mj-lt"/>
                <a:cs typeface="Arial" charset="0"/>
              </a:rPr>
              <a:t>Once you have permission, you start by helping the patient understand the scoring for the instrument. </a:t>
            </a:r>
          </a:p>
          <a:p>
            <a:endParaRPr lang="en-US" sz="1000" b="1" i="1" dirty="0" smtClean="0">
              <a:latin typeface="+mj-lt"/>
              <a:cs typeface="Arial" charset="0"/>
            </a:endParaRPr>
          </a:p>
          <a:p>
            <a:r>
              <a:rPr lang="en-US" sz="1000" b="1" i="0" dirty="0" smtClean="0">
                <a:latin typeface="+mj-lt"/>
                <a:cs typeface="Arial" charset="0"/>
              </a:rPr>
              <a:t>Click</a:t>
            </a:r>
            <a:r>
              <a:rPr lang="en-US" sz="1000" i="0" dirty="0" smtClean="0">
                <a:latin typeface="+mj-lt"/>
                <a:cs typeface="Arial" charset="0"/>
              </a:rPr>
              <a:t> </a:t>
            </a:r>
            <a:r>
              <a:rPr lang="en-US" sz="1000" b="1" i="0" dirty="0" smtClean="0">
                <a:latin typeface="+mj-lt"/>
                <a:cs typeface="Arial" charset="0"/>
              </a:rPr>
              <a:t>to animate in Item 2</a:t>
            </a:r>
          </a:p>
          <a:p>
            <a:r>
              <a:rPr lang="en-US" sz="1000" dirty="0" smtClean="0">
                <a:latin typeface="+mj-lt"/>
                <a:cs typeface="Arial" charset="0"/>
              </a:rPr>
              <a:t>At minimum, provide the range of scores and some context for understanding them. </a:t>
            </a:r>
          </a:p>
          <a:p>
            <a:r>
              <a:rPr lang="en-US" sz="1000" dirty="0" smtClean="0">
                <a:latin typeface="+mj-lt"/>
                <a:cs typeface="Arial" charset="0"/>
              </a:rPr>
              <a:t> </a:t>
            </a:r>
          </a:p>
          <a:p>
            <a:r>
              <a:rPr lang="en-US" sz="1000" b="1" i="0" dirty="0" smtClean="0">
                <a:latin typeface="+mj-lt"/>
                <a:cs typeface="Arial" charset="0"/>
              </a:rPr>
              <a:t>Click</a:t>
            </a:r>
            <a:r>
              <a:rPr lang="en-US" sz="1000" i="0" dirty="0" smtClean="0">
                <a:latin typeface="+mj-lt"/>
                <a:cs typeface="Arial" charset="0"/>
              </a:rPr>
              <a:t> </a:t>
            </a:r>
            <a:r>
              <a:rPr lang="en-US" sz="1000" b="1" i="0" dirty="0" smtClean="0">
                <a:latin typeface="+mj-lt"/>
                <a:cs typeface="Arial" charset="0"/>
              </a:rPr>
              <a:t>to animate in Item 3 </a:t>
            </a:r>
          </a:p>
          <a:p>
            <a:r>
              <a:rPr lang="en-US" sz="1000" dirty="0" smtClean="0">
                <a:latin typeface="+mj-lt"/>
                <a:cs typeface="Arial" charset="0"/>
              </a:rPr>
              <a:t>Then, give the score </a:t>
            </a:r>
          </a:p>
          <a:p>
            <a:endParaRPr lang="en-US" sz="1000" dirty="0" smtClean="0">
              <a:latin typeface="+mj-lt"/>
              <a:cs typeface="Arial" charset="0"/>
            </a:endParaRPr>
          </a:p>
          <a:p>
            <a:r>
              <a:rPr lang="en-US" sz="1000" b="1" i="0" dirty="0" smtClean="0">
                <a:latin typeface="+mj-lt"/>
                <a:cs typeface="Arial" charset="0"/>
              </a:rPr>
              <a:t>Click</a:t>
            </a:r>
            <a:r>
              <a:rPr lang="en-US" sz="1000" i="0" dirty="0" smtClean="0">
                <a:latin typeface="+mj-lt"/>
                <a:cs typeface="Arial" charset="0"/>
              </a:rPr>
              <a:t> </a:t>
            </a:r>
            <a:r>
              <a:rPr lang="en-US" sz="1000" b="1" i="0" dirty="0" smtClean="0">
                <a:latin typeface="+mj-lt"/>
                <a:cs typeface="Arial" charset="0"/>
              </a:rPr>
              <a:t>to animate in Item 4 </a:t>
            </a:r>
          </a:p>
          <a:p>
            <a:r>
              <a:rPr lang="en-US" sz="1000" dirty="0" smtClean="0">
                <a:latin typeface="+mj-lt"/>
                <a:cs typeface="Arial" charset="0"/>
              </a:rPr>
              <a:t>and explain what the score means in terms of their relative level of risk. </a:t>
            </a:r>
          </a:p>
          <a:p>
            <a:r>
              <a:rPr lang="en-US" sz="1000" dirty="0" smtClean="0">
                <a:latin typeface="+mj-lt"/>
                <a:cs typeface="Arial" charset="0"/>
              </a:rPr>
              <a:t> </a:t>
            </a:r>
          </a:p>
          <a:p>
            <a:r>
              <a:rPr lang="en-US" sz="1000" b="1" i="0" dirty="0" smtClean="0">
                <a:latin typeface="+mj-lt"/>
                <a:cs typeface="Arial" charset="0"/>
              </a:rPr>
              <a:t>Click</a:t>
            </a:r>
            <a:r>
              <a:rPr lang="en-US" sz="1000" i="0" dirty="0" smtClean="0">
                <a:latin typeface="+mj-lt"/>
                <a:cs typeface="Arial" charset="0"/>
              </a:rPr>
              <a:t> </a:t>
            </a:r>
            <a:r>
              <a:rPr lang="en-US" sz="1000" b="1" i="0" dirty="0" smtClean="0">
                <a:latin typeface="+mj-lt"/>
                <a:cs typeface="Arial" charset="0"/>
              </a:rPr>
              <a:t>to animate in Item 5</a:t>
            </a:r>
          </a:p>
          <a:p>
            <a:r>
              <a:rPr lang="en-US" sz="1000" dirty="0" smtClean="0">
                <a:latin typeface="+mj-lt"/>
                <a:cs typeface="Arial" charset="0"/>
              </a:rPr>
              <a:t>Next, relate the patient’s substance use (drinking or drug use) to the norms in the larger population. Normative information can be powerful because many people, particularly college students, believe that everyone in college drinks a lot when in fact many students do not drink or use drugs. Sharing information about norms can help patients get an accurate picture of social norms and realize that their level of use may be above average. </a:t>
            </a:r>
          </a:p>
          <a:p>
            <a:r>
              <a:rPr lang="en-US" sz="1000" dirty="0" smtClean="0">
                <a:latin typeface="+mj-lt"/>
                <a:cs typeface="Arial" charset="0"/>
              </a:rPr>
              <a:t> </a:t>
            </a:r>
          </a:p>
          <a:p>
            <a:r>
              <a:rPr lang="en-US" sz="1000" b="1" i="0" dirty="0" smtClean="0">
                <a:latin typeface="+mj-lt"/>
                <a:cs typeface="Arial" charset="0"/>
              </a:rPr>
              <a:t>Click</a:t>
            </a:r>
            <a:r>
              <a:rPr lang="en-US" sz="1000" i="0" dirty="0" smtClean="0">
                <a:latin typeface="+mj-lt"/>
                <a:cs typeface="Arial" charset="0"/>
              </a:rPr>
              <a:t> </a:t>
            </a:r>
            <a:r>
              <a:rPr lang="en-US" sz="1000" b="1" i="0" dirty="0" smtClean="0">
                <a:latin typeface="+mj-lt"/>
                <a:cs typeface="Arial" charset="0"/>
              </a:rPr>
              <a:t>to animate in Item 6</a:t>
            </a:r>
          </a:p>
          <a:p>
            <a:r>
              <a:rPr lang="en-US" sz="1000" dirty="0" smtClean="0">
                <a:latin typeface="+mj-lt"/>
                <a:cs typeface="Arial" charset="0"/>
              </a:rPr>
              <a:t>Finally, ask you patient for her reaction to the score and any feedback.  </a:t>
            </a:r>
          </a:p>
        </p:txBody>
      </p:sp>
      <p:sp>
        <p:nvSpPr>
          <p:cNvPr id="4" name="Slide Number Placeholder 3"/>
          <p:cNvSpPr>
            <a:spLocks noGrp="1"/>
          </p:cNvSpPr>
          <p:nvPr>
            <p:ph type="sldNum" sz="quarter" idx="5"/>
          </p:nvPr>
        </p:nvSpPr>
        <p:spPr/>
        <p:txBody>
          <a:bodyPr/>
          <a:lstStyle/>
          <a:p>
            <a:pPr>
              <a:defRPr/>
            </a:pPr>
            <a:fld id="{AE59303B-2185-4A91-B146-D64C37FC6818}" type="slidenum">
              <a:rPr lang="en-US" smtClean="0"/>
              <a:pPr>
                <a:defRPr/>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r>
              <a:rPr lang="en-US" sz="1000" dirty="0" smtClean="0">
                <a:latin typeface="+mj-lt"/>
                <a:cs typeface="Arial" charset="0"/>
              </a:rPr>
              <a:t>This slide includes</a:t>
            </a:r>
            <a:r>
              <a:rPr lang="en-US" sz="1000" baseline="0" dirty="0" smtClean="0">
                <a:latin typeface="+mj-lt"/>
                <a:cs typeface="Arial" charset="0"/>
              </a:rPr>
              <a:t> an example of what you can say </a:t>
            </a:r>
            <a:r>
              <a:rPr lang="en-US" sz="1000" dirty="0" smtClean="0">
                <a:latin typeface="+mj-lt"/>
                <a:cs typeface="Arial" charset="0"/>
              </a:rPr>
              <a:t>when giving feedback to a patient about their</a:t>
            </a:r>
            <a:r>
              <a:rPr lang="en-US" sz="1000" baseline="0" dirty="0" smtClean="0">
                <a:latin typeface="+mj-lt"/>
                <a:cs typeface="Arial" charset="0"/>
              </a:rPr>
              <a:t> level of risky drinking</a:t>
            </a:r>
            <a:r>
              <a:rPr lang="en-US" sz="1000" dirty="0" smtClean="0">
                <a:latin typeface="+mj-lt"/>
                <a:cs typeface="Arial" charset="0"/>
              </a:rPr>
              <a:t>. This example focuses</a:t>
            </a:r>
            <a:r>
              <a:rPr lang="en-US" sz="1000" baseline="0" dirty="0" smtClean="0">
                <a:latin typeface="+mj-lt"/>
                <a:cs typeface="Arial" charset="0"/>
              </a:rPr>
              <a:t> on the </a:t>
            </a:r>
            <a:r>
              <a:rPr lang="en-US" sz="1000" dirty="0" smtClean="0">
                <a:latin typeface="+mj-lt"/>
                <a:cs typeface="Arial" charset="0"/>
              </a:rPr>
              <a:t>AUDIT screen. </a:t>
            </a:r>
          </a:p>
          <a:p>
            <a:r>
              <a:rPr lang="en-US" sz="1000" dirty="0" smtClean="0">
                <a:latin typeface="+mj-lt"/>
                <a:cs typeface="Arial" charset="0"/>
              </a:rPr>
              <a:t> </a:t>
            </a:r>
          </a:p>
          <a:p>
            <a:r>
              <a:rPr lang="en-US" sz="1000" b="1" i="0" dirty="0" smtClean="0">
                <a:latin typeface="+mj-lt"/>
                <a:cs typeface="Arial" charset="0"/>
              </a:rPr>
              <a:t>INSTRUCTIONS:</a:t>
            </a:r>
            <a:r>
              <a:rPr lang="en-US" sz="1000" b="1" i="0" baseline="0" dirty="0" smtClean="0">
                <a:latin typeface="+mj-lt"/>
                <a:cs typeface="Arial" charset="0"/>
              </a:rPr>
              <a:t> </a:t>
            </a:r>
            <a:r>
              <a:rPr lang="en-US" sz="1000" b="0" i="0" dirty="0" smtClean="0">
                <a:latin typeface="+mj-lt"/>
                <a:cs typeface="Arial" charset="0"/>
              </a:rPr>
              <a:t>Read each bullet and provide an opportunity for discussion.</a:t>
            </a:r>
          </a:p>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A2D614A6-6A5B-4C02-A585-A6C161CFB0FE}" type="slidenum">
              <a:rPr lang="en-US" smtClean="0"/>
              <a:pPr>
                <a:defRPr/>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ln/>
        </p:spPr>
      </p:sp>
      <p:sp>
        <p:nvSpPr>
          <p:cNvPr id="141314" name="Notes Placeholder 2"/>
          <p:cNvSpPr>
            <a:spLocks noGrp="1"/>
          </p:cNvSpPr>
          <p:nvPr>
            <p:ph type="body" idx="1"/>
          </p:nvPr>
        </p:nvSpPr>
        <p:spPr>
          <a:noFill/>
          <a:ln/>
        </p:spPr>
        <p:txBody>
          <a:bodyPr/>
          <a:lstStyle/>
          <a:p>
            <a:r>
              <a:rPr lang="en-US" sz="1000" dirty="0" smtClean="0">
                <a:latin typeface="+mj-lt"/>
                <a:cs typeface="Arial" charset="0"/>
              </a:rPr>
              <a:t>When you share information about the score and health effects, you can offer the patient an informational brochure to take home with them. This is the first page of a</a:t>
            </a:r>
            <a:r>
              <a:rPr lang="en-US" sz="1000" baseline="0" dirty="0" smtClean="0">
                <a:latin typeface="+mj-lt"/>
                <a:cs typeface="Arial" charset="0"/>
              </a:rPr>
              <a:t> brochure entitled “Rethinking Drinking,”</a:t>
            </a:r>
            <a:r>
              <a:rPr lang="en-US" sz="1000" dirty="0" smtClean="0">
                <a:latin typeface="+mj-lt"/>
                <a:cs typeface="Arial" charset="0"/>
              </a:rPr>
              <a:t> which is available</a:t>
            </a:r>
            <a:r>
              <a:rPr lang="en-US" sz="1000" baseline="0" dirty="0" smtClean="0">
                <a:latin typeface="+mj-lt"/>
                <a:cs typeface="Arial" charset="0"/>
              </a:rPr>
              <a:t> for download at: </a:t>
            </a:r>
            <a:r>
              <a:rPr lang="en-US" sz="1000" u="sng" baseline="0" dirty="0" smtClean="0">
                <a:latin typeface="+mj-lt"/>
                <a:cs typeface="Arial" charset="0"/>
              </a:rPr>
              <a:t>http://pubs.niaaa.nih.gov/publications/RethinkingDrinking/Rethinking_Drinking.pdf</a:t>
            </a:r>
            <a:r>
              <a:rPr lang="en-US" sz="1000" baseline="0" dirty="0" smtClean="0">
                <a:latin typeface="+mj-lt"/>
                <a:cs typeface="Arial" charset="0"/>
              </a:rPr>
              <a:t>. </a:t>
            </a:r>
            <a:r>
              <a:rPr lang="en-US" sz="1000" dirty="0" smtClean="0">
                <a:latin typeface="+mj-lt"/>
                <a:cs typeface="Arial" charset="0"/>
              </a:rPr>
              <a:t> </a:t>
            </a:r>
          </a:p>
          <a:p>
            <a:r>
              <a:rPr lang="en-US" dirty="0" smtClean="0">
                <a:latin typeface="Arial" charset="0"/>
                <a:cs typeface="Arial" charset="0"/>
              </a:rPr>
              <a:t> </a:t>
            </a:r>
          </a:p>
        </p:txBody>
      </p:sp>
      <p:sp>
        <p:nvSpPr>
          <p:cNvPr id="4" name="Slide Number Placeholder 3"/>
          <p:cNvSpPr>
            <a:spLocks noGrp="1"/>
          </p:cNvSpPr>
          <p:nvPr>
            <p:ph type="sldNum" sz="quarter" idx="5"/>
          </p:nvPr>
        </p:nvSpPr>
        <p:spPr/>
        <p:txBody>
          <a:bodyPr/>
          <a:lstStyle/>
          <a:p>
            <a:pPr>
              <a:defRPr/>
            </a:pPr>
            <a:fld id="{399BF910-4A21-40ED-B61F-D31D91F1A0FD}" type="slidenum">
              <a:rPr lang="en-US" smtClean="0"/>
              <a:pPr>
                <a:defRPr/>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a:ln/>
        </p:spPr>
      </p:sp>
      <p:sp>
        <p:nvSpPr>
          <p:cNvPr id="143362" name="Notes Placeholder 2"/>
          <p:cNvSpPr>
            <a:spLocks noGrp="1"/>
          </p:cNvSpPr>
          <p:nvPr>
            <p:ph type="body" idx="1"/>
          </p:nvPr>
        </p:nvSpPr>
        <p:spPr>
          <a:noFill/>
          <a:ln/>
        </p:spPr>
        <p:txBody>
          <a:bodyPr/>
          <a:lstStyle/>
          <a:p>
            <a:r>
              <a:rPr lang="en-US" sz="1000" dirty="0" smtClean="0">
                <a:latin typeface="+mj-lt"/>
                <a:cs typeface="Arial" charset="0"/>
              </a:rPr>
              <a:t>It is possible that you will encounter resistance after giving a patient some initial feedback. This is often the case when patients are using a good deal of alcohol and/or drugs and may feel a bit defensive about it. Here are some examples of what patients may say to you. For example, “I don’t have a drug program.” “This is college. This is our time to party.” With motivational interviewing, we want to reduce resistance and make the patient feel at ease. What would you say if a patient started getting defensive? </a:t>
            </a:r>
          </a:p>
          <a:p>
            <a:endParaRPr lang="en-US" sz="1000" dirty="0" smtClean="0">
              <a:latin typeface="+mj-lt"/>
              <a:cs typeface="Arial" charset="0"/>
            </a:endParaRPr>
          </a:p>
          <a:p>
            <a:r>
              <a:rPr lang="en-US" sz="1000" b="1" i="0" dirty="0" smtClean="0">
                <a:latin typeface="+mj-lt"/>
                <a:cs typeface="Arial" charset="0"/>
              </a:rPr>
              <a:t>INSTRUCTIONS: </a:t>
            </a:r>
            <a:r>
              <a:rPr lang="en-US" sz="1000" b="0" i="0" dirty="0" smtClean="0">
                <a:latin typeface="+mj-lt"/>
                <a:cs typeface="Arial" charset="0"/>
              </a:rPr>
              <a:t>Elicit a few examples from the audience and then move onto the next slide. </a:t>
            </a:r>
          </a:p>
        </p:txBody>
      </p:sp>
      <p:sp>
        <p:nvSpPr>
          <p:cNvPr id="191492" name="Slide Number Placeholder 3"/>
          <p:cNvSpPr>
            <a:spLocks noGrp="1"/>
          </p:cNvSpPr>
          <p:nvPr>
            <p:ph type="sldNum" sz="quarter" idx="5"/>
          </p:nvPr>
        </p:nvSpPr>
        <p:spPr/>
        <p:txBody>
          <a:bodyPr/>
          <a:lstStyle/>
          <a:p>
            <a:pPr>
              <a:defRPr/>
            </a:pPr>
            <a:fld id="{5F690362-7B48-4EEF-91D3-461CFA764474}" type="slidenum">
              <a:rPr lang="en-US" smtClean="0"/>
              <a:pPr>
                <a:defRPr/>
              </a:pPr>
              <a:t>136</a:t>
            </a:fld>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147458" name="Notes Placeholder 2"/>
          <p:cNvSpPr>
            <a:spLocks noGrp="1"/>
          </p:cNvSpPr>
          <p:nvPr>
            <p:ph type="body" idx="1"/>
          </p:nvPr>
        </p:nvSpPr>
        <p:spPr>
          <a:noFill/>
          <a:ln/>
        </p:spPr>
        <p:txBody>
          <a:bodyPr/>
          <a:lstStyle/>
          <a:p>
            <a:r>
              <a:rPr lang="en-US" sz="1000" dirty="0" smtClean="0">
                <a:latin typeface="+mj-lt"/>
                <a:cs typeface="Arial" charset="0"/>
              </a:rPr>
              <a:t>The goal is to avoid a tug of war with patients. Instead, remember that they are experts who know more about their situation than anyone else.  </a:t>
            </a:r>
          </a:p>
        </p:txBody>
      </p:sp>
      <p:sp>
        <p:nvSpPr>
          <p:cNvPr id="4" name="Slide Number Placeholder 3"/>
          <p:cNvSpPr>
            <a:spLocks noGrp="1"/>
          </p:cNvSpPr>
          <p:nvPr>
            <p:ph type="sldNum" sz="quarter" idx="5"/>
          </p:nvPr>
        </p:nvSpPr>
        <p:spPr/>
        <p:txBody>
          <a:bodyPr/>
          <a:lstStyle/>
          <a:p>
            <a:pPr>
              <a:defRPr/>
            </a:pPr>
            <a:fld id="{F3502249-8151-4783-8A39-4D1C4A16D35F}" type="slidenum">
              <a:rPr lang="en-US" smtClean="0"/>
              <a:pPr>
                <a:defRPr/>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a:lstStyle/>
          <a:p>
            <a:pPr eaLnBrk="1" hangingPunct="1"/>
            <a:r>
              <a:rPr lang="en-US" sz="1000" dirty="0" smtClean="0">
                <a:latin typeface="+mj-lt"/>
                <a:cs typeface="Arial" charset="0"/>
              </a:rPr>
              <a:t>How do you let go? You can present the screening information as a means of providing the best care for our patients and let the patients decide what to do with the information. You</a:t>
            </a:r>
            <a:r>
              <a:rPr lang="en-US" sz="1000" baseline="0" dirty="0" smtClean="0">
                <a:latin typeface="+mj-lt"/>
                <a:cs typeface="Arial" charset="0"/>
              </a:rPr>
              <a:t> </a:t>
            </a:r>
            <a:r>
              <a:rPr lang="en-US" sz="1000" dirty="0" smtClean="0">
                <a:latin typeface="+mj-lt"/>
                <a:cs typeface="Arial" charset="0"/>
              </a:rPr>
              <a:t>can say, “I’d like to give you some information that concerns your health. What you do with this is entirely up to you.” If you stick to the objective information at hand—the screening results—you can keep your personal judgment out of the picture. </a:t>
            </a:r>
          </a:p>
        </p:txBody>
      </p:sp>
      <p:sp>
        <p:nvSpPr>
          <p:cNvPr id="192516" name="Slide Number Placeholder 3"/>
          <p:cNvSpPr>
            <a:spLocks noGrp="1"/>
          </p:cNvSpPr>
          <p:nvPr>
            <p:ph type="sldNum" sz="quarter" idx="5"/>
          </p:nvPr>
        </p:nvSpPr>
        <p:spPr/>
        <p:txBody>
          <a:bodyPr/>
          <a:lstStyle/>
          <a:p>
            <a:pPr>
              <a:defRPr/>
            </a:pPr>
            <a:fld id="{B36CF0EF-0CC1-46EC-9F6A-313396516C37}" type="slidenum">
              <a:rPr lang="en-US" smtClean="0"/>
              <a:pPr>
                <a:defRPr/>
              </a:pPr>
              <a:t>138</a:t>
            </a:fld>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a:ln/>
        </p:spPr>
      </p:sp>
      <p:sp>
        <p:nvSpPr>
          <p:cNvPr id="151554" name="Notes Placeholder 2"/>
          <p:cNvSpPr>
            <a:spLocks noGrp="1"/>
          </p:cNvSpPr>
          <p:nvPr>
            <p:ph type="body" idx="1"/>
          </p:nvPr>
        </p:nvSpPr>
        <p:spPr>
          <a:noFill/>
          <a:ln/>
        </p:spPr>
        <p:txBody>
          <a:bodyPr/>
          <a:lstStyle/>
          <a:p>
            <a:r>
              <a:rPr lang="en-US" sz="1000" dirty="0" smtClean="0">
                <a:latin typeface="+mj-lt"/>
                <a:cs typeface="Arial" charset="0"/>
              </a:rPr>
              <a:t>When you elicit feedback about the screening results, you want to listen intently for a hook or a piece of information that we can use to leverage “change talk.” Ways that you can find the hook include asking the patient about his or her concerns and watching for signs of discomfort with the status quo. For example, a college student may share that partying and drinking a lot is expected when you belong to a fraternity or sorority. The student may have some concerns about keeping up with his or her brothers or sisters because the partying can interfere with studying. If the patient is willing</a:t>
            </a:r>
            <a:r>
              <a:rPr lang="en-US" sz="1000" baseline="0" dirty="0" smtClean="0">
                <a:latin typeface="+mj-lt"/>
                <a:cs typeface="Arial" charset="0"/>
              </a:rPr>
              <a:t> to discuss his/her substance use, a</a:t>
            </a:r>
            <a:r>
              <a:rPr lang="en-US" sz="1000" dirty="0" smtClean="0">
                <a:latin typeface="+mj-lt"/>
                <a:cs typeface="Arial" charset="0"/>
              </a:rPr>
              <a:t>lways ask the question, “What role, if any, do you think alcohol or drugs played in the reason you came</a:t>
            </a:r>
            <a:r>
              <a:rPr lang="en-US" sz="1000" baseline="0" dirty="0" smtClean="0">
                <a:latin typeface="+mj-lt"/>
                <a:cs typeface="Arial" charset="0"/>
              </a:rPr>
              <a:t> to see me today [</a:t>
            </a:r>
            <a:r>
              <a:rPr lang="en-US" sz="1000" dirty="0" smtClean="0">
                <a:latin typeface="+mj-lt"/>
                <a:cs typeface="Arial" charset="0"/>
              </a:rPr>
              <a:t>getting injured or depressed or sanctioned, etc.]?” You can fill in the last part of the question with the specific situation of your patient. </a:t>
            </a:r>
          </a:p>
          <a:p>
            <a:r>
              <a:rPr lang="en-US" dirty="0" smtClean="0">
                <a:latin typeface="Arial" charset="0"/>
                <a:cs typeface="Arial" charset="0"/>
              </a:rPr>
              <a:t> </a:t>
            </a:r>
          </a:p>
        </p:txBody>
      </p:sp>
      <p:sp>
        <p:nvSpPr>
          <p:cNvPr id="193540" name="Slide Number Placeholder 3"/>
          <p:cNvSpPr>
            <a:spLocks noGrp="1"/>
          </p:cNvSpPr>
          <p:nvPr>
            <p:ph type="sldNum" sz="quarter" idx="5"/>
          </p:nvPr>
        </p:nvSpPr>
        <p:spPr/>
        <p:txBody>
          <a:bodyPr/>
          <a:lstStyle/>
          <a:p>
            <a:pPr>
              <a:defRPr/>
            </a:pPr>
            <a:fld id="{BAD1EC3A-46EC-4311-A97E-4C5617FCAC49}" type="slidenum">
              <a:rPr lang="en-US" smtClean="0">
                <a:latin typeface="Arial" charset="0"/>
              </a:rPr>
              <a:pPr>
                <a:defRPr/>
              </a:pPr>
              <a:t>139</a:t>
            </a:fld>
            <a:endParaRPr 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14</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295400" y="228600"/>
            <a:ext cx="4419600" cy="3314700"/>
          </a:xfrm>
          <a:ln/>
        </p:spPr>
      </p:sp>
      <p:sp>
        <p:nvSpPr>
          <p:cNvPr id="24579" name="Rectangle 3"/>
          <p:cNvSpPr>
            <a:spLocks noGrp="1" noChangeArrowheads="1"/>
          </p:cNvSpPr>
          <p:nvPr>
            <p:ph type="body" idx="1"/>
          </p:nvPr>
        </p:nvSpPr>
        <p:spPr>
          <a:noFill/>
          <a:ln/>
        </p:spPr>
        <p:txBody>
          <a:bodyPr/>
          <a:lstStyle/>
          <a:p>
            <a:pPr eaLnBrk="1" hangingPunct="1">
              <a:spcBef>
                <a:spcPts val="0"/>
              </a:spcBef>
              <a:spcAft>
                <a:spcPts val="289"/>
              </a:spcAft>
              <a:buClr>
                <a:schemeClr val="tx1"/>
              </a:buClr>
              <a:buSzPct val="70000"/>
              <a:buFont typeface="Wingdings" pitchFamily="2" charset="2"/>
              <a:buNone/>
              <a:defRPr/>
            </a:pPr>
            <a:r>
              <a:rPr lang="en-US" sz="1000" dirty="0" smtClean="0">
                <a:solidFill>
                  <a:schemeClr val="bg2"/>
                </a:solidFill>
                <a:latin typeface="Calibri" panose="020F0502020204030204" pitchFamily="34" charset="0"/>
              </a:rPr>
              <a:t>Substance abuse is associated </a:t>
            </a:r>
            <a:r>
              <a:rPr lang="en-US" sz="1000" dirty="0">
                <a:solidFill>
                  <a:schemeClr val="bg2"/>
                </a:solidFill>
                <a:latin typeface="Calibri" panose="020F0502020204030204" pitchFamily="34" charset="0"/>
              </a:rPr>
              <a:t>with many health and social </a:t>
            </a:r>
            <a:r>
              <a:rPr lang="en-US" sz="1000" dirty="0" smtClean="0">
                <a:solidFill>
                  <a:schemeClr val="bg2"/>
                </a:solidFill>
                <a:latin typeface="Calibri" panose="020F0502020204030204" pitchFamily="34" charset="0"/>
              </a:rPr>
              <a:t>problems, including (but</a:t>
            </a:r>
            <a:r>
              <a:rPr lang="en-US" sz="1000" baseline="0" dirty="0" smtClean="0">
                <a:solidFill>
                  <a:schemeClr val="bg2"/>
                </a:solidFill>
                <a:latin typeface="Calibri" panose="020F0502020204030204" pitchFamily="34" charset="0"/>
              </a:rPr>
              <a:t> not limited to)</a:t>
            </a:r>
            <a:r>
              <a:rPr lang="en-US" sz="1000" dirty="0" smtClean="0">
                <a:solidFill>
                  <a:schemeClr val="bg2"/>
                </a:solidFill>
                <a:latin typeface="Calibri" panose="020F0502020204030204" pitchFamily="34" charset="0"/>
              </a:rPr>
              <a:t>: (1) heart disease;</a:t>
            </a:r>
            <a:r>
              <a:rPr lang="en-US" sz="1000" baseline="0" dirty="0" smtClean="0">
                <a:solidFill>
                  <a:schemeClr val="bg2"/>
                </a:solidFill>
                <a:latin typeface="Calibri" panose="020F0502020204030204" pitchFamily="34" charset="0"/>
              </a:rPr>
              <a:t> (2) breast cancer; (3) fetal alcohol spectrum disorders; (4) sudden infant death syndrome; motor vehicle crashes; and violence. More than 88,000 deaths each year are associated with alcohol and/or drug use, and substance abuse is the fourth leading preventable cause of death; Each year, alcohol alone is associated with $223.5 billion in economic costs, which is equivalent to approximately $1.90/alcoholic drink.</a:t>
            </a:r>
            <a:endParaRPr lang="en-US" sz="1000" dirty="0">
              <a:solidFill>
                <a:schemeClr val="bg2"/>
              </a:solidFill>
              <a:latin typeface="Calibri" panose="020F0502020204030204"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ln/>
        </p:spPr>
        <p:txBody>
          <a:bodyPr/>
          <a:lstStyle/>
          <a:p>
            <a:pPr marL="0" marR="0" indent="0" algn="l" defTabSz="914400" rtl="0" eaLnBrk="0" fontAlgn="base" latinLnBrk="0" hangingPunct="0">
              <a:lnSpc>
                <a:spcPct val="115000"/>
              </a:lnSpc>
              <a:spcBef>
                <a:spcPts val="0"/>
              </a:spcBef>
              <a:spcAft>
                <a:spcPts val="0"/>
              </a:spcAft>
              <a:buClrTx/>
              <a:buSzTx/>
              <a:buFontTx/>
              <a:buNone/>
              <a:tabLst/>
              <a:defRPr/>
            </a:pPr>
            <a:r>
              <a:rPr lang="en-GB" sz="1000" b="1" dirty="0" smtClean="0">
                <a:latin typeface="+mj-lt"/>
                <a:cs typeface="Arial" charset="0"/>
              </a:rPr>
              <a:t>INSTRUCTIONS</a:t>
            </a:r>
          </a:p>
          <a:p>
            <a:pPr marL="0" marR="0" indent="0" algn="l" defTabSz="914400" rtl="0" eaLnBrk="0" fontAlgn="base" latinLnBrk="0" hangingPunct="0">
              <a:lnSpc>
                <a:spcPct val="115000"/>
              </a:lnSpc>
              <a:spcBef>
                <a:spcPts val="0"/>
              </a:spcBef>
              <a:spcAft>
                <a:spcPts val="0"/>
              </a:spcAft>
              <a:buClrTx/>
              <a:buSzTx/>
              <a:buFontTx/>
              <a:buNone/>
              <a:tabLst/>
              <a:defRPr/>
            </a:pPr>
            <a:r>
              <a:rPr lang="en-GB" sz="1000" b="0" i="0" dirty="0" smtClean="0">
                <a:latin typeface="+mj-lt"/>
                <a:cs typeface="Arial" charset="0"/>
              </a:rPr>
              <a:t>**Allow</a:t>
            </a:r>
            <a:r>
              <a:rPr lang="en-GB" sz="1000" b="0" i="0" baseline="0" dirty="0" smtClean="0">
                <a:latin typeface="+mj-lt"/>
                <a:cs typeface="Arial" charset="0"/>
              </a:rPr>
              <a:t> 5 minutes for this activity**</a:t>
            </a:r>
          </a:p>
          <a:p>
            <a:pPr marL="0" marR="0" indent="0" algn="l" defTabSz="914400" rtl="0" eaLnBrk="0" fontAlgn="base" latinLnBrk="0" hangingPunct="0">
              <a:lnSpc>
                <a:spcPct val="115000"/>
              </a:lnSpc>
              <a:spcBef>
                <a:spcPts val="0"/>
              </a:spcBef>
              <a:spcAft>
                <a:spcPts val="0"/>
              </a:spcAft>
              <a:buClrTx/>
              <a:buSzTx/>
              <a:buFontTx/>
              <a:buNone/>
              <a:tabLst/>
              <a:defRPr/>
            </a:pPr>
            <a:endParaRPr lang="en-GB" sz="1000" b="0" i="0" baseline="0" dirty="0" smtClean="0">
              <a:solidFill>
                <a:srgbClr val="000000"/>
              </a:solidFill>
              <a:latin typeface="+mj-lt"/>
              <a:ea typeface="Calibri"/>
              <a:cs typeface="Arial" charset="0"/>
            </a:endParaRPr>
          </a:p>
          <a:p>
            <a:pPr marL="0" marR="0" indent="0" algn="l" defTabSz="914400" rtl="0" eaLnBrk="0" fontAlgn="base" latinLnBrk="0" hangingPunct="0">
              <a:lnSpc>
                <a:spcPct val="115000"/>
              </a:lnSpc>
              <a:spcBef>
                <a:spcPts val="0"/>
              </a:spcBef>
              <a:spcAft>
                <a:spcPts val="0"/>
              </a:spcAft>
              <a:buClrTx/>
              <a:buSzTx/>
              <a:buFontTx/>
              <a:buNone/>
              <a:tabLst/>
              <a:defRPr/>
            </a:pPr>
            <a:r>
              <a:rPr lang="en-GB" sz="1000" b="0" i="0" baseline="0" dirty="0" smtClean="0">
                <a:solidFill>
                  <a:srgbClr val="000000"/>
                </a:solidFill>
                <a:latin typeface="+mj-lt"/>
                <a:ea typeface="Calibri"/>
                <a:cs typeface="Arial" charset="0"/>
              </a:rPr>
              <a:t>Participants should be broken into pairs. One person will role play a patient, and the other person will role play the clinician. All you want to do in this initial role play is practice </a:t>
            </a:r>
            <a:r>
              <a:rPr lang="en-US" sz="1000" b="0" i="0" dirty="0" smtClean="0">
                <a:solidFill>
                  <a:srgbClr val="000000"/>
                </a:solidFill>
                <a:latin typeface="+mj-lt"/>
                <a:ea typeface="Calibri"/>
                <a:cs typeface="Arial" pitchFamily="34" charset="0"/>
              </a:rPr>
              <a:t>giving feedback—just the Feedback portion of FLO using the sample AUDIT that is in your folder. The patient is named Chris and can be a man or a woman. The AUDIT has been filled out for you and you will see the score at the top. Refrain from moving on to the latter stages of the brief</a:t>
            </a:r>
            <a:r>
              <a:rPr lang="en-US" sz="1000" b="0" i="0" baseline="0" dirty="0" smtClean="0">
                <a:solidFill>
                  <a:srgbClr val="000000"/>
                </a:solidFill>
                <a:latin typeface="+mj-lt"/>
                <a:ea typeface="Calibri"/>
                <a:cs typeface="Arial" pitchFamily="34" charset="0"/>
              </a:rPr>
              <a:t> intervention.</a:t>
            </a:r>
            <a:endParaRPr lang="en-US" sz="1000" b="0" i="0" dirty="0" smtClean="0">
              <a:solidFill>
                <a:srgbClr val="000000"/>
              </a:solidFill>
              <a:latin typeface="+mj-lt"/>
              <a:ea typeface="Calibri"/>
              <a:cs typeface="Arial" pitchFamily="34" charset="0"/>
            </a:endParaRPr>
          </a:p>
          <a:p>
            <a:pPr marL="0" marR="0" indent="0" algn="l" defTabSz="914400" rtl="0" eaLnBrk="0" fontAlgn="base" latinLnBrk="0" hangingPunct="0">
              <a:lnSpc>
                <a:spcPct val="115000"/>
              </a:lnSpc>
              <a:spcBef>
                <a:spcPts val="0"/>
              </a:spcBef>
              <a:spcAft>
                <a:spcPts val="0"/>
              </a:spcAft>
              <a:buClrTx/>
              <a:buSzTx/>
              <a:buFontTx/>
              <a:buNone/>
              <a:tabLst/>
              <a:defRPr/>
            </a:pPr>
            <a:endParaRPr lang="en-US" sz="1000" b="0" i="0" dirty="0" smtClean="0">
              <a:solidFill>
                <a:srgbClr val="000000"/>
              </a:solidFill>
              <a:latin typeface="+mj-lt"/>
              <a:ea typeface="Calibri"/>
              <a:cs typeface="Arial" pitchFamily="34" charset="0"/>
            </a:endParaRPr>
          </a:p>
          <a:p>
            <a:pPr marL="0" marR="0" indent="0" algn="l" defTabSz="914400" rtl="0" eaLnBrk="0" fontAlgn="base" latinLnBrk="0" hangingPunct="0">
              <a:lnSpc>
                <a:spcPct val="115000"/>
              </a:lnSpc>
              <a:spcBef>
                <a:spcPts val="0"/>
              </a:spcBef>
              <a:spcAft>
                <a:spcPts val="0"/>
              </a:spcAft>
              <a:buClrTx/>
              <a:buSzTx/>
              <a:buFontTx/>
              <a:buNone/>
              <a:tabLst/>
              <a:defRPr/>
            </a:pPr>
            <a:r>
              <a:rPr lang="en-US" sz="1000" b="0" i="0" dirty="0" smtClean="0">
                <a:solidFill>
                  <a:srgbClr val="000000"/>
                </a:solidFill>
                <a:latin typeface="+mj-lt"/>
                <a:ea typeface="Calibri"/>
                <a:cs typeface="Arial" pitchFamily="34" charset="0"/>
              </a:rPr>
              <a:t>Check to see that everyone has a copy of the scored AUDIT.</a:t>
            </a:r>
          </a:p>
          <a:p>
            <a:pPr marL="0" marR="0" indent="0" algn="l" defTabSz="914400" rtl="0" eaLnBrk="0" fontAlgn="base" latinLnBrk="0" hangingPunct="0">
              <a:lnSpc>
                <a:spcPct val="115000"/>
              </a:lnSpc>
              <a:spcBef>
                <a:spcPts val="0"/>
              </a:spcBef>
              <a:spcAft>
                <a:spcPts val="0"/>
              </a:spcAft>
              <a:buClrTx/>
              <a:buSzTx/>
              <a:buFontTx/>
              <a:buNone/>
              <a:tabLst/>
              <a:defRPr/>
            </a:pPr>
            <a:endParaRPr lang="en-US" sz="1000" b="0" i="0" dirty="0" smtClean="0">
              <a:solidFill>
                <a:srgbClr val="000000"/>
              </a:solidFill>
              <a:latin typeface="+mj-lt"/>
              <a:cs typeface="Arial" pitchFamily="34" charset="0"/>
            </a:endParaRPr>
          </a:p>
          <a:p>
            <a:pPr marL="0" marR="0" indent="0" algn="l" defTabSz="914400" rtl="0" eaLnBrk="0" fontAlgn="base" latinLnBrk="0" hangingPunct="0">
              <a:lnSpc>
                <a:spcPct val="115000"/>
              </a:lnSpc>
              <a:spcBef>
                <a:spcPts val="0"/>
              </a:spcBef>
              <a:spcAft>
                <a:spcPts val="0"/>
              </a:spcAft>
              <a:buClrTx/>
              <a:buSzTx/>
              <a:buFontTx/>
              <a:buNone/>
              <a:tabLst/>
              <a:defRPr/>
            </a:pPr>
            <a:r>
              <a:rPr lang="en-US" sz="1000" b="0" i="0" dirty="0" smtClean="0">
                <a:latin typeface="+mj-lt"/>
                <a:cs typeface="Arial" pitchFamily="34" charset="0"/>
              </a:rPr>
              <a:t>De-brief</a:t>
            </a:r>
            <a:r>
              <a:rPr lang="en-US" sz="1000" b="0" i="0" baseline="0" dirty="0" smtClean="0">
                <a:latin typeface="+mj-lt"/>
                <a:cs typeface="Arial" pitchFamily="34" charset="0"/>
              </a:rPr>
              <a:t> as a large group to ask participants what they thought of the exercise. Ask both those who role played patients, as well as those who role played clinicians.</a:t>
            </a:r>
            <a:endParaRPr lang="en-US" sz="1000" b="0" i="0" dirty="0" smtClean="0">
              <a:latin typeface="+mj-lt"/>
              <a:cs typeface="Arial" pitchFamily="34" charset="0"/>
            </a:endParaRPr>
          </a:p>
        </p:txBody>
      </p:sp>
      <p:sp>
        <p:nvSpPr>
          <p:cNvPr id="194564" name="Slide Number Placeholder 3"/>
          <p:cNvSpPr>
            <a:spLocks noGrp="1"/>
          </p:cNvSpPr>
          <p:nvPr>
            <p:ph type="sldNum" sz="quarter" idx="5"/>
          </p:nvPr>
        </p:nvSpPr>
        <p:spPr/>
        <p:txBody>
          <a:bodyPr/>
          <a:lstStyle/>
          <a:p>
            <a:pPr>
              <a:defRPr/>
            </a:pPr>
            <a:fld id="{6E1B6366-3A78-4400-B7BA-C41A6675A15E}" type="slidenum">
              <a:rPr lang="en-US" smtClean="0"/>
              <a:pPr>
                <a:defRPr/>
              </a:pPr>
              <a:t>140</a:t>
            </a:fld>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p:spPr>
        <p:txBody>
          <a:bodyPr/>
          <a:lstStyle/>
          <a:p>
            <a:r>
              <a:rPr lang="en-US" sz="1000" dirty="0" smtClean="0">
                <a:latin typeface="+mj-lt"/>
                <a:cs typeface="Arial" charset="0"/>
              </a:rPr>
              <a:t>Now, it is time to move to the </a:t>
            </a:r>
            <a:r>
              <a:rPr lang="en-US" sz="1000" u="sng" dirty="0" smtClean="0">
                <a:latin typeface="+mj-lt"/>
                <a:cs typeface="Arial" charset="0"/>
              </a:rPr>
              <a:t>Listen and Understand</a:t>
            </a:r>
            <a:r>
              <a:rPr lang="en-US" sz="1000" dirty="0" smtClean="0">
                <a:latin typeface="+mj-lt"/>
                <a:cs typeface="Arial" charset="0"/>
              </a:rPr>
              <a:t> step. This</a:t>
            </a:r>
            <a:r>
              <a:rPr lang="en-US" sz="1000" baseline="0" dirty="0" smtClean="0">
                <a:latin typeface="+mj-lt"/>
                <a:cs typeface="Arial" charset="0"/>
              </a:rPr>
              <a:t> is the “meat” of the brief intervention, and is the step in which good MI skills are most critical.</a:t>
            </a:r>
            <a:endParaRPr lang="en-US" sz="1000" dirty="0" smtClean="0">
              <a:latin typeface="+mj-lt"/>
              <a:cs typeface="Arial" charset="0"/>
            </a:endParaRPr>
          </a:p>
        </p:txBody>
      </p:sp>
      <p:sp>
        <p:nvSpPr>
          <p:cNvPr id="4" name="Slide Number Placeholder 3"/>
          <p:cNvSpPr>
            <a:spLocks noGrp="1"/>
          </p:cNvSpPr>
          <p:nvPr>
            <p:ph type="sldNum" sz="quarter" idx="5"/>
          </p:nvPr>
        </p:nvSpPr>
        <p:spPr/>
        <p:txBody>
          <a:bodyPr/>
          <a:lstStyle/>
          <a:p>
            <a:pPr>
              <a:defRPr/>
            </a:pPr>
            <a:fld id="{96284EA5-5E8F-485F-BBF0-F167CB541188}" type="slidenum">
              <a:rPr lang="en-US" smtClean="0"/>
              <a:pPr>
                <a:defRPr/>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a:ln/>
        </p:spPr>
      </p:sp>
      <p:sp>
        <p:nvSpPr>
          <p:cNvPr id="159746" name="Notes Placeholder 2"/>
          <p:cNvSpPr>
            <a:spLocks noGrp="1"/>
          </p:cNvSpPr>
          <p:nvPr>
            <p:ph type="body" idx="1"/>
          </p:nvPr>
        </p:nvSpPr>
        <p:spPr>
          <a:noFill/>
          <a:ln/>
        </p:spPr>
        <p:txBody>
          <a:bodyPr/>
          <a:lstStyle/>
          <a:p>
            <a:r>
              <a:rPr lang="en-US" sz="1000" dirty="0" smtClean="0">
                <a:latin typeface="+mj-lt"/>
                <a:cs typeface="Arial" charset="0"/>
              </a:rPr>
              <a:t>As was discussed earlier with reflective listening, listening to and understanding the patient is the core of the brief intervention. The objective at this point is to identify and resolve any ambivalence the patient may have about his or her problematic substance use. Helping the patient move toward the side of the ambivalence that wants change is helping the person to increase motivation.</a:t>
            </a:r>
          </a:p>
        </p:txBody>
      </p:sp>
      <p:sp>
        <p:nvSpPr>
          <p:cNvPr id="4" name="Slide Number Placeholder 3"/>
          <p:cNvSpPr>
            <a:spLocks noGrp="1"/>
          </p:cNvSpPr>
          <p:nvPr>
            <p:ph type="sldNum" sz="quarter" idx="5"/>
          </p:nvPr>
        </p:nvSpPr>
        <p:spPr/>
        <p:txBody>
          <a:bodyPr/>
          <a:lstStyle/>
          <a:p>
            <a:pPr>
              <a:defRPr/>
            </a:pPr>
            <a:fld id="{1C799A2F-6659-4365-9C70-286F5AE3DE72}" type="slidenum">
              <a:rPr lang="en-US" smtClean="0"/>
              <a:pPr>
                <a:defRPr/>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sz="1000" dirty="0" smtClean="0">
                <a:latin typeface="+mj-lt"/>
                <a:cs typeface="Arial" pitchFamily="34" charset="0"/>
              </a:rPr>
              <a:t>Two effective</a:t>
            </a:r>
            <a:r>
              <a:rPr lang="en-US" sz="1000" baseline="0" dirty="0" smtClean="0">
                <a:latin typeface="+mj-lt"/>
                <a:cs typeface="Arial" pitchFamily="34" charset="0"/>
              </a:rPr>
              <a:t> tools exist to help </a:t>
            </a:r>
            <a:r>
              <a:rPr lang="en-US" sz="1000" dirty="0" smtClean="0">
                <a:latin typeface="+mj-lt"/>
                <a:cs typeface="Arial" pitchFamily="34" charset="0"/>
              </a:rPr>
              <a:t>to get the conversation going: identifying pros and cons and using a readiness ruler. </a:t>
            </a:r>
          </a:p>
          <a:p>
            <a:pPr>
              <a:defRPr/>
            </a:pP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47F22637-3E57-40A8-8C24-6EDAD7800541}" type="slidenum">
              <a:rPr lang="en-US" smtClean="0"/>
              <a:pPr>
                <a:defRPr/>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a:noFill/>
          <a:ln/>
        </p:spPr>
        <p:txBody>
          <a:bodyPr/>
          <a:lstStyle/>
          <a:p>
            <a:r>
              <a:rPr lang="en-US" sz="1000" b="1" dirty="0" smtClean="0">
                <a:latin typeface="+mj-lt"/>
                <a:cs typeface="Arial" charset="0"/>
              </a:rPr>
              <a:t>**ANIMATIONS**</a:t>
            </a:r>
          </a:p>
          <a:p>
            <a:r>
              <a:rPr lang="en-US" sz="1000" dirty="0" smtClean="0">
                <a:latin typeface="+mj-lt"/>
                <a:cs typeface="Arial" charset="0"/>
              </a:rPr>
              <a:t>You want to listen for any connections patients make between their presenting problem and their substance use. Also, you want to listen for any reasons they may give for why they should cut down on their use, as well as any prior experiences with cutting down can be highlighted, particularly if they were successful. When you hear change talk, summarize for the patient what you are hearing because this will shine a mirror on the patient’s thought pattern and help to increase their awareness. </a:t>
            </a:r>
          </a:p>
        </p:txBody>
      </p:sp>
      <p:sp>
        <p:nvSpPr>
          <p:cNvPr id="4" name="Slide Number Placeholder 3"/>
          <p:cNvSpPr>
            <a:spLocks noGrp="1"/>
          </p:cNvSpPr>
          <p:nvPr>
            <p:ph type="sldNum" sz="quarter" idx="5"/>
          </p:nvPr>
        </p:nvSpPr>
        <p:spPr/>
        <p:txBody>
          <a:bodyPr/>
          <a:lstStyle/>
          <a:p>
            <a:pPr>
              <a:defRPr/>
            </a:pPr>
            <a:fld id="{34788403-C686-4042-9C5E-F060A826E2DA}" type="slidenum">
              <a:rPr lang="en-US" smtClean="0"/>
              <a:pPr>
                <a:defRPr/>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smtClean="0">
                <a:latin typeface="+mj-lt"/>
                <a:cs typeface="Arial" charset="0"/>
              </a:rPr>
              <a:t>The way we explore ambivalence in motivational interviewing is to ask open-ended questions.</a:t>
            </a:r>
          </a:p>
          <a:p>
            <a:endParaRPr lang="en-US" sz="1000" dirty="0" smtClean="0">
              <a:latin typeface="+mj-lt"/>
              <a:cs typeface="Arial" charset="0"/>
            </a:endParaRPr>
          </a:p>
          <a:p>
            <a:r>
              <a:rPr lang="en-US" sz="1000" b="1" i="1" dirty="0" smtClean="0">
                <a:latin typeface="+mj-lt"/>
                <a:cs typeface="Arial" charset="0"/>
              </a:rPr>
              <a:t>Use</a:t>
            </a:r>
            <a:r>
              <a:rPr lang="en-US" sz="1000" i="1" dirty="0" smtClean="0">
                <a:latin typeface="+mj-lt"/>
                <a:cs typeface="Arial" charset="0"/>
              </a:rPr>
              <a:t> pointer to direct attention to related boxes</a:t>
            </a:r>
            <a:endParaRPr lang="en-US" sz="1000" dirty="0" smtClean="0">
              <a:latin typeface="+mj-lt"/>
              <a:cs typeface="Arial" charset="0"/>
            </a:endParaRPr>
          </a:p>
          <a:p>
            <a:r>
              <a:rPr lang="en-US" sz="1000" i="1" dirty="0" smtClean="0">
                <a:latin typeface="+mj-lt"/>
                <a:cs typeface="Arial" charset="0"/>
              </a:rPr>
              <a:t>Point</a:t>
            </a:r>
            <a:r>
              <a:rPr lang="en-US" sz="1000" i="1" baseline="0" dirty="0" smtClean="0">
                <a:latin typeface="+mj-lt"/>
                <a:cs typeface="Arial" charset="0"/>
              </a:rPr>
              <a:t> to </a:t>
            </a:r>
            <a:r>
              <a:rPr lang="en-US" sz="1000" i="1" dirty="0" smtClean="0">
                <a:latin typeface="+mj-lt"/>
                <a:cs typeface="Arial" charset="0"/>
              </a:rPr>
              <a:t>Upper Left: </a:t>
            </a:r>
            <a:r>
              <a:rPr lang="en-US" sz="1000" dirty="0" smtClean="0">
                <a:latin typeface="+mj-lt"/>
                <a:cs typeface="Arial" charset="0"/>
              </a:rPr>
              <a:t>For example, “What are the good things about your substance use?” </a:t>
            </a:r>
          </a:p>
          <a:p>
            <a:r>
              <a:rPr lang="en-US" sz="1000" i="1" kern="1200" dirty="0" smtClean="0">
                <a:solidFill>
                  <a:schemeClr val="tx1"/>
                </a:solidFill>
                <a:latin typeface="Times New Roman" pitchFamily="18" charset="0"/>
                <a:ea typeface="+mn-ea"/>
                <a:cs typeface="Arial" charset="0"/>
              </a:rPr>
              <a:t>Point</a:t>
            </a:r>
            <a:r>
              <a:rPr lang="en-US" sz="1000" i="1" kern="1200" baseline="0" dirty="0" smtClean="0">
                <a:solidFill>
                  <a:schemeClr val="tx1"/>
                </a:solidFill>
                <a:latin typeface="Times New Roman" pitchFamily="18" charset="0"/>
                <a:ea typeface="+mn-ea"/>
                <a:cs typeface="Arial" charset="0"/>
              </a:rPr>
              <a:t> to </a:t>
            </a:r>
            <a:r>
              <a:rPr lang="en-US" sz="1000" i="1" dirty="0" smtClean="0">
                <a:latin typeface="+mj-lt"/>
                <a:cs typeface="Arial" charset="0"/>
              </a:rPr>
              <a:t>Upper Right: </a:t>
            </a:r>
            <a:r>
              <a:rPr lang="en-US" sz="1000" dirty="0" smtClean="0">
                <a:latin typeface="+mj-lt"/>
                <a:cs typeface="Arial" charset="0"/>
              </a:rPr>
              <a:t>“What about the not-so-good things?”</a:t>
            </a:r>
          </a:p>
          <a:p>
            <a:r>
              <a:rPr lang="en-US" sz="1000" i="1" kern="1200" dirty="0" smtClean="0">
                <a:solidFill>
                  <a:schemeClr val="tx1"/>
                </a:solidFill>
                <a:latin typeface="Times New Roman" pitchFamily="18" charset="0"/>
                <a:ea typeface="+mn-ea"/>
                <a:cs typeface="Arial" charset="0"/>
              </a:rPr>
              <a:t>Point</a:t>
            </a:r>
            <a:r>
              <a:rPr lang="en-US" sz="1000" i="1" kern="1200" baseline="0" dirty="0" smtClean="0">
                <a:solidFill>
                  <a:schemeClr val="tx1"/>
                </a:solidFill>
                <a:latin typeface="Times New Roman" pitchFamily="18" charset="0"/>
                <a:ea typeface="+mn-ea"/>
                <a:cs typeface="Arial" charset="0"/>
              </a:rPr>
              <a:t> to </a:t>
            </a:r>
            <a:r>
              <a:rPr lang="en-US" sz="1000" i="1" dirty="0" smtClean="0">
                <a:latin typeface="+mj-lt"/>
                <a:cs typeface="Arial" charset="0"/>
              </a:rPr>
              <a:t>Lower Left: </a:t>
            </a:r>
            <a:r>
              <a:rPr lang="en-US" sz="1000" dirty="0" smtClean="0">
                <a:latin typeface="+mj-lt"/>
                <a:cs typeface="Arial" charset="0"/>
              </a:rPr>
              <a:t>“What would be good about using less?”  </a:t>
            </a:r>
          </a:p>
          <a:p>
            <a:r>
              <a:rPr lang="en-US" sz="1000" i="1" kern="1200" dirty="0" smtClean="0">
                <a:solidFill>
                  <a:schemeClr val="tx1"/>
                </a:solidFill>
                <a:latin typeface="Times New Roman" pitchFamily="18" charset="0"/>
                <a:ea typeface="+mn-ea"/>
                <a:cs typeface="Arial" charset="0"/>
              </a:rPr>
              <a:t>Point</a:t>
            </a:r>
            <a:r>
              <a:rPr lang="en-US" sz="1000" i="1" kern="1200" baseline="0" dirty="0" smtClean="0">
                <a:solidFill>
                  <a:schemeClr val="tx1"/>
                </a:solidFill>
                <a:latin typeface="Times New Roman" pitchFamily="18" charset="0"/>
                <a:ea typeface="+mn-ea"/>
                <a:cs typeface="Arial" charset="0"/>
              </a:rPr>
              <a:t> to </a:t>
            </a:r>
            <a:r>
              <a:rPr lang="en-US" sz="1000" i="1" dirty="0" smtClean="0">
                <a:latin typeface="+mj-lt"/>
                <a:cs typeface="Arial" charset="0"/>
              </a:rPr>
              <a:t>Lower Right: </a:t>
            </a:r>
            <a:r>
              <a:rPr lang="en-US" sz="1000" dirty="0" smtClean="0">
                <a:latin typeface="+mj-lt"/>
                <a:cs typeface="Arial" charset="0"/>
              </a:rPr>
              <a:t>“What would be not so good about cutting back?”  </a:t>
            </a:r>
          </a:p>
          <a:p>
            <a:r>
              <a:rPr lang="en-US" sz="1000" dirty="0" smtClean="0">
                <a:latin typeface="+mj-lt"/>
                <a:cs typeface="Arial" charset="0"/>
              </a:rPr>
              <a:t> </a:t>
            </a:r>
          </a:p>
          <a:p>
            <a:r>
              <a:rPr lang="en-US" sz="1000" dirty="0" smtClean="0">
                <a:latin typeface="+mj-lt"/>
                <a:cs typeface="Arial" charset="0"/>
              </a:rPr>
              <a:t>Someone tell me if this is an open or a closed question, “Do you drink when you are alone?” </a:t>
            </a:r>
          </a:p>
          <a:p>
            <a:r>
              <a:rPr lang="en-US" sz="1000" b="1" i="1" dirty="0" smtClean="0">
                <a:latin typeface="+mj-lt"/>
                <a:cs typeface="Arial" charset="0"/>
              </a:rPr>
              <a:t>Elicit </a:t>
            </a:r>
            <a:r>
              <a:rPr lang="en-US" sz="1000" i="1" dirty="0" smtClean="0">
                <a:latin typeface="+mj-lt"/>
                <a:cs typeface="Arial" charset="0"/>
              </a:rPr>
              <a:t>responses. Correct answer: This is a closed question. </a:t>
            </a:r>
          </a:p>
          <a:p>
            <a:endParaRPr lang="en-US" sz="1000" dirty="0" smtClean="0">
              <a:latin typeface="+mj-lt"/>
              <a:cs typeface="Arial" charset="0"/>
            </a:endParaRPr>
          </a:p>
          <a:p>
            <a:r>
              <a:rPr lang="en-US" sz="1000" dirty="0" smtClean="0">
                <a:latin typeface="+mj-lt"/>
                <a:cs typeface="Arial" charset="0"/>
              </a:rPr>
              <a:t>How could you make it an open-ended question? </a:t>
            </a:r>
          </a:p>
          <a:p>
            <a:r>
              <a:rPr lang="en-US" sz="1000" i="1" dirty="0" smtClean="0">
                <a:latin typeface="+mj-lt"/>
                <a:cs typeface="Arial" charset="0"/>
              </a:rPr>
              <a:t>Suggestion: Who do you drink with on a typical day?</a:t>
            </a:r>
            <a:endParaRPr lang="en-US" sz="1000" dirty="0" smtClean="0">
              <a:latin typeface="+mj-lt"/>
              <a:cs typeface="Arial" charset="0"/>
            </a:endParaRP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rgbClr val="FFCC00"/>
                </a:solidFill>
                <a:latin typeface="Arial" charset="0"/>
              </a:defRPr>
            </a:lvl1pPr>
            <a:lvl2pPr marL="742841" indent="-285708">
              <a:defRPr sz="4400" b="1">
                <a:solidFill>
                  <a:srgbClr val="FFCC00"/>
                </a:solidFill>
                <a:latin typeface="Arial" charset="0"/>
              </a:defRPr>
            </a:lvl2pPr>
            <a:lvl3pPr marL="1142833" indent="-228567">
              <a:defRPr sz="4400" b="1">
                <a:solidFill>
                  <a:srgbClr val="FFCC00"/>
                </a:solidFill>
                <a:latin typeface="Arial" charset="0"/>
              </a:defRPr>
            </a:lvl3pPr>
            <a:lvl4pPr marL="1599965" indent="-228567">
              <a:defRPr sz="4400" b="1">
                <a:solidFill>
                  <a:srgbClr val="FFCC00"/>
                </a:solidFill>
                <a:latin typeface="Arial" charset="0"/>
              </a:defRPr>
            </a:lvl4pPr>
            <a:lvl5pPr marL="2057099" indent="-228567">
              <a:defRPr sz="4400" b="1">
                <a:solidFill>
                  <a:srgbClr val="FFCC00"/>
                </a:solidFill>
                <a:latin typeface="Arial" charset="0"/>
              </a:defRPr>
            </a:lvl5pPr>
            <a:lvl6pPr marL="2514232" indent="-228567" algn="ctr" eaLnBrk="0" fontAlgn="base" hangingPunct="0">
              <a:lnSpc>
                <a:spcPct val="80000"/>
              </a:lnSpc>
              <a:spcBef>
                <a:spcPct val="0"/>
              </a:spcBef>
              <a:spcAft>
                <a:spcPct val="0"/>
              </a:spcAft>
              <a:defRPr sz="4400" b="1">
                <a:solidFill>
                  <a:srgbClr val="FFCC00"/>
                </a:solidFill>
                <a:latin typeface="Arial" charset="0"/>
              </a:defRPr>
            </a:lvl6pPr>
            <a:lvl7pPr marL="2971364" indent="-228567" algn="ctr" eaLnBrk="0" fontAlgn="base" hangingPunct="0">
              <a:lnSpc>
                <a:spcPct val="80000"/>
              </a:lnSpc>
              <a:spcBef>
                <a:spcPct val="0"/>
              </a:spcBef>
              <a:spcAft>
                <a:spcPct val="0"/>
              </a:spcAft>
              <a:defRPr sz="4400" b="1">
                <a:solidFill>
                  <a:srgbClr val="FFCC00"/>
                </a:solidFill>
                <a:latin typeface="Arial" charset="0"/>
              </a:defRPr>
            </a:lvl7pPr>
            <a:lvl8pPr marL="3428498" indent="-228567" algn="ctr" eaLnBrk="0" fontAlgn="base" hangingPunct="0">
              <a:lnSpc>
                <a:spcPct val="80000"/>
              </a:lnSpc>
              <a:spcBef>
                <a:spcPct val="0"/>
              </a:spcBef>
              <a:spcAft>
                <a:spcPct val="0"/>
              </a:spcAft>
              <a:defRPr sz="4400" b="1">
                <a:solidFill>
                  <a:srgbClr val="FFCC00"/>
                </a:solidFill>
                <a:latin typeface="Arial" charset="0"/>
              </a:defRPr>
            </a:lvl8pPr>
            <a:lvl9pPr marL="3885630" indent="-228567" algn="ctr" eaLnBrk="0" fontAlgn="base" hangingPunct="0">
              <a:lnSpc>
                <a:spcPct val="80000"/>
              </a:lnSpc>
              <a:spcBef>
                <a:spcPct val="0"/>
              </a:spcBef>
              <a:spcAft>
                <a:spcPct val="0"/>
              </a:spcAft>
              <a:defRPr sz="4400" b="1">
                <a:solidFill>
                  <a:srgbClr val="FFCC00"/>
                </a:solidFill>
                <a:latin typeface="Arial" charset="0"/>
              </a:defRPr>
            </a:lvl9pPr>
          </a:lstStyle>
          <a:p>
            <a:fld id="{7F028A36-77AB-47B9-A720-8F84D0DC0794}" type="slidenum">
              <a:rPr lang="en-US" sz="1200" b="0">
                <a:solidFill>
                  <a:prstClr val="black"/>
                </a:solidFill>
              </a:rPr>
              <a:pPr/>
              <a:t>145</a:t>
            </a:fld>
            <a:endParaRPr lang="en-US" sz="1200" b="0">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a:ln/>
        </p:spPr>
      </p:sp>
      <p:sp>
        <p:nvSpPr>
          <p:cNvPr id="163842" name="Notes Placeholder 2"/>
          <p:cNvSpPr>
            <a:spLocks noGrp="1"/>
          </p:cNvSpPr>
          <p:nvPr>
            <p:ph type="body" idx="1"/>
          </p:nvPr>
        </p:nvSpPr>
        <p:spPr>
          <a:noFill/>
          <a:ln/>
        </p:spPr>
        <p:txBody>
          <a:bodyPr/>
          <a:lstStyle/>
          <a:p>
            <a:r>
              <a:rPr lang="en-US" sz="1000" dirty="0" smtClean="0">
                <a:latin typeface="+mj-lt"/>
                <a:cs typeface="Arial" charset="0"/>
              </a:rPr>
              <a:t>You want the patient to discuss the pros and cons of using alcohol and/or drugs. This is unusual for many of us because as health providers and educators, you tend to only talk about the negative aspects of alcohol and drugs. If you can appreciate the good things about using, you can understand the underlying need of using (feeling less depressed, increased social interactions). This can help point the way to solutions once we get to that point. Discussing the positive effects of use can also help to build rapport. </a:t>
            </a:r>
          </a:p>
          <a:p>
            <a:r>
              <a:rPr lang="en-US" sz="1000" dirty="0" smtClean="0">
                <a:latin typeface="+mj-lt"/>
                <a:cs typeface="Arial" charset="0"/>
              </a:rPr>
              <a:t> </a:t>
            </a:r>
          </a:p>
          <a:p>
            <a:r>
              <a:rPr lang="en-US" sz="1000" b="1" i="0" dirty="0" smtClean="0">
                <a:latin typeface="+mj-lt"/>
                <a:cs typeface="Arial" charset="0"/>
              </a:rPr>
              <a:t>INSTRUCTIONS: </a:t>
            </a:r>
            <a:r>
              <a:rPr lang="en-US" sz="1000" b="0" i="0" dirty="0" smtClean="0">
                <a:latin typeface="+mj-lt"/>
                <a:cs typeface="Arial" charset="0"/>
              </a:rPr>
              <a:t>Ask the participants:  </a:t>
            </a:r>
            <a:r>
              <a:rPr lang="en-US" sz="1000" dirty="0" smtClean="0">
                <a:latin typeface="+mj-lt"/>
                <a:cs typeface="Arial" charset="0"/>
              </a:rPr>
              <a:t>Who here likes chocolate chip cookies? What do you like about them? </a:t>
            </a:r>
          </a:p>
          <a:p>
            <a:endParaRPr lang="en-US" sz="1000" b="1" i="1" dirty="0" smtClean="0">
              <a:latin typeface="+mj-lt"/>
              <a:cs typeface="Arial" charset="0"/>
            </a:endParaRPr>
          </a:p>
          <a:p>
            <a:r>
              <a:rPr lang="en-US" sz="1000" b="1" i="0" dirty="0" smtClean="0">
                <a:latin typeface="+mj-lt"/>
                <a:cs typeface="Arial" charset="0"/>
              </a:rPr>
              <a:t>Reflect their feelings in order to demonstrate understanding.  </a:t>
            </a:r>
          </a:p>
          <a:p>
            <a:r>
              <a:rPr lang="en-US" sz="1000" dirty="0" smtClean="0">
                <a:latin typeface="+mj-lt"/>
                <a:cs typeface="Arial" charset="0"/>
              </a:rPr>
              <a:t> </a:t>
            </a:r>
          </a:p>
          <a:p>
            <a:r>
              <a:rPr lang="en-US" sz="1000" dirty="0" smtClean="0">
                <a:latin typeface="+mj-lt"/>
                <a:cs typeface="Arial" charset="0"/>
              </a:rPr>
              <a:t>What else is good? </a:t>
            </a:r>
          </a:p>
          <a:p>
            <a:endParaRPr lang="en-US" sz="1000" b="1" i="1" dirty="0" smtClean="0">
              <a:latin typeface="+mj-lt"/>
              <a:cs typeface="Arial" charset="0"/>
            </a:endParaRPr>
          </a:p>
          <a:p>
            <a:r>
              <a:rPr lang="en-US" sz="1000" b="1" i="0" dirty="0" smtClean="0">
                <a:latin typeface="+mj-lt"/>
                <a:cs typeface="Arial" charset="0"/>
              </a:rPr>
              <a:t>You want to push the limits of the conversation. </a:t>
            </a:r>
          </a:p>
          <a:p>
            <a:r>
              <a:rPr lang="en-US" sz="1000" dirty="0" smtClean="0">
                <a:latin typeface="+mj-lt"/>
                <a:cs typeface="Arial" charset="0"/>
              </a:rPr>
              <a:t> </a:t>
            </a:r>
          </a:p>
          <a:p>
            <a:r>
              <a:rPr lang="en-US" sz="1000" dirty="0" smtClean="0">
                <a:latin typeface="+mj-lt"/>
                <a:cs typeface="Arial" charset="0"/>
              </a:rPr>
              <a:t> Are there any downsides? </a:t>
            </a:r>
          </a:p>
          <a:p>
            <a:r>
              <a:rPr lang="en-US" sz="1000" b="1" i="0" dirty="0" smtClean="0">
                <a:latin typeface="+mj-lt"/>
                <a:cs typeface="Arial" charset="0"/>
              </a:rPr>
              <a:t/>
            </a:r>
            <a:br>
              <a:rPr lang="en-US" sz="1000" b="1" i="0" dirty="0" smtClean="0">
                <a:latin typeface="+mj-lt"/>
                <a:cs typeface="Arial" charset="0"/>
              </a:rPr>
            </a:br>
            <a:r>
              <a:rPr lang="en-US" sz="1000" b="1" i="0" dirty="0" smtClean="0">
                <a:latin typeface="+mj-lt"/>
                <a:cs typeface="Arial" charset="0"/>
              </a:rPr>
              <a:t>When you hear ambivalence in their remarks, reflect it using a double sided-reflection. </a:t>
            </a:r>
          </a:p>
          <a:p>
            <a:endParaRPr lang="en-US" sz="1000" dirty="0" smtClean="0">
              <a:latin typeface="+mj-lt"/>
              <a:cs typeface="Arial" charset="0"/>
            </a:endParaRPr>
          </a:p>
          <a:p>
            <a:r>
              <a:rPr lang="en-US" sz="1000" dirty="0" smtClean="0">
                <a:latin typeface="+mj-lt"/>
                <a:cs typeface="Arial" charset="0"/>
              </a:rPr>
              <a:t>To do a double-sided reflection, use this formula.</a:t>
            </a:r>
            <a:r>
              <a:rPr lang="en-US" sz="1000" baseline="0" dirty="0" smtClean="0">
                <a:latin typeface="+mj-lt"/>
                <a:cs typeface="Arial" charset="0"/>
              </a:rPr>
              <a:t> </a:t>
            </a:r>
            <a:r>
              <a:rPr lang="en-US" sz="1000" dirty="0" smtClean="0">
                <a:latin typeface="+mj-lt"/>
                <a:cs typeface="Arial" charset="0"/>
              </a:rPr>
              <a:t>On the one hand you like…; on the other hand…You want to reflect both sides of the statement to highlight the patient’s ambivalence. </a:t>
            </a:r>
          </a:p>
        </p:txBody>
      </p:sp>
      <p:sp>
        <p:nvSpPr>
          <p:cNvPr id="4" name="Slide Number Placeholder 3"/>
          <p:cNvSpPr>
            <a:spLocks noGrp="1"/>
          </p:cNvSpPr>
          <p:nvPr>
            <p:ph type="sldNum" sz="quarter" idx="5"/>
          </p:nvPr>
        </p:nvSpPr>
        <p:spPr/>
        <p:txBody>
          <a:bodyPr/>
          <a:lstStyle/>
          <a:p>
            <a:pPr>
              <a:defRPr/>
            </a:pPr>
            <a:fld id="{D5C657C2-D6A0-4764-A751-EC13867E2666}" type="slidenum">
              <a:rPr lang="en-US" smtClean="0"/>
              <a:pPr>
                <a:defRPr/>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a:ln/>
        </p:spPr>
      </p:sp>
      <p:sp>
        <p:nvSpPr>
          <p:cNvPr id="167938" name="Notes Placeholder 2"/>
          <p:cNvSpPr>
            <a:spLocks noGrp="1"/>
          </p:cNvSpPr>
          <p:nvPr>
            <p:ph type="body" idx="1"/>
          </p:nvPr>
        </p:nvSpPr>
        <p:spPr>
          <a:noFill/>
          <a:ln/>
        </p:spPr>
        <p:txBody>
          <a:bodyPr/>
          <a:lstStyle/>
          <a:p>
            <a:r>
              <a:rPr lang="en-US" sz="1000" dirty="0" smtClean="0">
                <a:latin typeface="+mj-lt"/>
                <a:cs typeface="Arial" charset="0"/>
              </a:rPr>
              <a:t>Another tool you can utilize</a:t>
            </a:r>
            <a:r>
              <a:rPr lang="en-US" sz="1000" baseline="0" dirty="0" smtClean="0">
                <a:latin typeface="+mj-lt"/>
                <a:cs typeface="Arial" charset="0"/>
              </a:rPr>
              <a:t> </a:t>
            </a:r>
            <a:r>
              <a:rPr lang="en-US" sz="1000" dirty="0" smtClean="0">
                <a:latin typeface="+mj-lt"/>
                <a:cs typeface="Arial" charset="0"/>
              </a:rPr>
              <a:t>is the confidence or readiness ruler. This is really just a number line from 1 to 10. You can pre-print one or simply draw one on a piece of paper. To use the ruler, you need to pick the issue about which the patient is most concerned. The ruler can be used to determine how ready the person is to make a change, how important making a change is to them or how confident they are that they will be able to make the change. In our example below we will use readiness.</a:t>
            </a:r>
          </a:p>
          <a:p>
            <a:r>
              <a:rPr lang="en-US" sz="1000" dirty="0" smtClean="0">
                <a:latin typeface="+mj-lt"/>
                <a:cs typeface="Arial" charset="0"/>
              </a:rPr>
              <a:t> </a:t>
            </a:r>
          </a:p>
          <a:p>
            <a:r>
              <a:rPr lang="en-US" sz="1000" b="1" i="0" u="sng" dirty="0" smtClean="0">
                <a:latin typeface="+mj-lt"/>
                <a:cs typeface="Arial" charset="0"/>
              </a:rPr>
              <a:t>Bullets 1-3</a:t>
            </a:r>
            <a:r>
              <a:rPr lang="en-US" sz="1000" b="1" i="0" dirty="0" smtClean="0">
                <a:latin typeface="+mj-lt"/>
                <a:cs typeface="Arial" charset="0"/>
              </a:rPr>
              <a:t>. </a:t>
            </a:r>
            <a:r>
              <a:rPr lang="en-US" sz="1000" dirty="0" smtClean="0">
                <a:latin typeface="+mj-lt"/>
                <a:cs typeface="Arial" charset="0"/>
              </a:rPr>
              <a:t>You show the patient the ruler and ask him or her, “On a scale of 1 to 10, with 1 being not at all ready and 10 very ready, how ready are you to…[change your drinking/work on your relationship/try another strategy for your pain], whatever you think the issue is they want to talk about. Only focus on one issue in the intervention. </a:t>
            </a:r>
          </a:p>
          <a:p>
            <a:r>
              <a:rPr lang="en-US" sz="1000" dirty="0" smtClean="0">
                <a:latin typeface="+mj-lt"/>
                <a:cs typeface="Arial" charset="0"/>
              </a:rPr>
              <a:t> </a:t>
            </a:r>
          </a:p>
          <a:p>
            <a:r>
              <a:rPr lang="en-US" sz="1000" dirty="0" smtClean="0">
                <a:latin typeface="+mj-lt"/>
                <a:cs typeface="Arial" charset="0"/>
              </a:rPr>
              <a:t>More than likely, people will not choose 1, but will aim a little higher. If they chose 1, it is not an issue that they are willing to talk about at all which probably means that you are not focusing on the issue that is most important to them. Refocus and try another issue.</a:t>
            </a:r>
          </a:p>
          <a:p>
            <a:r>
              <a:rPr lang="en-US" sz="1000" dirty="0" smtClean="0">
                <a:latin typeface="+mj-lt"/>
                <a:cs typeface="Arial" charset="0"/>
              </a:rPr>
              <a:t> </a:t>
            </a:r>
          </a:p>
          <a:p>
            <a:r>
              <a:rPr lang="en-US" sz="1000" b="1" i="0" u="sng" dirty="0" smtClean="0">
                <a:latin typeface="+mj-lt"/>
                <a:cs typeface="Arial" charset="0"/>
              </a:rPr>
              <a:t>Bullets 4-5</a:t>
            </a:r>
            <a:r>
              <a:rPr lang="en-US" sz="1000" b="1" i="0" dirty="0" smtClean="0">
                <a:latin typeface="+mj-lt"/>
                <a:cs typeface="Arial" charset="0"/>
              </a:rPr>
              <a:t>. </a:t>
            </a:r>
            <a:r>
              <a:rPr lang="en-US" sz="1000" dirty="0" smtClean="0">
                <a:latin typeface="+mj-lt"/>
                <a:cs typeface="Arial" charset="0"/>
              </a:rPr>
              <a:t>After the patient responds, you counter by asking why they didn’t choose a lower number, e.g., “Why not 2?” You want them to defend the higher number. Their responses will be very informative and will likely contain some change talk.</a:t>
            </a:r>
          </a:p>
          <a:p>
            <a:r>
              <a:rPr lang="en-US" sz="1000" dirty="0" smtClean="0">
                <a:latin typeface="+mj-lt"/>
                <a:cs typeface="Arial" charset="0"/>
              </a:rPr>
              <a:t> </a:t>
            </a:r>
          </a:p>
          <a:p>
            <a:r>
              <a:rPr lang="en-US" sz="1000" dirty="0" smtClean="0">
                <a:latin typeface="+mj-lt"/>
                <a:cs typeface="Arial" charset="0"/>
              </a:rPr>
              <a:t>You should never go more than two points below the number they originally select. This ensures that you do not minimize too dramatically the number they select, or make them feel as if they need to make huge changes to reach a new number. You can also ask them to explain why they have not chosen a number that is 2 above the number they selected, as this can provide relevant information, as well. </a:t>
            </a:r>
          </a:p>
        </p:txBody>
      </p:sp>
      <p:sp>
        <p:nvSpPr>
          <p:cNvPr id="4" name="Slide Number Placeholder 3"/>
          <p:cNvSpPr>
            <a:spLocks noGrp="1"/>
          </p:cNvSpPr>
          <p:nvPr>
            <p:ph type="sldNum" sz="quarter" idx="5"/>
          </p:nvPr>
        </p:nvSpPr>
        <p:spPr/>
        <p:txBody>
          <a:bodyPr/>
          <a:lstStyle/>
          <a:p>
            <a:pPr>
              <a:defRPr/>
            </a:pPr>
            <a:fld id="{E1224875-2D50-452F-8DE5-AAA36B055258}" type="slidenum">
              <a:rPr lang="en-US" smtClean="0"/>
              <a:pPr>
                <a:defRPr/>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As patients</a:t>
            </a:r>
            <a:r>
              <a:rPr lang="en-US" sz="1000" baseline="0" dirty="0" smtClean="0">
                <a:latin typeface="+mj-lt"/>
              </a:rPr>
              <a:t> continue in treatment, you can use the ruler periodically to monitor how motivation changes as treatment progresses. Helping patients move forward, even if they never reach a decision-making or action stage, is an acceptable outcome. Most patients cycle through the stages of change more than once before the settle into treatment or stable recovery. The readiness to change scale allows patients to assess their own readiness by marking the ruler or voicing a number. This provides you, the clinician, with options for continued discussion around what the patient is willing to work on moving forward.</a:t>
            </a:r>
          </a:p>
          <a:p>
            <a:endParaRPr lang="en-US" sz="1000" baseline="0" dirty="0" smtClean="0">
              <a:latin typeface="+mj-lt"/>
            </a:endParaRPr>
          </a:p>
          <a:p>
            <a:r>
              <a:rPr lang="en-US" sz="1000" b="1" baseline="0" dirty="0" smtClean="0">
                <a:latin typeface="+mj-lt"/>
              </a:rPr>
              <a:t>If time permits, the trainer may wish to role-play the readiness ruler with a training participant. </a:t>
            </a:r>
            <a:endParaRPr lang="en-US" sz="1000" b="1"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148</a:t>
            </a:fld>
            <a:endParaRPr lang="en-US"/>
          </a:p>
        </p:txBody>
      </p:sp>
    </p:spTree>
    <p:extLst>
      <p:ext uri="{BB962C8B-B14F-4D97-AF65-F5344CB8AC3E}">
        <p14:creationId xmlns:p14="http://schemas.microsoft.com/office/powerpoint/2010/main" val="263254495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noTextEdit="1"/>
          </p:cNvSpPr>
          <p:nvPr>
            <p:ph type="sldImg"/>
          </p:nvPr>
        </p:nvSpPr>
        <p:spPr>
          <a:ln/>
        </p:spPr>
      </p:sp>
      <p:sp>
        <p:nvSpPr>
          <p:cNvPr id="169986" name="Notes Placeholder 2"/>
          <p:cNvSpPr>
            <a:spLocks noGrp="1"/>
          </p:cNvSpPr>
          <p:nvPr>
            <p:ph type="body" idx="1"/>
          </p:nvPr>
        </p:nvSpPr>
        <p:spPr>
          <a:noFill/>
          <a:ln/>
        </p:spPr>
        <p:txBody>
          <a:bodyPr/>
          <a:lstStyle/>
          <a:p>
            <a:pPr>
              <a:lnSpc>
                <a:spcPct val="115000"/>
              </a:lnSpc>
              <a:spcBef>
                <a:spcPct val="0"/>
              </a:spcBef>
            </a:pPr>
            <a:r>
              <a:rPr lang="en-US" sz="1000" b="1" dirty="0" smtClean="0">
                <a:solidFill>
                  <a:srgbClr val="000000"/>
                </a:solidFill>
                <a:latin typeface="+mj-lt"/>
                <a:ea typeface="Calibri" pitchFamily="34" charset="0"/>
                <a:cs typeface="Arial" charset="0"/>
              </a:rPr>
              <a:t>INSTRUCTIONS</a:t>
            </a:r>
          </a:p>
          <a:p>
            <a:pPr>
              <a:lnSpc>
                <a:spcPct val="115000"/>
              </a:lnSpc>
              <a:spcBef>
                <a:spcPct val="0"/>
              </a:spcBef>
            </a:pPr>
            <a:r>
              <a:rPr lang="en-US" sz="1000" b="0" i="0" dirty="0" smtClean="0">
                <a:solidFill>
                  <a:srgbClr val="000000"/>
                </a:solidFill>
                <a:latin typeface="+mj-lt"/>
                <a:ea typeface="Calibri" pitchFamily="34" charset="0"/>
                <a:cs typeface="Arial" charset="0"/>
              </a:rPr>
              <a:t>**Allow 5 minutes for this activity**</a:t>
            </a:r>
          </a:p>
          <a:p>
            <a:pPr>
              <a:lnSpc>
                <a:spcPct val="115000"/>
              </a:lnSpc>
              <a:spcBef>
                <a:spcPct val="0"/>
              </a:spcBef>
            </a:pPr>
            <a:endParaRPr lang="en-US" sz="1000" b="0" i="0" dirty="0" smtClean="0">
              <a:solidFill>
                <a:srgbClr val="000000"/>
              </a:solidFill>
              <a:latin typeface="+mj-lt"/>
              <a:ea typeface="Calibri" pitchFamily="34" charset="0"/>
              <a:cs typeface="Arial" charset="0"/>
            </a:endParaRPr>
          </a:p>
          <a:p>
            <a:pPr>
              <a:lnSpc>
                <a:spcPct val="115000"/>
              </a:lnSpc>
              <a:spcBef>
                <a:spcPct val="0"/>
              </a:spcBef>
            </a:pPr>
            <a:r>
              <a:rPr lang="en-US" sz="1000" b="0" i="0" dirty="0" smtClean="0">
                <a:solidFill>
                  <a:srgbClr val="000000"/>
                </a:solidFill>
                <a:latin typeface="+mj-lt"/>
                <a:ea typeface="Calibri" pitchFamily="34" charset="0"/>
                <a:cs typeface="Arial" charset="0"/>
              </a:rPr>
              <a:t>It’s time now to get back into the same pairs and practice doing L, Listen and Understand. Let’s take 5 minutes to do the activities we’ve just gone over. </a:t>
            </a:r>
            <a:endParaRPr lang="en-US" sz="1000" b="0" i="0" dirty="0" smtClean="0">
              <a:latin typeface="+mj-lt"/>
              <a:ea typeface="Calibri" pitchFamily="34" charset="0"/>
              <a:cs typeface="Arial" charset="0"/>
            </a:endParaRPr>
          </a:p>
          <a:p>
            <a:pPr>
              <a:lnSpc>
                <a:spcPct val="115000"/>
              </a:lnSpc>
              <a:spcBef>
                <a:spcPct val="0"/>
              </a:spcBef>
            </a:pPr>
            <a:r>
              <a:rPr lang="en-US" sz="1000" b="0" i="0" dirty="0" smtClean="0">
                <a:solidFill>
                  <a:srgbClr val="000000"/>
                </a:solidFill>
                <a:latin typeface="+mj-lt"/>
                <a:ea typeface="Calibri" pitchFamily="34" charset="0"/>
                <a:cs typeface="Arial" charset="0"/>
              </a:rPr>
              <a:t> </a:t>
            </a:r>
            <a:endParaRPr lang="en-US" sz="1000" b="0" i="0" dirty="0" smtClean="0">
              <a:latin typeface="+mj-lt"/>
              <a:ea typeface="Calibri" pitchFamily="34" charset="0"/>
              <a:cs typeface="Arial" charset="0"/>
            </a:endParaRPr>
          </a:p>
          <a:p>
            <a:pPr>
              <a:lnSpc>
                <a:spcPct val="115000"/>
              </a:lnSpc>
              <a:spcBef>
                <a:spcPct val="0"/>
              </a:spcBef>
            </a:pPr>
            <a:r>
              <a:rPr lang="en-US" sz="1000" b="0" i="0" dirty="0" smtClean="0">
                <a:solidFill>
                  <a:srgbClr val="000000"/>
                </a:solidFill>
                <a:latin typeface="+mj-lt"/>
                <a:ea typeface="Calibri" pitchFamily="34" charset="0"/>
                <a:cs typeface="Arial" charset="0"/>
              </a:rPr>
              <a:t>Each participant should be in the same pair and playing the same role (clinician/counselor </a:t>
            </a:r>
            <a:r>
              <a:rPr lang="en-US" sz="1000" b="0" i="0" u="sng" dirty="0" smtClean="0">
                <a:solidFill>
                  <a:srgbClr val="000000"/>
                </a:solidFill>
                <a:latin typeface="+mj-lt"/>
                <a:ea typeface="Calibri" pitchFamily="34" charset="0"/>
                <a:cs typeface="Arial" charset="0"/>
              </a:rPr>
              <a:t>or</a:t>
            </a:r>
            <a:r>
              <a:rPr lang="en-US" sz="1000" b="0" i="0" dirty="0" smtClean="0">
                <a:solidFill>
                  <a:srgbClr val="000000"/>
                </a:solidFill>
                <a:latin typeface="+mj-lt"/>
                <a:ea typeface="Calibri" pitchFamily="34" charset="0"/>
                <a:cs typeface="Arial" charset="0"/>
              </a:rPr>
              <a:t> patient) as in the F role play. Walk around room to observe and assist. When finished, ask audience to report how the exercise went. Ask for feedback from the people playing the clinician and then the patients. Reflect back what the participants describe and affirm their reactions.</a:t>
            </a:r>
            <a:endParaRPr lang="en-US" sz="1000" b="0" i="0" dirty="0" smtClean="0">
              <a:latin typeface="+mj-lt"/>
              <a:ea typeface="Calibri" pitchFamily="34" charset="0"/>
              <a:cs typeface="Arial" charset="0"/>
            </a:endParaRPr>
          </a:p>
          <a:p>
            <a:pPr>
              <a:lnSpc>
                <a:spcPct val="115000"/>
              </a:lnSpc>
              <a:spcBef>
                <a:spcPct val="0"/>
              </a:spcBef>
            </a:pPr>
            <a:r>
              <a:rPr lang="en-US" dirty="0" smtClean="0">
                <a:solidFill>
                  <a:srgbClr val="000000"/>
                </a:solidFill>
                <a:latin typeface="Arial" charset="0"/>
                <a:ea typeface="Calibri" pitchFamily="34" charset="0"/>
                <a:cs typeface="Arial" charset="0"/>
              </a:rPr>
              <a:t> </a:t>
            </a:r>
            <a:endParaRPr lang="en-US" dirty="0" smtClean="0">
              <a:latin typeface="Arial" charset="0"/>
              <a:ea typeface="Calibri" pitchFamily="34" charset="0"/>
              <a:cs typeface="Arial" charset="0"/>
            </a:endParaRPr>
          </a:p>
          <a:p>
            <a:pPr>
              <a:lnSpc>
                <a:spcPct val="115000"/>
              </a:lnSpc>
              <a:spcBef>
                <a:spcPct val="0"/>
              </a:spcBef>
            </a:pPr>
            <a:r>
              <a:rPr lang="en-US" dirty="0" smtClean="0">
                <a:solidFill>
                  <a:srgbClr val="000000"/>
                </a:solidFill>
                <a:latin typeface="Arial" charset="0"/>
                <a:ea typeface="Calibri" pitchFamily="34" charset="0"/>
                <a:cs typeface="Arial" charset="0"/>
              </a:rPr>
              <a:t> </a:t>
            </a:r>
            <a:endParaRPr lang="en-US" dirty="0" smtClean="0">
              <a:latin typeface="Arial" charset="0"/>
              <a:ea typeface="Calibri" pitchFamily="34" charset="0"/>
              <a:cs typeface="Arial" charset="0"/>
            </a:endParaRPr>
          </a:p>
          <a:p>
            <a:pPr eaLnBrk="1" hangingPunct="1"/>
            <a:endParaRPr lang="en-US" dirty="0" smtClean="0">
              <a:ea typeface="Calibri" pitchFamily="34" charset="0"/>
              <a:cs typeface="Arial" charset="0"/>
            </a:endParaRPr>
          </a:p>
        </p:txBody>
      </p:sp>
      <p:sp>
        <p:nvSpPr>
          <p:cNvPr id="195588" name="Slide Number Placeholder 3"/>
          <p:cNvSpPr>
            <a:spLocks noGrp="1"/>
          </p:cNvSpPr>
          <p:nvPr>
            <p:ph type="sldNum" sz="quarter" idx="5"/>
          </p:nvPr>
        </p:nvSpPr>
        <p:spPr/>
        <p:txBody>
          <a:bodyPr/>
          <a:lstStyle/>
          <a:p>
            <a:pPr>
              <a:defRPr/>
            </a:pPr>
            <a:fld id="{F3B6B433-89A3-40C5-8D86-ADF0D42685FD}" type="slidenum">
              <a:rPr lang="en-US" smtClean="0"/>
              <a:pPr>
                <a:defRPr/>
              </a:pPr>
              <a:t>149</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15</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pPr marL="0" indent="0" eaLnBrk="1" hangingPunct="1">
              <a:buFontTx/>
              <a:buNone/>
            </a:pPr>
            <a:r>
              <a:rPr lang="en-GB" altLang="en-US" sz="1000" dirty="0" smtClean="0">
                <a:latin typeface="+mj-lt"/>
              </a:rPr>
              <a:t>The</a:t>
            </a:r>
            <a:r>
              <a:rPr lang="en-US" altLang="en-US" sz="1000" dirty="0" smtClean="0">
                <a:latin typeface="+mj-lt"/>
              </a:rPr>
              <a:t> World Health Report identified 10 leading risk factors globally. Together, these account for more than one third of all deaths worldwide. Two substance use-related</a:t>
            </a:r>
            <a:r>
              <a:rPr lang="en-US" altLang="en-US" sz="1000" baseline="0" dirty="0" smtClean="0">
                <a:latin typeface="+mj-lt"/>
              </a:rPr>
              <a:t> risk factors, tobacco use and alcohol use, are included in 4</a:t>
            </a:r>
            <a:r>
              <a:rPr lang="en-US" altLang="en-US" sz="1000" baseline="30000" dirty="0" smtClean="0">
                <a:latin typeface="+mj-lt"/>
              </a:rPr>
              <a:t>th</a:t>
            </a:r>
            <a:r>
              <a:rPr lang="en-US" altLang="en-US" sz="1000" baseline="0" dirty="0" smtClean="0">
                <a:latin typeface="+mj-lt"/>
              </a:rPr>
              <a:t> and 5</a:t>
            </a:r>
            <a:r>
              <a:rPr lang="en-US" altLang="en-US" sz="1000" baseline="30000" dirty="0" smtClean="0">
                <a:latin typeface="+mj-lt"/>
              </a:rPr>
              <a:t>th</a:t>
            </a:r>
            <a:r>
              <a:rPr lang="en-US" altLang="en-US" sz="1000" baseline="0" dirty="0" smtClean="0">
                <a:latin typeface="+mj-lt"/>
              </a:rPr>
              <a:t> place, respectively.</a:t>
            </a:r>
            <a:endParaRPr lang="en-US" altLang="en-US" sz="1000" dirty="0" smtClean="0">
              <a:latin typeface="+mj-lt"/>
            </a:endParaRPr>
          </a:p>
          <a:p>
            <a:pPr marL="0" indent="0" eaLnBrk="1" hangingPunct="1">
              <a:buFontTx/>
              <a:buNone/>
            </a:pPr>
            <a:endParaRPr lang="en-US" altLang="en-US" sz="1000" dirty="0" smtClean="0">
              <a:latin typeface="+mj-lt"/>
            </a:endParaRPr>
          </a:p>
          <a:p>
            <a:pPr marL="0" indent="0" eaLnBrk="1" hangingPunct="1">
              <a:buFontTx/>
              <a:buNone/>
            </a:pPr>
            <a:r>
              <a:rPr lang="en-US" altLang="en-US" sz="1000" b="1" dirty="0" smtClean="0">
                <a:latin typeface="+mj-lt"/>
              </a:rPr>
              <a:t>REFERENCE</a:t>
            </a:r>
          </a:p>
          <a:p>
            <a:pPr marL="0" indent="0" eaLnBrk="1" hangingPunct="1">
              <a:buFontTx/>
              <a:buNone/>
            </a:pPr>
            <a:r>
              <a:rPr lang="en-US" altLang="en-US" sz="1000" dirty="0" smtClean="0">
                <a:latin typeface="+mj-lt"/>
              </a:rPr>
              <a:t>World</a:t>
            </a:r>
            <a:r>
              <a:rPr lang="en-US" altLang="en-US" sz="1000" baseline="0" dirty="0" smtClean="0">
                <a:latin typeface="+mj-lt"/>
              </a:rPr>
              <a:t> Health Organization. (2002). </a:t>
            </a:r>
            <a:r>
              <a:rPr lang="en-US" altLang="en-US" sz="1000" i="1" baseline="0" dirty="0" smtClean="0">
                <a:latin typeface="+mj-lt"/>
              </a:rPr>
              <a:t>The World health Report 2002: Reducing Risks, Promoting Healthy Life. </a:t>
            </a:r>
            <a:r>
              <a:rPr lang="en-US" altLang="en-US" sz="1000" i="0" baseline="0" dirty="0" smtClean="0">
                <a:latin typeface="+mj-lt"/>
              </a:rPr>
              <a:t>Vienna, Austria: Author.</a:t>
            </a:r>
            <a:endParaRPr lang="en-GB" sz="1000" dirty="0" smtClean="0">
              <a:latin typeface="+mj-lt"/>
              <a:cs typeface="Arial"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a:ln/>
        </p:spPr>
      </p:sp>
      <p:sp>
        <p:nvSpPr>
          <p:cNvPr id="172034" name="Notes Placeholder 2"/>
          <p:cNvSpPr>
            <a:spLocks noGrp="1"/>
          </p:cNvSpPr>
          <p:nvPr>
            <p:ph type="body" idx="1"/>
          </p:nvPr>
        </p:nvSpPr>
        <p:spPr>
          <a:noFill/>
          <a:ln/>
        </p:spPr>
        <p:txBody>
          <a:bodyPr/>
          <a:lstStyle/>
          <a:p>
            <a:r>
              <a:rPr lang="en-US" sz="1000" dirty="0" smtClean="0">
                <a:latin typeface="+mj-lt"/>
                <a:cs typeface="Arial" charset="0"/>
              </a:rPr>
              <a:t>Now, it is time to move to the </a:t>
            </a:r>
            <a:r>
              <a:rPr lang="en-US" sz="1000" u="sng" dirty="0" smtClean="0">
                <a:latin typeface="+mj-lt"/>
                <a:cs typeface="Arial" charset="0"/>
              </a:rPr>
              <a:t>Options Explored </a:t>
            </a:r>
            <a:r>
              <a:rPr lang="en-US" sz="1000" dirty="0" smtClean="0">
                <a:latin typeface="+mj-lt"/>
                <a:cs typeface="Arial" charset="0"/>
              </a:rPr>
              <a:t>step. </a:t>
            </a:r>
          </a:p>
        </p:txBody>
      </p:sp>
      <p:sp>
        <p:nvSpPr>
          <p:cNvPr id="4" name="Slide Number Placeholder 3"/>
          <p:cNvSpPr>
            <a:spLocks noGrp="1"/>
          </p:cNvSpPr>
          <p:nvPr>
            <p:ph type="sldNum" sz="quarter" idx="5"/>
          </p:nvPr>
        </p:nvSpPr>
        <p:spPr/>
        <p:txBody>
          <a:bodyPr/>
          <a:lstStyle/>
          <a:p>
            <a:pPr>
              <a:defRPr/>
            </a:pPr>
            <a:fld id="{5B148858-0429-4D7F-8A35-3C219883F8F8}" type="slidenum">
              <a:rPr lang="en-US" smtClean="0"/>
              <a:pPr>
                <a:defRPr/>
              </a:pPr>
              <a:t>150</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a:ln/>
        </p:spPr>
      </p:sp>
      <p:sp>
        <p:nvSpPr>
          <p:cNvPr id="174082" name="Notes Placeholder 2"/>
          <p:cNvSpPr>
            <a:spLocks noGrp="1"/>
          </p:cNvSpPr>
          <p:nvPr>
            <p:ph type="body" idx="1"/>
          </p:nvPr>
        </p:nvSpPr>
        <p:spPr>
          <a:noFill/>
          <a:ln/>
        </p:spPr>
        <p:txBody>
          <a:bodyPr/>
          <a:lstStyle/>
          <a:p>
            <a:r>
              <a:rPr lang="en-US" sz="10200" dirty="0" smtClean="0">
                <a:solidFill>
                  <a:srgbClr val="000000"/>
                </a:solidFill>
                <a:latin typeface="+mj-lt"/>
                <a:ea typeface="Calibri" pitchFamily="34" charset="0"/>
                <a:cs typeface="Arial" charset="0"/>
              </a:rPr>
              <a:t>Exploring options is the third and</a:t>
            </a:r>
            <a:r>
              <a:rPr lang="en-US" sz="10200" baseline="0" dirty="0" smtClean="0">
                <a:solidFill>
                  <a:srgbClr val="000000"/>
                </a:solidFill>
                <a:latin typeface="+mj-lt"/>
                <a:ea typeface="Calibri" pitchFamily="34" charset="0"/>
                <a:cs typeface="Arial" charset="0"/>
              </a:rPr>
              <a:t> final</a:t>
            </a:r>
            <a:r>
              <a:rPr lang="en-US" sz="10200" dirty="0" smtClean="0">
                <a:solidFill>
                  <a:srgbClr val="000000"/>
                </a:solidFill>
                <a:latin typeface="+mj-lt"/>
                <a:ea typeface="Calibri" pitchFamily="34" charset="0"/>
                <a:cs typeface="Arial" charset="0"/>
              </a:rPr>
              <a:t> task in the FLO brief intervention and this is where you talk about what happens next for your patients. You can ask questions like “What do you think you will do? What changes are you thinking about making?” With a brief intervention, the responsibility is on the patient to decide what to do. And again, what they choose to do with the information that you provide is completely up to them. </a:t>
            </a:r>
            <a:endParaRPr lang="en-US" sz="10200" dirty="0" smtClean="0">
              <a:latin typeface="+mj-lt"/>
              <a:ea typeface="Calibri" pitchFamily="34" charset="0"/>
              <a:cs typeface="Arial" charset="0"/>
            </a:endParaRPr>
          </a:p>
          <a:p>
            <a:endParaRPr lang="en-US" dirty="0" smtClean="0">
              <a:ea typeface="Calibri" pitchFamily="34" charset="0"/>
              <a:cs typeface="Arial" charset="0"/>
            </a:endParaRPr>
          </a:p>
        </p:txBody>
      </p:sp>
      <p:sp>
        <p:nvSpPr>
          <p:cNvPr id="4" name="Slide Number Placeholder 3"/>
          <p:cNvSpPr>
            <a:spLocks noGrp="1"/>
          </p:cNvSpPr>
          <p:nvPr>
            <p:ph type="sldNum" sz="quarter" idx="5"/>
          </p:nvPr>
        </p:nvSpPr>
        <p:spPr/>
        <p:txBody>
          <a:bodyPr/>
          <a:lstStyle/>
          <a:p>
            <a:pPr>
              <a:defRPr/>
            </a:pPr>
            <a:fld id="{6336A159-0BF1-482E-BDD8-CDF31AB8507B}" type="slidenum">
              <a:rPr lang="en-US" smtClean="0"/>
              <a:pPr>
                <a:defRPr/>
              </a:pPr>
              <a:t>151</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p:spPr>
        <p:txBody>
          <a:bodyPr/>
          <a:lstStyle/>
          <a:p>
            <a:r>
              <a:rPr lang="en-US" sz="1000" dirty="0" smtClean="0">
                <a:latin typeface="+mj-lt"/>
                <a:cs typeface="Arial" charset="0"/>
              </a:rPr>
              <a:t>The goal is for the patient to generate acceptable options toward change and then to select one that they are willing to try. You can offer menu options if the patient has difficulty coming up with their own ideas. You should</a:t>
            </a:r>
            <a:r>
              <a:rPr lang="en-US" sz="1000" baseline="0" dirty="0" smtClean="0">
                <a:latin typeface="+mj-lt"/>
                <a:cs typeface="Arial" charset="0"/>
              </a:rPr>
              <a:t> t</a:t>
            </a:r>
            <a:r>
              <a:rPr lang="en-US" sz="1000" dirty="0" smtClean="0">
                <a:latin typeface="+mj-lt"/>
                <a:cs typeface="Arial" charset="0"/>
              </a:rPr>
              <a:t>ry to provide concrete examples of things the patient can do to reduce his/her</a:t>
            </a:r>
            <a:r>
              <a:rPr lang="en-US" sz="1000" baseline="0" dirty="0" smtClean="0">
                <a:latin typeface="+mj-lt"/>
                <a:cs typeface="Arial" charset="0"/>
              </a:rPr>
              <a:t> </a:t>
            </a:r>
            <a:r>
              <a:rPr lang="en-US" sz="1000" dirty="0" smtClean="0">
                <a:latin typeface="+mj-lt"/>
                <a:cs typeface="Arial" charset="0"/>
              </a:rPr>
              <a:t>risk of harm, e.g., not drinking and driving and cutting back on the number of drinks per day. For patients in the high-risk range, seeking professional help from a specialist is an option that should be discussed. Remember that patients have a choice. Of course, doing nothing is also an option. But in addition to doing nothing, you can suggest to the patient that you monitor how things are going. Are there any questions about this? </a:t>
            </a:r>
          </a:p>
          <a:p>
            <a:endParaRPr lang="en-US" dirty="0" smtClean="0">
              <a:latin typeface="Arial" charset="0"/>
              <a:cs typeface="Arial" charset="0"/>
            </a:endParaRP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68C8BA11-6EC2-4957-A14A-A337E7024FC7}" type="slidenum">
              <a:rPr lang="en-US" smtClean="0"/>
              <a:pPr>
                <a:defRPr/>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a:ln/>
        </p:spPr>
      </p:sp>
      <p:sp>
        <p:nvSpPr>
          <p:cNvPr id="178178" name="Notes Placeholder 2"/>
          <p:cNvSpPr>
            <a:spLocks noGrp="1"/>
          </p:cNvSpPr>
          <p:nvPr>
            <p:ph type="body" idx="1"/>
          </p:nvPr>
        </p:nvSpPr>
        <p:spPr>
          <a:noFill/>
          <a:ln/>
        </p:spPr>
        <p:txBody>
          <a:bodyPr/>
          <a:lstStyle/>
          <a:p>
            <a:r>
              <a:rPr lang="en-US" sz="1000" dirty="0" smtClean="0">
                <a:latin typeface="+mj-lt"/>
                <a:cs typeface="Arial" charset="0"/>
              </a:rPr>
              <a:t>You can try asking the patient about previous successes they had with making a difficult change. How did they do it? You can use these questions to start the conversation. You want to highlight past successes with change, no matter how small, and suggest that the patient can try using those same strategies to reduce their substance use.</a:t>
            </a:r>
          </a:p>
          <a:p>
            <a:r>
              <a:rPr lang="en-US" dirty="0" smtClean="0"/>
              <a:t> </a:t>
            </a:r>
          </a:p>
        </p:txBody>
      </p:sp>
      <p:sp>
        <p:nvSpPr>
          <p:cNvPr id="4" name="Slide Number Placeholder 3"/>
          <p:cNvSpPr>
            <a:spLocks noGrp="1"/>
          </p:cNvSpPr>
          <p:nvPr>
            <p:ph type="sldNum" sz="quarter" idx="5"/>
          </p:nvPr>
        </p:nvSpPr>
        <p:spPr/>
        <p:txBody>
          <a:bodyPr/>
          <a:lstStyle/>
          <a:p>
            <a:pPr>
              <a:defRPr/>
            </a:pPr>
            <a:fld id="{4C65637C-6314-4CDD-A858-876300DDF2E3}" type="slidenum">
              <a:rPr lang="en-US" smtClean="0"/>
              <a:pPr>
                <a:defRPr/>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a:ln/>
        </p:spPr>
      </p:sp>
      <p:sp>
        <p:nvSpPr>
          <p:cNvPr id="180226" name="Notes Placeholder 2"/>
          <p:cNvSpPr>
            <a:spLocks noGrp="1"/>
          </p:cNvSpPr>
          <p:nvPr>
            <p:ph type="body" idx="1"/>
          </p:nvPr>
        </p:nvSpPr>
        <p:spPr>
          <a:noFill/>
          <a:ln/>
        </p:spPr>
        <p:txBody>
          <a:bodyPr/>
          <a:lstStyle/>
          <a:p>
            <a:r>
              <a:rPr lang="en-US" sz="1000" dirty="0" smtClean="0">
                <a:latin typeface="+mj-lt"/>
                <a:cs typeface="Arial" charset="0"/>
              </a:rPr>
              <a:t>Strategies</a:t>
            </a:r>
            <a:r>
              <a:rPr lang="en-US" sz="1000" baseline="0" dirty="0" smtClean="0">
                <a:latin typeface="+mj-lt"/>
                <a:cs typeface="Arial" charset="0"/>
              </a:rPr>
              <a:t> exist for </a:t>
            </a:r>
            <a:r>
              <a:rPr lang="en-US" sz="1000" dirty="0" smtClean="0">
                <a:latin typeface="+mj-lt"/>
                <a:cs typeface="Arial" charset="0"/>
              </a:rPr>
              <a:t>giving advice without telling someone what do to. First, ask for permission by saying something like, “I have a recommendation for you. Would it be ok if I shared it with you?” Before giving specific recommendations, give the patient permission to disagree by saying, “This may or may not be helpful to you.” Then, if you ask the patient for their feedback, you allow the patient to feel in control and that he or she is smart enough to figure this out. </a:t>
            </a:r>
          </a:p>
        </p:txBody>
      </p:sp>
      <p:sp>
        <p:nvSpPr>
          <p:cNvPr id="4" name="Slide Number Placeholder 3"/>
          <p:cNvSpPr>
            <a:spLocks noGrp="1"/>
          </p:cNvSpPr>
          <p:nvPr>
            <p:ph type="sldNum" sz="quarter" idx="5"/>
          </p:nvPr>
        </p:nvSpPr>
        <p:spPr/>
        <p:txBody>
          <a:bodyPr/>
          <a:lstStyle/>
          <a:p>
            <a:pPr>
              <a:defRPr/>
            </a:pPr>
            <a:fld id="{08E00EA4-640C-48E6-92D3-C9B9F4F64FD7}" type="slidenum">
              <a:rPr lang="en-US" smtClean="0"/>
              <a:pPr>
                <a:defRPr/>
              </a:pPr>
              <a:t>154</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a:ln/>
        </p:spPr>
      </p:sp>
      <p:sp>
        <p:nvSpPr>
          <p:cNvPr id="182274" name="Notes Placeholder 2"/>
          <p:cNvSpPr>
            <a:spLocks noGrp="1"/>
          </p:cNvSpPr>
          <p:nvPr>
            <p:ph type="body" idx="1"/>
          </p:nvPr>
        </p:nvSpPr>
        <p:spPr>
          <a:noFill/>
          <a:ln/>
        </p:spPr>
        <p:txBody>
          <a:bodyPr/>
          <a:lstStyle/>
          <a:p>
            <a:r>
              <a:rPr lang="en-US" sz="1000" dirty="0" smtClean="0">
                <a:latin typeface="+mj-lt"/>
                <a:cs typeface="Arial" charset="0"/>
              </a:rPr>
              <a:t>You can think of the “advice sandwich” approach: Ask permission first, then give your advice, and lastly ask for a response to the advice. </a:t>
            </a:r>
          </a:p>
        </p:txBody>
      </p:sp>
      <p:sp>
        <p:nvSpPr>
          <p:cNvPr id="4" name="Slide Number Placeholder 3"/>
          <p:cNvSpPr>
            <a:spLocks noGrp="1"/>
          </p:cNvSpPr>
          <p:nvPr>
            <p:ph type="sldNum" sz="quarter" idx="5"/>
          </p:nvPr>
        </p:nvSpPr>
        <p:spPr/>
        <p:txBody>
          <a:bodyPr/>
          <a:lstStyle/>
          <a:p>
            <a:pPr>
              <a:defRPr/>
            </a:pPr>
            <a:fld id="{559682B6-2452-4B9C-8D26-5A56D3E78360}" type="slidenum">
              <a:rPr lang="en-US" smtClean="0"/>
              <a:pPr>
                <a:defRPr/>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a:ln/>
        </p:spPr>
      </p:sp>
      <p:sp>
        <p:nvSpPr>
          <p:cNvPr id="184322" name="Notes Placeholder 2"/>
          <p:cNvSpPr>
            <a:spLocks noGrp="1"/>
          </p:cNvSpPr>
          <p:nvPr>
            <p:ph type="body" idx="1"/>
          </p:nvPr>
        </p:nvSpPr>
        <p:spPr>
          <a:noFill/>
          <a:ln/>
        </p:spPr>
        <p:txBody>
          <a:bodyPr/>
          <a:lstStyle/>
          <a:p>
            <a:r>
              <a:rPr lang="en-US" sz="1000" dirty="0" smtClean="0">
                <a:latin typeface="+mj-lt"/>
                <a:cs typeface="Arial" charset="0"/>
              </a:rPr>
              <a:t>Now is</a:t>
            </a:r>
            <a:r>
              <a:rPr lang="en-US" sz="1000" baseline="0" dirty="0" smtClean="0">
                <a:latin typeface="+mj-lt"/>
                <a:cs typeface="Arial" charset="0"/>
              </a:rPr>
              <a:t> the time to </a:t>
            </a:r>
            <a:r>
              <a:rPr lang="en-US" sz="1000" dirty="0" smtClean="0">
                <a:latin typeface="+mj-lt"/>
                <a:cs typeface="Arial" charset="0"/>
              </a:rPr>
              <a:t>wrap up the brief intervention and close the conversation. You do this by summarizing the patient’s views, encouraging them to share any additional views, and repeating whatever agreement was reached during the discussion about options. </a:t>
            </a:r>
          </a:p>
        </p:txBody>
      </p:sp>
      <p:sp>
        <p:nvSpPr>
          <p:cNvPr id="4" name="Slide Number Placeholder 3"/>
          <p:cNvSpPr>
            <a:spLocks noGrp="1"/>
          </p:cNvSpPr>
          <p:nvPr>
            <p:ph type="sldNum" sz="quarter" idx="5"/>
          </p:nvPr>
        </p:nvSpPr>
        <p:spPr/>
        <p:txBody>
          <a:bodyPr/>
          <a:lstStyle/>
          <a:p>
            <a:pPr>
              <a:defRPr/>
            </a:pPr>
            <a:fld id="{29022A79-6966-4DCA-BE6C-E94BEE3E1A30}" type="slidenum">
              <a:rPr lang="en-US" smtClean="0"/>
              <a:pPr>
                <a:defRPr/>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p:nvPr>
        </p:nvSpPr>
        <p:spPr>
          <a:ln/>
        </p:spPr>
      </p:sp>
      <p:sp>
        <p:nvSpPr>
          <p:cNvPr id="186370" name="Notes Placeholder 2"/>
          <p:cNvSpPr>
            <a:spLocks noGrp="1"/>
          </p:cNvSpPr>
          <p:nvPr>
            <p:ph type="body" idx="1"/>
          </p:nvPr>
        </p:nvSpPr>
        <p:spPr>
          <a:noFill/>
          <a:ln/>
        </p:spPr>
        <p:txBody>
          <a:bodyPr/>
          <a:lstStyle/>
          <a:p>
            <a:r>
              <a:rPr lang="en-US" sz="1000" b="1" dirty="0" smtClean="0">
                <a:latin typeface="+mj-lt"/>
                <a:cs typeface="Arial" charset="0"/>
              </a:rPr>
              <a:t>INSTRUCTIONS</a:t>
            </a:r>
          </a:p>
          <a:p>
            <a:r>
              <a:rPr lang="en-US" sz="1000" b="0" i="0" dirty="0" smtClean="0">
                <a:latin typeface="+mj-lt"/>
                <a:cs typeface="Arial" charset="0"/>
              </a:rPr>
              <a:t>**Allow 5 minutes for this activity**</a:t>
            </a:r>
          </a:p>
          <a:p>
            <a:endParaRPr lang="en-US" sz="1000" b="0" i="0" dirty="0" smtClean="0">
              <a:latin typeface="+mj-lt"/>
              <a:cs typeface="Arial" charset="0"/>
            </a:endParaRPr>
          </a:p>
          <a:p>
            <a:r>
              <a:rPr lang="en-US" sz="1000" b="0" i="0" dirty="0" smtClean="0">
                <a:latin typeface="+mj-lt"/>
                <a:cs typeface="Arial" charset="0"/>
              </a:rPr>
              <a:t>Now it is time to role play O. You want to pick up where you left off with the listening step and start exploring options. Ask about next steps, offer advice if relevant, and summarize patient’s views. Finally, end by repeating what the patient agreed to do. Let’s take 5 minutes. </a:t>
            </a:r>
          </a:p>
          <a:p>
            <a:r>
              <a:rPr lang="en-US" sz="1000" b="0" i="0" dirty="0" smtClean="0">
                <a:latin typeface="+mj-lt"/>
                <a:cs typeface="Arial" charset="0"/>
              </a:rPr>
              <a:t> </a:t>
            </a:r>
          </a:p>
          <a:p>
            <a:r>
              <a:rPr lang="en-US" sz="1000" b="0" i="0" dirty="0" smtClean="0">
                <a:latin typeface="+mj-lt"/>
                <a:cs typeface="Arial" charset="0"/>
              </a:rPr>
              <a:t>Walk around the room to observe and assist. Again, e</a:t>
            </a:r>
            <a:r>
              <a:rPr lang="en-US" sz="1000" b="0" i="0" dirty="0" smtClean="0">
                <a:solidFill>
                  <a:srgbClr val="000000"/>
                </a:solidFill>
                <a:latin typeface="+mj-lt"/>
                <a:ea typeface="Calibri" pitchFamily="34" charset="0"/>
                <a:cs typeface="Arial" charset="0"/>
              </a:rPr>
              <a:t>ach participant should be in the same pair and playing the same role (clinician/counselor </a:t>
            </a:r>
            <a:r>
              <a:rPr lang="en-US" sz="1000" b="0" i="0" u="sng" dirty="0" smtClean="0">
                <a:solidFill>
                  <a:srgbClr val="000000"/>
                </a:solidFill>
                <a:latin typeface="+mj-lt"/>
                <a:ea typeface="Calibri" pitchFamily="34" charset="0"/>
                <a:cs typeface="Arial" charset="0"/>
              </a:rPr>
              <a:t>or</a:t>
            </a:r>
            <a:r>
              <a:rPr lang="en-US" sz="1000" b="0" i="0" dirty="0" smtClean="0">
                <a:solidFill>
                  <a:srgbClr val="000000"/>
                </a:solidFill>
                <a:latin typeface="+mj-lt"/>
                <a:ea typeface="Calibri" pitchFamily="34" charset="0"/>
                <a:cs typeface="Arial" charset="0"/>
              </a:rPr>
              <a:t> patient) as before. </a:t>
            </a:r>
            <a:r>
              <a:rPr lang="en-US" sz="1000" b="0" i="0" dirty="0" smtClean="0">
                <a:latin typeface="+mj-lt"/>
                <a:cs typeface="Arial" charset="0"/>
              </a:rPr>
              <a:t>Ask participants to report how the exercise went. Ask for feedback from the people playing the clinician and then the patients. Reflect back what the participants describe and provide encouragement.</a:t>
            </a:r>
          </a:p>
          <a:p>
            <a:r>
              <a:rPr lang="en-US" b="1" i="1" dirty="0" smtClean="0">
                <a:latin typeface="Arial" charset="0"/>
                <a:cs typeface="Arial" charset="0"/>
              </a:rPr>
              <a:t> </a:t>
            </a:r>
          </a:p>
        </p:txBody>
      </p:sp>
      <p:sp>
        <p:nvSpPr>
          <p:cNvPr id="195588" name="Slide Number Placeholder 3"/>
          <p:cNvSpPr>
            <a:spLocks noGrp="1"/>
          </p:cNvSpPr>
          <p:nvPr>
            <p:ph type="sldNum" sz="quarter" idx="5"/>
          </p:nvPr>
        </p:nvSpPr>
        <p:spPr/>
        <p:txBody>
          <a:bodyPr/>
          <a:lstStyle/>
          <a:p>
            <a:pPr>
              <a:defRPr/>
            </a:pPr>
            <a:fld id="{38373D18-97B2-44C8-93A3-2D668807297B}" type="slidenum">
              <a:rPr lang="en-US" smtClean="0"/>
              <a:pPr>
                <a:defRPr/>
              </a:pPr>
              <a:t>157</a:t>
            </a:fld>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a:ln/>
        </p:spPr>
      </p:sp>
      <p:sp>
        <p:nvSpPr>
          <p:cNvPr id="188418" name="Notes Placeholder 2"/>
          <p:cNvSpPr>
            <a:spLocks noGrp="1"/>
          </p:cNvSpPr>
          <p:nvPr>
            <p:ph type="body" idx="1"/>
          </p:nvPr>
        </p:nvSpPr>
        <p:spPr>
          <a:noFill/>
          <a:ln/>
        </p:spPr>
        <p:txBody>
          <a:bodyPr/>
          <a:lstStyle/>
          <a:p>
            <a:r>
              <a:rPr lang="en-US" sz="1000" b="1" dirty="0" smtClean="0">
                <a:latin typeface="+mj-lt"/>
                <a:cs typeface="Arial" charset="0"/>
              </a:rPr>
              <a:t>INSTRUCTIONS</a:t>
            </a:r>
          </a:p>
          <a:p>
            <a:r>
              <a:rPr lang="en-US" sz="1000" b="0" i="0" dirty="0" smtClean="0">
                <a:latin typeface="+mj-lt"/>
                <a:cs typeface="Arial" charset="0"/>
              </a:rPr>
              <a:t>**Allow 15 minutes for this activity**</a:t>
            </a:r>
          </a:p>
          <a:p>
            <a:endParaRPr lang="en-US" sz="1000" b="0" i="0" dirty="0" smtClean="0">
              <a:latin typeface="+mj-lt"/>
              <a:cs typeface="Arial" charset="0"/>
            </a:endParaRPr>
          </a:p>
          <a:p>
            <a:r>
              <a:rPr lang="en-US" sz="1000" b="0" i="0" dirty="0" smtClean="0">
                <a:latin typeface="+mj-lt"/>
                <a:cs typeface="Arial" charset="0"/>
              </a:rPr>
              <a:t>Now,</a:t>
            </a:r>
            <a:r>
              <a:rPr lang="en-US" sz="1000" b="0" i="0" baseline="0" dirty="0" smtClean="0">
                <a:latin typeface="+mj-lt"/>
                <a:cs typeface="Arial" charset="0"/>
              </a:rPr>
              <a:t> if time permits, you will </a:t>
            </a:r>
            <a:r>
              <a:rPr lang="en-US" sz="1000" b="0" i="0" dirty="0" smtClean="0">
                <a:latin typeface="+mj-lt"/>
                <a:cs typeface="Arial" charset="0"/>
              </a:rPr>
              <a:t>role play the full FLO, but we are going to switch roles with our partners. The person playing the patient will now be the clinician or counselor. Start again with the AUDIT score and go through the feedback, listen and understand, and options explored. Let’s take 10 to 15 minutes to run through this. </a:t>
            </a:r>
          </a:p>
          <a:p>
            <a:r>
              <a:rPr lang="en-US" sz="1000" b="0" i="0" dirty="0" smtClean="0">
                <a:latin typeface="+mj-lt"/>
                <a:cs typeface="Arial" charset="0"/>
              </a:rPr>
              <a:t> </a:t>
            </a:r>
          </a:p>
          <a:p>
            <a:r>
              <a:rPr lang="en-US" sz="1000" b="0" i="0" dirty="0" smtClean="0">
                <a:latin typeface="+mj-lt"/>
                <a:cs typeface="Arial" charset="0"/>
              </a:rPr>
              <a:t>Allow 10-15 minutes for the full role play. Walk around the room to see how people are doing how. Take another 5 minutes to debrief with the audience at the conclusion of the role play, asking for feedback from the people playing the clinician and then the patients. Reflect back what the participants describe and validate their experiences or concerns.</a:t>
            </a:r>
          </a:p>
          <a:p>
            <a:endParaRPr lang="en-US" sz="1000" b="0" i="0" dirty="0" smtClean="0">
              <a:latin typeface="+mj-lt"/>
              <a:cs typeface="Arial" charset="0"/>
            </a:endParaRPr>
          </a:p>
          <a:p>
            <a:r>
              <a:rPr lang="en-US" sz="1000" b="0" i="0" dirty="0" smtClean="0">
                <a:latin typeface="+mj-lt"/>
                <a:cs typeface="Arial" charset="0"/>
              </a:rPr>
              <a:t>If</a:t>
            </a:r>
            <a:r>
              <a:rPr lang="en-US" sz="1000" b="0" i="0" baseline="0" dirty="0" smtClean="0">
                <a:latin typeface="+mj-lt"/>
                <a:cs typeface="Arial" charset="0"/>
              </a:rPr>
              <a:t> time is running short, the trainer can do this as a demonstration (using a volunteer from the audience to play the role of the client), as opposed to having the participants do a role play.</a:t>
            </a:r>
            <a:endParaRPr lang="en-US" sz="1000" b="0" i="0" dirty="0" smtClean="0">
              <a:latin typeface="+mj-lt"/>
              <a:cs typeface="Arial" charset="0"/>
            </a:endParaRPr>
          </a:p>
        </p:txBody>
      </p:sp>
      <p:sp>
        <p:nvSpPr>
          <p:cNvPr id="4" name="Slide Number Placeholder 3"/>
          <p:cNvSpPr>
            <a:spLocks noGrp="1"/>
          </p:cNvSpPr>
          <p:nvPr>
            <p:ph type="sldNum" sz="quarter" idx="5"/>
          </p:nvPr>
        </p:nvSpPr>
        <p:spPr/>
        <p:txBody>
          <a:bodyPr/>
          <a:lstStyle/>
          <a:p>
            <a:pPr>
              <a:defRPr/>
            </a:pPr>
            <a:fld id="{52108FB7-1DFE-4D65-97DE-66E2BD14FEF3}" type="slidenum">
              <a:rPr lang="en-US" smtClean="0"/>
              <a:pPr>
                <a:defRPr/>
              </a:pPr>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a:ln/>
        </p:spPr>
      </p:sp>
      <p:sp>
        <p:nvSpPr>
          <p:cNvPr id="190466" name="Notes Placeholder 2"/>
          <p:cNvSpPr>
            <a:spLocks noGrp="1"/>
          </p:cNvSpPr>
          <p:nvPr>
            <p:ph type="body" idx="1"/>
          </p:nvPr>
        </p:nvSpPr>
        <p:spPr>
          <a:noFill/>
          <a:ln/>
        </p:spPr>
        <p:txBody>
          <a:bodyPr/>
          <a:lstStyle/>
          <a:p>
            <a:r>
              <a:rPr lang="en-US" sz="1000" dirty="0" smtClean="0">
                <a:latin typeface="+mj-lt"/>
                <a:cs typeface="Arial" charset="0"/>
              </a:rPr>
              <a:t>It is important</a:t>
            </a:r>
            <a:r>
              <a:rPr lang="en-US" sz="1000" baseline="0" dirty="0" smtClean="0">
                <a:latin typeface="+mj-lt"/>
                <a:cs typeface="Arial" charset="0"/>
              </a:rPr>
              <a:t> to e</a:t>
            </a:r>
            <a:r>
              <a:rPr lang="en-US" sz="1000" dirty="0" smtClean="0">
                <a:latin typeface="+mj-lt"/>
                <a:cs typeface="Arial" charset="0"/>
              </a:rPr>
              <a:t>ncourage a follow-up visit with the patient. This way you can monitor their substance use, review progress toward any goals the patient may have agreed upon during your initial brief intervention session, reinforce their movement toward change, and provide tips for making additional changes. </a:t>
            </a:r>
          </a:p>
        </p:txBody>
      </p:sp>
      <p:sp>
        <p:nvSpPr>
          <p:cNvPr id="4" name="Slide Number Placeholder 3"/>
          <p:cNvSpPr>
            <a:spLocks noGrp="1"/>
          </p:cNvSpPr>
          <p:nvPr>
            <p:ph type="sldNum" sz="quarter" idx="5"/>
          </p:nvPr>
        </p:nvSpPr>
        <p:spPr/>
        <p:txBody>
          <a:bodyPr/>
          <a:lstStyle/>
          <a:p>
            <a:pPr>
              <a:defRPr/>
            </a:pPr>
            <a:fld id="{27ABCEC0-A092-4563-A48F-EBAC6005739E}" type="slidenum">
              <a:rPr lang="en-US" smtClean="0"/>
              <a:pPr>
                <a:defRPr/>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16</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pPr marL="342900" indent="-342900" eaLnBrk="1" hangingPunct="1"/>
            <a:r>
              <a:rPr lang="en-US" altLang="en-US" sz="1000" dirty="0" smtClean="0">
                <a:latin typeface="+mj-lt"/>
              </a:rPr>
              <a:t>Injection drug use (IDU) is a significant factor in the spread of HIV, hepatitis C, and hepatitis B. All of the paraphernalia linked to injecting use has the potential to transmit blood-</a:t>
            </a:r>
          </a:p>
          <a:p>
            <a:pPr marL="342900" indent="-342900" eaLnBrk="1" hangingPunct="1"/>
            <a:r>
              <a:rPr lang="en-US" altLang="en-US" sz="1000" dirty="0" smtClean="0">
                <a:latin typeface="+mj-lt"/>
              </a:rPr>
              <a:t>borne infectious agents. Even if the sharing of equipment does not occur, poor cleaning of personal equipment and contaminated drug supplies can expose the individual user to </a:t>
            </a:r>
          </a:p>
          <a:p>
            <a:pPr marL="342900" indent="-342900" eaLnBrk="1" hangingPunct="1"/>
            <a:r>
              <a:rPr lang="en-US" altLang="en-US" sz="1000" dirty="0" smtClean="0">
                <a:latin typeface="+mj-lt"/>
              </a:rPr>
              <a:t>these</a:t>
            </a:r>
            <a:r>
              <a:rPr lang="en-US" altLang="en-US" sz="1000" baseline="0" dirty="0" smtClean="0">
                <a:latin typeface="+mj-lt"/>
              </a:rPr>
              <a:t> </a:t>
            </a:r>
            <a:r>
              <a:rPr lang="en-US" altLang="en-US" sz="1000" dirty="0" smtClean="0">
                <a:latin typeface="+mj-lt"/>
              </a:rPr>
              <a:t>infections. </a:t>
            </a:r>
          </a:p>
          <a:p>
            <a:pPr marL="342900" indent="-342900" eaLnBrk="1" hangingPunct="1"/>
            <a:endParaRPr lang="en-US" altLang="en-US" sz="1000" dirty="0" smtClean="0">
              <a:latin typeface="+mj-lt"/>
            </a:endParaRPr>
          </a:p>
          <a:p>
            <a:pPr marL="342900" indent="-342900" eaLnBrk="1" hangingPunct="1"/>
            <a:r>
              <a:rPr lang="en-US" altLang="en-US" sz="1000" b="1" dirty="0" smtClean="0">
                <a:latin typeface="+mj-lt"/>
              </a:rPr>
              <a:t>REFERENCE</a:t>
            </a:r>
          </a:p>
          <a:p>
            <a:pPr marL="342900" indent="-342900" eaLnBrk="1" hangingPunct="1"/>
            <a:r>
              <a:rPr lang="en-US" altLang="en-US" sz="1000" dirty="0" smtClean="0">
                <a:latin typeface="+mj-lt"/>
              </a:rPr>
              <a:t>World Health</a:t>
            </a:r>
            <a:r>
              <a:rPr lang="en-US" altLang="en-US" sz="1000" baseline="0" dirty="0" smtClean="0">
                <a:latin typeface="+mj-lt"/>
              </a:rPr>
              <a:t> Organization. (2003).</a:t>
            </a:r>
            <a:r>
              <a:rPr lang="en-US" altLang="en-US" sz="1000" dirty="0" smtClean="0">
                <a:latin typeface="+mj-lt"/>
              </a:rPr>
              <a:t> </a:t>
            </a:r>
            <a:r>
              <a:rPr lang="en-US" altLang="en-US" sz="1000" i="1" dirty="0" smtClean="0">
                <a:latin typeface="+mj-lt"/>
              </a:rPr>
              <a:t>The Alcohol, Smoking and Substance Involvement Screening Test (ASSIST): Guidelines for Use in Primary Care</a:t>
            </a:r>
            <a:r>
              <a:rPr lang="en-US" altLang="en-US" sz="1000" dirty="0" smtClean="0">
                <a:latin typeface="+mj-lt"/>
              </a:rPr>
              <a:t>.</a:t>
            </a:r>
            <a:r>
              <a:rPr lang="en-US" altLang="en-US" sz="1000" baseline="0" dirty="0" smtClean="0">
                <a:latin typeface="+mj-lt"/>
              </a:rPr>
              <a:t> Vienna, Austria: Author.</a:t>
            </a:r>
            <a:endParaRPr lang="en-US" altLang="en-US" sz="1000" dirty="0" smtClean="0">
              <a:latin typeface="+mj-lt"/>
            </a:endParaRPr>
          </a:p>
          <a:p>
            <a:endParaRPr lang="en-GB" dirty="0" smtClean="0">
              <a:latin typeface="Arial" pitchFamily="34" charset="0"/>
              <a:cs typeface="Arial"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p:cNvSpPr>
          <p:nvPr>
            <p:ph type="sldImg"/>
          </p:nvPr>
        </p:nvSpPr>
        <p:spPr>
          <a:ln/>
        </p:spPr>
      </p:sp>
      <p:sp>
        <p:nvSpPr>
          <p:cNvPr id="192514"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cs typeface="Arial" charset="0"/>
              </a:rPr>
              <a:t>If you are interested in learning more about motivational interventions for substance use, you should download</a:t>
            </a:r>
            <a:r>
              <a:rPr lang="en-US" baseline="0" dirty="0" smtClean="0">
                <a:latin typeface="Arial" charset="0"/>
                <a:cs typeface="Arial" charset="0"/>
              </a:rPr>
              <a:t> copies of TIP 35 and TAP 33, which are both available free of charge from SAMHSA-CSAT. </a:t>
            </a:r>
            <a:r>
              <a:rPr lang="en-US" sz="1200" kern="1200" dirty="0" smtClean="0">
                <a:solidFill>
                  <a:schemeClr val="tx1"/>
                </a:solidFill>
                <a:latin typeface="Times New Roman" pitchFamily="18" charset="0"/>
                <a:ea typeface="+mn-ea"/>
                <a:cs typeface="+mn-cs"/>
              </a:rPr>
              <a:t>(The images are hyperlinked when in slideshow view).</a:t>
            </a:r>
          </a:p>
          <a:p>
            <a:endParaRPr lang="en-US" dirty="0" smtClean="0">
              <a:latin typeface="Arial" charset="0"/>
              <a:cs typeface="Arial" charset="0"/>
            </a:endParaRPr>
          </a:p>
          <a:p>
            <a:r>
              <a:rPr lang="en-US" b="1" dirty="0" smtClean="0">
                <a:latin typeface="Arial" charset="0"/>
                <a:cs typeface="Arial" charset="0"/>
              </a:rPr>
              <a:t>REFERENCES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rgbClr val="FFFF00"/>
                </a:solidFill>
                <a:latin typeface="Times New Roman" pitchFamily="18" charset="0"/>
                <a:ea typeface="+mn-ea"/>
                <a:cs typeface="+mn-cs"/>
              </a:rPr>
              <a:t>CSAT. (1999). </a:t>
            </a:r>
            <a:r>
              <a:rPr lang="en-US" sz="1200" i="1" kern="1200" dirty="0" smtClean="0">
                <a:solidFill>
                  <a:srgbClr val="FFFF00"/>
                </a:solidFill>
                <a:latin typeface="Times New Roman" pitchFamily="18" charset="0"/>
                <a:ea typeface="+mn-ea"/>
                <a:cs typeface="+mn-cs"/>
              </a:rPr>
              <a:t>Enhancing Motivation for Change in Substance Abuse Treatment. </a:t>
            </a:r>
            <a:r>
              <a:rPr lang="en-US" sz="1200" i="0" kern="1200" dirty="0" smtClean="0">
                <a:solidFill>
                  <a:srgbClr val="FFFF00"/>
                </a:solidFill>
                <a:latin typeface="Times New Roman" pitchFamily="18" charset="0"/>
                <a:ea typeface="+mn-ea"/>
                <a:cs typeface="+mn-cs"/>
              </a:rPr>
              <a:t>Treatment</a:t>
            </a:r>
            <a:r>
              <a:rPr lang="en-US" sz="1200" i="0" kern="1200" baseline="0" dirty="0" smtClean="0">
                <a:solidFill>
                  <a:srgbClr val="FFFF00"/>
                </a:solidFill>
                <a:latin typeface="Times New Roman" pitchFamily="18" charset="0"/>
                <a:ea typeface="+mn-ea"/>
                <a:cs typeface="+mn-cs"/>
              </a:rPr>
              <a:t> Improvement Protocol (TIP) Series, No. 35. HHS Publication No. (SMA) 13-4212. Rockville, MD: SAMHSA.</a:t>
            </a:r>
            <a:r>
              <a:rPr lang="en-US" sz="1200" kern="1200" dirty="0" smtClean="0">
                <a:solidFill>
                  <a:srgbClr val="FFFF00"/>
                </a:solidFill>
                <a:latin typeface="Times New Roman" pitchFamily="18" charset="0"/>
                <a:ea typeface="+mn-ea"/>
                <a:cs typeface="+mn-cs"/>
              </a:rPr>
              <a:t> Available</a:t>
            </a:r>
            <a:r>
              <a:rPr lang="en-US" sz="1200" kern="1200" baseline="0" dirty="0" smtClean="0">
                <a:solidFill>
                  <a:srgbClr val="FFFF00"/>
                </a:solidFill>
                <a:latin typeface="Times New Roman" pitchFamily="18" charset="0"/>
                <a:ea typeface="+mn-ea"/>
                <a:cs typeface="+mn-cs"/>
              </a:rPr>
              <a:t> at: http://store.samhsa.gov/shin/content//SMA13-4212/SMA13-4212.pdf. </a:t>
            </a:r>
            <a:endParaRPr lang="en-US" sz="1200" kern="1200" dirty="0" smtClean="0">
              <a:solidFill>
                <a:srgbClr val="FFFF00"/>
              </a:solidFill>
              <a:latin typeface="Times New Roman" pitchFamily="18" charset="0"/>
              <a:ea typeface="+mn-ea"/>
              <a:cs typeface="+mn-cs"/>
            </a:endParaRPr>
          </a:p>
          <a:p>
            <a:endParaRPr lang="en-US" dirty="0" smtClean="0">
              <a:latin typeface="Arial" charset="0"/>
              <a:cs typeface="Arial" charset="0"/>
            </a:endParaRPr>
          </a:p>
          <a:p>
            <a:r>
              <a:rPr lang="en-US" dirty="0" smtClean="0">
                <a:latin typeface="Arial" charset="0"/>
                <a:cs typeface="Arial" charset="0"/>
              </a:rPr>
              <a:t>SAMHSA. (2013). </a:t>
            </a:r>
            <a:r>
              <a:rPr lang="en-US" i="1" dirty="0" smtClean="0">
                <a:latin typeface="Arial" charset="0"/>
                <a:cs typeface="Arial" charset="0"/>
              </a:rPr>
              <a:t>Systems-Level Implementation</a:t>
            </a:r>
            <a:r>
              <a:rPr lang="en-US" i="1" baseline="0" dirty="0" smtClean="0">
                <a:latin typeface="Arial" charset="0"/>
                <a:cs typeface="Arial" charset="0"/>
              </a:rPr>
              <a:t> of Screening, Brief Intervention, and Referral to Treatment</a:t>
            </a:r>
            <a:r>
              <a:rPr lang="en-US" baseline="0" dirty="0" smtClean="0">
                <a:latin typeface="Arial" charset="0"/>
                <a:cs typeface="Arial" charset="0"/>
              </a:rPr>
              <a:t>. Technical Assistance Publication (TAP) Series 33. HHS Publication No. (SMA) 13-4741. Rockville, MD: Author. Available at: </a:t>
            </a:r>
            <a:r>
              <a:rPr lang="en-US" dirty="0" smtClean="0">
                <a:latin typeface="Arial" charset="0"/>
                <a:cs typeface="Arial" charset="0"/>
              </a:rPr>
              <a:t>http://store.samhsa.gov/shin/content//SMA13-4741/TAP33.pdfrotocols. </a:t>
            </a:r>
          </a:p>
        </p:txBody>
      </p:sp>
      <p:sp>
        <p:nvSpPr>
          <p:cNvPr id="4" name="Slide Number Placeholder 3"/>
          <p:cNvSpPr>
            <a:spLocks noGrp="1"/>
          </p:cNvSpPr>
          <p:nvPr>
            <p:ph type="sldNum" sz="quarter" idx="5"/>
          </p:nvPr>
        </p:nvSpPr>
        <p:spPr/>
        <p:txBody>
          <a:bodyPr/>
          <a:lstStyle/>
          <a:p>
            <a:pPr>
              <a:defRPr/>
            </a:pPr>
            <a:fld id="{7A43359A-D7E3-4EE0-9BAF-75983209FC23}" type="slidenum">
              <a:rPr lang="en-US" smtClean="0"/>
              <a:pPr>
                <a:defRPr/>
              </a:pPr>
              <a:t>160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mj-lt"/>
              </a:rPr>
              <a:t>TRANSITION</a:t>
            </a:r>
            <a:r>
              <a:rPr lang="en-US" sz="1000" b="1" baseline="0" dirty="0" smtClean="0">
                <a:latin typeface="+mj-lt"/>
              </a:rPr>
              <a:t> SLIDE</a:t>
            </a:r>
          </a:p>
          <a:p>
            <a:r>
              <a:rPr lang="en-US" sz="1000" baseline="0" dirty="0" smtClean="0">
                <a:latin typeface="+mj-lt"/>
              </a:rPr>
              <a:t>This section reviews strategies for referring patients at-risk for substance dependence to formal substance use disorder treatment (outpatient, residential, etc.). </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161</a:t>
            </a:fld>
            <a:endParaRPr lang="en-US"/>
          </a:p>
        </p:txBody>
      </p:sp>
    </p:spTree>
    <p:extLst>
      <p:ext uri="{BB962C8B-B14F-4D97-AF65-F5344CB8AC3E}">
        <p14:creationId xmlns:p14="http://schemas.microsoft.com/office/powerpoint/2010/main" val="206474679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a:ln/>
        </p:spPr>
      </p:sp>
      <p:sp>
        <p:nvSpPr>
          <p:cNvPr id="195586" name="Notes Placeholder 2"/>
          <p:cNvSpPr>
            <a:spLocks noGrp="1"/>
          </p:cNvSpPr>
          <p:nvPr>
            <p:ph type="body" idx="1"/>
          </p:nvPr>
        </p:nvSpPr>
        <p:spPr>
          <a:noFill/>
          <a:ln/>
        </p:spPr>
        <p:txBody>
          <a:bodyPr/>
          <a:lstStyle/>
          <a:p>
            <a:r>
              <a:rPr lang="en-US" sz="1000" dirty="0" smtClean="0">
                <a:latin typeface="+mj-lt"/>
                <a:cs typeface="Arial" charset="0"/>
              </a:rPr>
              <a:t>Approximately 5% of patients screened will score in the high-risk range for a potential substance use disorder. These patients have experienced serious medical, social, legal, or interpersonal problems associated with their substance use. Even though these patients have serious issues with substance use, it is still advisable to conduct a brief intervention with these patients before making a referral to specialty care. The reason for this is that the brief intervention can help the patient become more open to making a change. </a:t>
            </a:r>
          </a:p>
        </p:txBody>
      </p:sp>
      <p:sp>
        <p:nvSpPr>
          <p:cNvPr id="80900" name="Slide Number Placeholder 3"/>
          <p:cNvSpPr>
            <a:spLocks noGrp="1"/>
          </p:cNvSpPr>
          <p:nvPr>
            <p:ph type="sldNum" sz="quarter" idx="5"/>
          </p:nvPr>
        </p:nvSpPr>
        <p:spPr/>
        <p:txBody>
          <a:bodyPr/>
          <a:lstStyle/>
          <a:p>
            <a:pPr>
              <a:defRPr/>
            </a:pPr>
            <a:fld id="{CC54261E-0F50-45E8-85EA-F6BDF51CE188}" type="slidenum">
              <a:rPr lang="en-US" smtClean="0"/>
              <a:pPr>
                <a:defRPr/>
              </a:pPr>
              <a:t>162</a:t>
            </a:fld>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a:ln/>
        </p:spPr>
      </p:sp>
      <p:sp>
        <p:nvSpPr>
          <p:cNvPr id="197634" name="Notes Placeholder 2"/>
          <p:cNvSpPr>
            <a:spLocks noGrp="1"/>
          </p:cNvSpPr>
          <p:nvPr>
            <p:ph type="body" idx="1"/>
          </p:nvPr>
        </p:nvSpPr>
        <p:spPr>
          <a:noFill/>
          <a:ln/>
        </p:spPr>
        <p:txBody>
          <a:bodyPr/>
          <a:lstStyle/>
          <a:p>
            <a:r>
              <a:rPr lang="en-US" sz="1000" dirty="0" smtClean="0">
                <a:latin typeface="+mj-lt"/>
                <a:cs typeface="Arial" charset="0"/>
              </a:rPr>
              <a:t>In order to help patients initiate treatment for substance use disorders, clinicians need to take an active role in the referral process. By “warm hand-off” we mean that clinicians make the transition to the treatment facility as smooth as possible for the patient. </a:t>
            </a:r>
          </a:p>
          <a:p>
            <a:r>
              <a:rPr lang="en-US" sz="1000" dirty="0" smtClean="0">
                <a:latin typeface="+mj-lt"/>
                <a:cs typeface="Arial" charset="0"/>
              </a:rPr>
              <a:t> </a:t>
            </a:r>
          </a:p>
          <a:p>
            <a:r>
              <a:rPr lang="en-US" sz="1000" b="1" i="0" u="sng" dirty="0" smtClean="0">
                <a:latin typeface="+mj-lt"/>
                <a:cs typeface="Arial" charset="0"/>
              </a:rPr>
              <a:t>Bullet 1</a:t>
            </a:r>
            <a:r>
              <a:rPr lang="en-US" sz="1000" b="1" i="0" dirty="0" smtClean="0">
                <a:latin typeface="+mj-lt"/>
                <a:cs typeface="Arial" charset="0"/>
              </a:rPr>
              <a:t>.</a:t>
            </a:r>
            <a:r>
              <a:rPr lang="en-US" sz="1000" b="1" i="1" dirty="0" smtClean="0">
                <a:latin typeface="+mj-lt"/>
                <a:cs typeface="Arial" charset="0"/>
              </a:rPr>
              <a:t> </a:t>
            </a:r>
            <a:r>
              <a:rPr lang="en-US" sz="1000" dirty="0" smtClean="0">
                <a:latin typeface="+mj-lt"/>
                <a:cs typeface="Arial" charset="0"/>
              </a:rPr>
              <a:t>When we discuss options for specialty care with patients, we need to describe what treatment entails and the types of available resources in the community. </a:t>
            </a:r>
          </a:p>
          <a:p>
            <a:r>
              <a:rPr lang="en-US" sz="1000" b="1" i="0" u="sng" dirty="0" smtClean="0">
                <a:latin typeface="+mj-lt"/>
                <a:cs typeface="Arial" charset="0"/>
              </a:rPr>
              <a:t>Bullet 2</a:t>
            </a:r>
            <a:r>
              <a:rPr lang="en-US" sz="1000" b="1" i="0" dirty="0" smtClean="0">
                <a:latin typeface="+mj-lt"/>
                <a:cs typeface="Arial" charset="0"/>
              </a:rPr>
              <a:t>. </a:t>
            </a:r>
            <a:r>
              <a:rPr lang="en-US" sz="1000" dirty="0" smtClean="0">
                <a:latin typeface="+mj-lt"/>
                <a:cs typeface="Arial" charset="0"/>
              </a:rPr>
              <a:t>To be able to do this, we need to get to know some of the local treatment facilities in our area so that we can describe what treatment entails. We also need to have the treatment facilities’ contact information and address on hand when we make referrals.</a:t>
            </a:r>
          </a:p>
          <a:p>
            <a:r>
              <a:rPr lang="en-US" sz="1000" b="1" i="0" u="sng" dirty="0" smtClean="0">
                <a:latin typeface="+mj-lt"/>
                <a:cs typeface="Arial" charset="0"/>
              </a:rPr>
              <a:t>Bullet 3</a:t>
            </a:r>
            <a:r>
              <a:rPr lang="en-US" sz="1000" b="1" i="0" dirty="0" smtClean="0">
                <a:latin typeface="+mj-lt"/>
                <a:cs typeface="Arial" charset="0"/>
              </a:rPr>
              <a:t>.</a:t>
            </a:r>
            <a:r>
              <a:rPr lang="en-US" sz="1000" i="0" dirty="0" smtClean="0">
                <a:latin typeface="+mj-lt"/>
                <a:cs typeface="Arial" charset="0"/>
              </a:rPr>
              <a:t> </a:t>
            </a:r>
            <a:r>
              <a:rPr lang="en-US" sz="1000" dirty="0" smtClean="0">
                <a:latin typeface="+mj-lt"/>
                <a:cs typeface="Arial" charset="0"/>
              </a:rPr>
              <a:t>There are several things we can do to facilitate the hand-off: </a:t>
            </a:r>
          </a:p>
          <a:p>
            <a:r>
              <a:rPr lang="en-US" sz="1000" b="1" i="0" u="sng" dirty="0" smtClean="0">
                <a:latin typeface="+mj-lt"/>
                <a:cs typeface="Arial" charset="0"/>
              </a:rPr>
              <a:t>Bullet 4</a:t>
            </a:r>
            <a:r>
              <a:rPr lang="en-US" sz="1000" b="1" i="0" dirty="0" smtClean="0">
                <a:latin typeface="+mj-lt"/>
                <a:cs typeface="Arial" charset="0"/>
              </a:rPr>
              <a:t>.</a:t>
            </a:r>
            <a:r>
              <a:rPr lang="en-US" sz="1000" b="1" i="1" dirty="0" smtClean="0">
                <a:latin typeface="+mj-lt"/>
                <a:cs typeface="Arial" charset="0"/>
              </a:rPr>
              <a:t> </a:t>
            </a:r>
            <a:r>
              <a:rPr lang="en-US" sz="1000" i="0" dirty="0" smtClean="0">
                <a:latin typeface="+mj-lt"/>
                <a:cs typeface="Arial" charset="0"/>
              </a:rPr>
              <a:t>C</a:t>
            </a:r>
            <a:r>
              <a:rPr lang="en-US" sz="1000" dirty="0" smtClean="0">
                <a:latin typeface="+mj-lt"/>
                <a:cs typeface="Arial" charset="0"/>
              </a:rPr>
              <a:t>all around to find a facility with availability, call to make the appointment for the patient before he or she leaves your office, </a:t>
            </a:r>
          </a:p>
          <a:p>
            <a:r>
              <a:rPr lang="en-US" sz="1000" b="1" i="0" u="sng" dirty="0" smtClean="0">
                <a:latin typeface="+mj-lt"/>
                <a:cs typeface="Arial" charset="0"/>
              </a:rPr>
              <a:t>Bullet 5</a:t>
            </a:r>
            <a:r>
              <a:rPr lang="en-US" sz="1000" b="1" i="0" dirty="0" smtClean="0">
                <a:latin typeface="+mj-lt"/>
                <a:cs typeface="Arial" charset="0"/>
              </a:rPr>
              <a:t>.</a:t>
            </a:r>
            <a:r>
              <a:rPr lang="en-US" sz="1000" i="0" dirty="0" smtClean="0">
                <a:latin typeface="+mj-lt"/>
                <a:cs typeface="Arial" charset="0"/>
              </a:rPr>
              <a:t> Give the patient directions to the facility, and </a:t>
            </a:r>
          </a:p>
          <a:p>
            <a:r>
              <a:rPr lang="en-US" sz="1000" b="1" i="0" u="sng" dirty="0" smtClean="0">
                <a:latin typeface="+mj-lt"/>
                <a:cs typeface="Arial" charset="0"/>
              </a:rPr>
              <a:t>Bullet 6</a:t>
            </a:r>
            <a:r>
              <a:rPr lang="en-US" sz="1000" b="1" i="0" dirty="0" smtClean="0">
                <a:latin typeface="+mj-lt"/>
                <a:cs typeface="Arial" charset="0"/>
              </a:rPr>
              <a:t>.</a:t>
            </a:r>
            <a:r>
              <a:rPr lang="en-US" sz="1000" i="0" dirty="0" smtClean="0">
                <a:latin typeface="+mj-lt"/>
                <a:cs typeface="Arial" charset="0"/>
              </a:rPr>
              <a:t> Help the </a:t>
            </a:r>
            <a:r>
              <a:rPr lang="en-US" sz="1000" dirty="0" smtClean="0">
                <a:latin typeface="+mj-lt"/>
                <a:cs typeface="Arial" charset="0"/>
              </a:rPr>
              <a:t>patient with transportation if needed. Some treatment facilities offer transportation, so this is something to inquire about when meeting with treatment facility staff. </a:t>
            </a:r>
          </a:p>
          <a:p>
            <a:r>
              <a:rPr lang="en-US" sz="1000" dirty="0" smtClean="0">
                <a:latin typeface="+mj-lt"/>
                <a:cs typeface="Arial" charset="0"/>
              </a:rPr>
              <a:t> </a:t>
            </a:r>
          </a:p>
          <a:p>
            <a:r>
              <a:rPr lang="en-US" sz="1000" b="1" i="0" dirty="0" smtClean="0">
                <a:latin typeface="+mj-lt"/>
                <a:cs typeface="Arial" charset="0"/>
              </a:rPr>
              <a:t>Ask the audience if they know of other referral strategies that are helpful.</a:t>
            </a:r>
          </a:p>
        </p:txBody>
      </p:sp>
      <p:sp>
        <p:nvSpPr>
          <p:cNvPr id="81924" name="Slide Number Placeholder 3"/>
          <p:cNvSpPr>
            <a:spLocks noGrp="1"/>
          </p:cNvSpPr>
          <p:nvPr>
            <p:ph type="sldNum" sz="quarter" idx="5"/>
          </p:nvPr>
        </p:nvSpPr>
        <p:spPr/>
        <p:txBody>
          <a:bodyPr/>
          <a:lstStyle/>
          <a:p>
            <a:pPr>
              <a:defRPr/>
            </a:pPr>
            <a:fld id="{79903518-8FBF-4AA7-9C9F-8FBEBFADB249}" type="slidenum">
              <a:rPr lang="en-US" smtClean="0"/>
              <a:pPr>
                <a:defRPr/>
              </a:pPr>
              <a:t>163</a:t>
            </a:fld>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a:ln/>
        </p:spPr>
      </p:sp>
      <p:sp>
        <p:nvSpPr>
          <p:cNvPr id="199682" name="Notes Placeholder 2"/>
          <p:cNvSpPr>
            <a:spLocks noGrp="1"/>
          </p:cNvSpPr>
          <p:nvPr>
            <p:ph type="body" idx="1"/>
          </p:nvPr>
        </p:nvSpPr>
        <p:spPr>
          <a:noFill/>
          <a:ln/>
        </p:spPr>
        <p:txBody>
          <a:bodyPr/>
          <a:lstStyle/>
          <a:p>
            <a:r>
              <a:rPr lang="en-US" sz="1000" b="1" dirty="0" smtClean="0">
                <a:latin typeface="+mj-lt"/>
                <a:cs typeface="Arial" charset="0"/>
              </a:rPr>
              <a:t>INSTRUCTIONS</a:t>
            </a:r>
          </a:p>
          <a:p>
            <a:endParaRPr lang="en-US" sz="1000" b="0" i="0" dirty="0" smtClean="0">
              <a:latin typeface="+mj-lt"/>
              <a:cs typeface="Arial" charset="0"/>
            </a:endParaRPr>
          </a:p>
          <a:p>
            <a:r>
              <a:rPr lang="en-US" sz="1000" b="0" i="0" dirty="0" smtClean="0">
                <a:latin typeface="+mj-lt"/>
                <a:cs typeface="Arial" charset="0"/>
              </a:rPr>
              <a:t>Homework: Try this with your patients. Spend a few days providing feedback only. Then add the listening and understanding step. </a:t>
            </a:r>
          </a:p>
        </p:txBody>
      </p:sp>
      <p:sp>
        <p:nvSpPr>
          <p:cNvPr id="4" name="Slide Number Placeholder 3"/>
          <p:cNvSpPr>
            <a:spLocks noGrp="1"/>
          </p:cNvSpPr>
          <p:nvPr>
            <p:ph type="sldNum" sz="quarter" idx="5"/>
          </p:nvPr>
        </p:nvSpPr>
        <p:spPr/>
        <p:txBody>
          <a:bodyPr/>
          <a:lstStyle/>
          <a:p>
            <a:pPr>
              <a:defRPr/>
            </a:pPr>
            <a:fld id="{9B8C7B42-DCBE-4286-BE41-10E3934D3699}" type="slidenum">
              <a:rPr lang="en-US" smtClean="0"/>
              <a:pPr>
                <a:defRPr/>
              </a:pPr>
              <a:t>164</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b="1" i="0" kern="1200" dirty="0" smtClean="0">
                <a:solidFill>
                  <a:schemeClr val="tx1"/>
                </a:solidFill>
                <a:latin typeface="+mj-lt"/>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000" b="0" i="0" kern="1200" dirty="0" smtClean="0">
                <a:solidFill>
                  <a:schemeClr val="tx1"/>
                </a:solidFill>
                <a:latin typeface="+mj-lt"/>
                <a:ea typeface="+mn-ea"/>
                <a:cs typeface="Arial" charset="0"/>
              </a:rPr>
              <a:t>**Allow</a:t>
            </a:r>
            <a:r>
              <a:rPr lang="en-GB" sz="1000" b="0" i="0" kern="1200" baseline="0" dirty="0" smtClean="0">
                <a:solidFill>
                  <a:schemeClr val="tx1"/>
                </a:solidFill>
                <a:latin typeface="+mj-lt"/>
                <a:ea typeface="+mn-ea"/>
                <a:cs typeface="Arial" charset="0"/>
              </a:rPr>
              <a:t> 5-7 minutes for this activity**</a:t>
            </a:r>
          </a:p>
          <a:p>
            <a:pPr>
              <a:defRPr/>
            </a:pPr>
            <a:endParaRPr lang="en-US" sz="1000" b="1" i="1" kern="1200" dirty="0" smtClean="0">
              <a:solidFill>
                <a:schemeClr val="tx1"/>
              </a:solidFill>
              <a:latin typeface="+mj-lt"/>
              <a:ea typeface="+mn-ea"/>
              <a:cs typeface="Arial" pitchFamily="34" charset="0"/>
            </a:endParaRPr>
          </a:p>
          <a:p>
            <a:pPr>
              <a:defRPr/>
            </a:pPr>
            <a:r>
              <a:rPr lang="en-US" sz="1000" b="0" i="0" kern="1200" dirty="0" smtClean="0">
                <a:solidFill>
                  <a:schemeClr val="tx1"/>
                </a:solidFill>
                <a:latin typeface="+mj-lt"/>
                <a:ea typeface="+mn-ea"/>
                <a:cs typeface="Arial" pitchFamily="34" charset="0"/>
              </a:rPr>
              <a:t>Be sure to practice with the video ahead of time. If you have difficulty playing the video, refer</a:t>
            </a:r>
            <a:r>
              <a:rPr lang="en-US" sz="1000" b="0" i="0" kern="1200" baseline="0" dirty="0" smtClean="0">
                <a:solidFill>
                  <a:schemeClr val="tx1"/>
                </a:solidFill>
                <a:latin typeface="+mj-lt"/>
                <a:ea typeface="+mn-ea"/>
                <a:cs typeface="Arial" pitchFamily="34" charset="0"/>
              </a:rPr>
              <a:t> to the instructions below or the </a:t>
            </a:r>
            <a:r>
              <a:rPr lang="en-US" sz="1000" b="0" i="0" kern="1200" dirty="0" smtClean="0">
                <a:solidFill>
                  <a:schemeClr val="tx1"/>
                </a:solidFill>
                <a:latin typeface="+mj-lt"/>
                <a:ea typeface="+mn-ea"/>
                <a:cs typeface="Arial" pitchFamily="34" charset="0"/>
              </a:rPr>
              <a:t>trainer’s guide for alternate ways of accessing it.</a:t>
            </a:r>
          </a:p>
          <a:p>
            <a:pPr>
              <a:defRPr/>
            </a:pPr>
            <a:endParaRPr lang="en-US" sz="1000" b="0" i="0" kern="1200" dirty="0" smtClean="0">
              <a:solidFill>
                <a:schemeClr val="tx1"/>
              </a:solidFill>
              <a:latin typeface="+mj-lt"/>
              <a:ea typeface="+mn-ea"/>
              <a:cs typeface="+mn-cs"/>
            </a:endParaRPr>
          </a:p>
          <a:p>
            <a:pPr>
              <a:defRPr/>
            </a:pPr>
            <a:r>
              <a:rPr lang="en-US" sz="1000" b="0" i="0" kern="1200" dirty="0" smtClean="0">
                <a:solidFill>
                  <a:schemeClr val="tx1"/>
                </a:solidFill>
                <a:latin typeface="+mj-lt"/>
                <a:ea typeface="+mn-ea"/>
                <a:cs typeface="+mn-cs"/>
              </a:rPr>
              <a:t>The third video involves a brief intervention set in a pediatrician’s office</a:t>
            </a:r>
            <a:r>
              <a:rPr lang="en-US" sz="1000" b="0" i="0" kern="1200" baseline="0" dirty="0" smtClean="0">
                <a:solidFill>
                  <a:schemeClr val="tx1"/>
                </a:solidFill>
                <a:latin typeface="+mj-lt"/>
                <a:ea typeface="+mn-ea"/>
                <a:cs typeface="+mn-cs"/>
              </a:rPr>
              <a:t> and </a:t>
            </a:r>
            <a:r>
              <a:rPr lang="en-US" sz="1000" b="0" i="0" kern="1200" dirty="0" smtClean="0">
                <a:solidFill>
                  <a:schemeClr val="tx1"/>
                </a:solidFill>
                <a:latin typeface="+mj-lt"/>
                <a:ea typeface="+mn-ea"/>
                <a:cs typeface="+mn-cs"/>
              </a:rPr>
              <a:t>focused</a:t>
            </a:r>
            <a:r>
              <a:rPr lang="en-US" sz="1000" b="0" i="0" kern="1200" baseline="0" dirty="0" smtClean="0">
                <a:solidFill>
                  <a:schemeClr val="tx1"/>
                </a:solidFill>
                <a:latin typeface="+mj-lt"/>
                <a:ea typeface="+mn-ea"/>
                <a:cs typeface="+mn-cs"/>
              </a:rPr>
              <a:t> on a mother’s smoking.</a:t>
            </a:r>
            <a:r>
              <a:rPr lang="en-US" sz="1000" b="0" i="0" kern="1200" dirty="0" smtClean="0">
                <a:solidFill>
                  <a:schemeClr val="tx1"/>
                </a:solidFill>
                <a:latin typeface="+mj-lt"/>
                <a:ea typeface="+mn-ea"/>
                <a:cs typeface="+mn-cs"/>
              </a:rPr>
              <a:t> </a:t>
            </a:r>
          </a:p>
          <a:p>
            <a:pPr>
              <a:defRPr/>
            </a:pPr>
            <a:r>
              <a:rPr lang="en-US" sz="1000" b="0" i="0" kern="1200" dirty="0" smtClean="0">
                <a:solidFill>
                  <a:schemeClr val="tx1"/>
                </a:solidFill>
                <a:latin typeface="+mj-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kern="1200" dirty="0" smtClean="0">
                <a:solidFill>
                  <a:schemeClr val="tx1"/>
                </a:solidFill>
                <a:effectLst/>
                <a:latin typeface="+mj-lt"/>
                <a:ea typeface="+mn-ea"/>
                <a:cs typeface="+mn-cs"/>
              </a:rPr>
              <a:t>**</a:t>
            </a:r>
            <a:r>
              <a:rPr lang="en-US" sz="1000" b="0" i="0" u="sng" kern="1200" dirty="0" smtClean="0">
                <a:solidFill>
                  <a:schemeClr val="tx1"/>
                </a:solidFill>
                <a:effectLst/>
                <a:latin typeface="+mj-lt"/>
                <a:ea typeface="+mn-ea"/>
                <a:cs typeface="+mn-cs"/>
              </a:rPr>
              <a:t>How</a:t>
            </a:r>
            <a:r>
              <a:rPr lang="en-US" sz="1000" b="0" i="0" u="sng" kern="1200" baseline="0" dirty="0" smtClean="0">
                <a:solidFill>
                  <a:schemeClr val="tx1"/>
                </a:solidFill>
                <a:effectLst/>
                <a:latin typeface="+mj-lt"/>
                <a:ea typeface="+mn-ea"/>
                <a:cs typeface="+mn-cs"/>
              </a:rPr>
              <a:t> to Insert the Video</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This slide </a:t>
            </a:r>
            <a:r>
              <a:rPr lang="en-US" sz="1000" b="0" i="0" kern="1200" baseline="0" dirty="0" smtClean="0">
                <a:solidFill>
                  <a:schemeClr val="tx1"/>
                </a:solidFill>
                <a:effectLst/>
                <a:latin typeface="+mj-lt"/>
                <a:ea typeface="+mn-ea"/>
                <a:cs typeface="+mn-cs"/>
              </a:rPr>
              <a:t>will </a:t>
            </a:r>
            <a:r>
              <a:rPr lang="en-US" sz="1000" b="0" i="0" kern="1200" dirty="0" smtClean="0">
                <a:solidFill>
                  <a:schemeClr val="tx1"/>
                </a:solidFill>
                <a:effectLst/>
                <a:latin typeface="+mj-lt"/>
                <a:ea typeface="+mn-ea"/>
                <a:cs typeface="+mn-cs"/>
              </a:rPr>
              <a:t>contain a short video clip that will play when the trainer clicks on the</a:t>
            </a:r>
            <a:r>
              <a:rPr lang="en-US" sz="1000" b="0" i="0" kern="1200" baseline="0" dirty="0" smtClean="0">
                <a:solidFill>
                  <a:schemeClr val="tx1"/>
                </a:solidFill>
                <a:effectLst/>
                <a:latin typeface="+mj-lt"/>
                <a:ea typeface="+mn-ea"/>
                <a:cs typeface="+mn-cs"/>
              </a:rPr>
              <a:t> static image</a:t>
            </a:r>
            <a:r>
              <a:rPr lang="en-US" sz="1000" b="0" i="0" kern="1200" dirty="0" smtClean="0">
                <a:solidFill>
                  <a:schemeClr val="tx1"/>
                </a:solidFill>
                <a:effectLst/>
                <a:latin typeface="+mj-lt"/>
                <a:ea typeface="+mn-ea"/>
                <a:cs typeface="+mn-cs"/>
              </a:rPr>
              <a:t>.  In order for this to work, the video</a:t>
            </a:r>
            <a:r>
              <a:rPr lang="en-US" sz="1000" b="0" i="0" kern="1200" baseline="0" dirty="0" smtClean="0">
                <a:solidFill>
                  <a:schemeClr val="tx1"/>
                </a:solidFill>
                <a:effectLst/>
                <a:latin typeface="+mj-lt"/>
                <a:ea typeface="+mn-ea"/>
                <a:cs typeface="+mn-cs"/>
              </a:rPr>
              <a:t> needs to be inserted into the presentation. You can access the video from the package of training materials that is posted to the PSATTC Products and Resources page (www.psattc.org). </a:t>
            </a:r>
            <a:r>
              <a:rPr lang="en-US" sz="1000" b="0" i="0" kern="1200" dirty="0" smtClean="0">
                <a:solidFill>
                  <a:schemeClr val="tx1"/>
                </a:solidFill>
                <a:effectLst/>
                <a:latin typeface="+mj-lt"/>
                <a:ea typeface="+mn-ea"/>
                <a:cs typeface="+mn-cs"/>
              </a:rPr>
              <a:t>From the INSERT</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menu in PowerPoint, select “video (or movie).”  Select the “Putting it all</a:t>
            </a:r>
            <a:r>
              <a:rPr lang="en-US" sz="1000" b="0" i="0" kern="1200" baseline="0" dirty="0" smtClean="0">
                <a:solidFill>
                  <a:schemeClr val="tx1"/>
                </a:solidFill>
                <a:effectLst/>
                <a:latin typeface="+mj-lt"/>
                <a:ea typeface="+mn-ea"/>
                <a:cs typeface="+mn-cs"/>
              </a:rPr>
              <a:t> Together</a:t>
            </a:r>
            <a:r>
              <a:rPr lang="en-US" sz="1000" b="0" i="0" kern="1200" dirty="0" smtClean="0">
                <a:solidFill>
                  <a:schemeClr val="tx1"/>
                </a:solidFill>
                <a:effectLst/>
                <a:latin typeface="+mj-lt"/>
                <a:ea typeface="+mn-ea"/>
                <a:cs typeface="+mn-cs"/>
              </a:rPr>
              <a:t>” video file.  When prompted, indicate that the movie should play automatically and full screen. </a:t>
            </a:r>
            <a:r>
              <a:rPr lang="en-US" sz="1000" b="0" i="0" kern="1200" baseline="0" dirty="0" smtClean="0">
                <a:solidFill>
                  <a:schemeClr val="tx1"/>
                </a:solidFill>
                <a:effectLst/>
                <a:latin typeface="+mj-lt"/>
                <a:ea typeface="+mn-ea"/>
                <a:cs typeface="+mn-cs"/>
              </a:rPr>
              <a:t>Once the video is inserted into the PowerPoint presentation, you need to maintain a direct </a:t>
            </a:r>
            <a:r>
              <a:rPr lang="en-US" sz="1000" b="0" i="0" kern="1200" dirty="0" smtClean="0">
                <a:solidFill>
                  <a:schemeClr val="tx1"/>
                </a:solidFill>
                <a:effectLst/>
                <a:latin typeface="+mj-lt"/>
                <a:ea typeface="+mn-ea"/>
                <a:cs typeface="+mn-cs"/>
              </a:rPr>
              <a:t>connection between the PowerPoint presentation and the video file.  When moving the PowerPoint file to another location on your computer or to another computer, make sure to always move the “Putting it all</a:t>
            </a:r>
            <a:r>
              <a:rPr lang="en-US" sz="1000" b="0" i="0" kern="1200" baseline="0" dirty="0" smtClean="0">
                <a:solidFill>
                  <a:schemeClr val="tx1"/>
                </a:solidFill>
                <a:effectLst/>
                <a:latin typeface="+mj-lt"/>
                <a:ea typeface="+mn-ea"/>
                <a:cs typeface="+mn-cs"/>
              </a:rPr>
              <a:t> Together</a:t>
            </a:r>
            <a:r>
              <a:rPr lang="en-US" sz="1000" b="0" i="0" kern="1200" dirty="0" smtClean="0">
                <a:solidFill>
                  <a:schemeClr val="tx1"/>
                </a:solidFill>
                <a:effectLst/>
                <a:latin typeface="+mj-lt"/>
                <a:ea typeface="+mn-ea"/>
                <a:cs typeface="+mn-cs"/>
              </a:rPr>
              <a:t>” video file along with it. If the link becomes broken, the video will need to be reinserted. </a:t>
            </a:r>
            <a:endParaRPr lang="en-US" sz="1000" b="0" i="0" kern="1200" dirty="0" smtClean="0">
              <a:solidFill>
                <a:schemeClr val="tx1"/>
              </a:solidFill>
              <a:latin typeface="+mj-lt"/>
              <a:ea typeface="+mn-ea"/>
              <a:cs typeface="Arial" pitchFamily="34" charset="0"/>
            </a:endParaRPr>
          </a:p>
          <a:p>
            <a:pPr>
              <a:defRPr/>
            </a:pPr>
            <a:r>
              <a:rPr lang="en-US" sz="1000" b="0" i="0" kern="1200" dirty="0" smtClean="0">
                <a:solidFill>
                  <a:schemeClr val="tx1"/>
                </a:solidFill>
                <a:latin typeface="+mj-lt"/>
                <a:ea typeface="+mn-ea"/>
                <a:cs typeface="Arial" pitchFamily="34" charset="0"/>
              </a:rPr>
              <a:t> </a:t>
            </a:r>
          </a:p>
          <a:p>
            <a:pPr>
              <a:defRPr/>
            </a:pPr>
            <a:r>
              <a:rPr lang="en-US" sz="1000" b="0" i="0" kern="1200" dirty="0" smtClean="0">
                <a:solidFill>
                  <a:schemeClr val="tx1"/>
                </a:solidFill>
                <a:latin typeface="+mj-lt"/>
                <a:ea typeface="+mn-ea"/>
                <a:cs typeface="Arial" pitchFamily="34" charset="0"/>
              </a:rPr>
              <a:t>To play the video, hover over the video image to make the video controls appear. Click on the play button to show the smoking</a:t>
            </a:r>
            <a:r>
              <a:rPr lang="en-US" sz="1000" b="0" i="0" kern="1200" baseline="0" dirty="0" smtClean="0">
                <a:solidFill>
                  <a:schemeClr val="tx1"/>
                </a:solidFill>
                <a:latin typeface="+mj-lt"/>
                <a:ea typeface="+mn-ea"/>
                <a:cs typeface="Arial" pitchFamily="34" charset="0"/>
              </a:rPr>
              <a:t> BI</a:t>
            </a:r>
            <a:r>
              <a:rPr lang="en-US" sz="1000" b="0" i="0" kern="1200" dirty="0" smtClean="0">
                <a:solidFill>
                  <a:schemeClr val="tx1"/>
                </a:solidFill>
                <a:latin typeface="+mj-lt"/>
                <a:ea typeface="+mn-ea"/>
                <a:cs typeface="Arial" pitchFamily="34" charset="0"/>
              </a:rPr>
              <a:t> video. The video should display full screen.</a:t>
            </a:r>
          </a:p>
          <a:p>
            <a:pPr>
              <a:defRPr/>
            </a:pPr>
            <a:r>
              <a:rPr lang="en-US" sz="1000" b="0" i="0" kern="1200" dirty="0" smtClean="0">
                <a:solidFill>
                  <a:schemeClr val="tx1"/>
                </a:solidFill>
                <a:latin typeface="+mj-lt"/>
                <a:ea typeface="+mn-ea"/>
                <a:cs typeface="Arial" pitchFamily="34" charset="0"/>
              </a:rPr>
              <a:t> </a:t>
            </a:r>
          </a:p>
          <a:p>
            <a:pPr>
              <a:defRPr/>
            </a:pPr>
            <a:r>
              <a:rPr lang="en-US" sz="1000" b="0" i="0" kern="1200" dirty="0" smtClean="0">
                <a:solidFill>
                  <a:schemeClr val="tx1"/>
                </a:solidFill>
                <a:latin typeface="+mj-lt"/>
                <a:ea typeface="+mn-ea"/>
                <a:cs typeface="Arial" pitchFamily="34" charset="0"/>
              </a:rPr>
              <a:t>Facilitate a 5-minute discussion with participants using the following questions:</a:t>
            </a:r>
          </a:p>
          <a:p>
            <a:pPr>
              <a:defRPr/>
            </a:pPr>
            <a:r>
              <a:rPr lang="en-US" sz="1000" b="0" i="0" kern="1200" dirty="0" smtClean="0">
                <a:solidFill>
                  <a:schemeClr val="tx1"/>
                </a:solidFill>
                <a:latin typeface="+mj-lt"/>
                <a:ea typeface="+mn-ea"/>
                <a:cs typeface="Arial" pitchFamily="34" charset="0"/>
              </a:rPr>
              <a:t> </a:t>
            </a:r>
          </a:p>
          <a:p>
            <a:pPr>
              <a:defRPr/>
            </a:pPr>
            <a:r>
              <a:rPr lang="en-US" sz="1000" b="0" i="0" kern="1200" dirty="0" smtClean="0">
                <a:solidFill>
                  <a:schemeClr val="tx1"/>
                </a:solidFill>
                <a:latin typeface="+mj-lt"/>
                <a:ea typeface="+mn-ea"/>
                <a:cs typeface="Arial" pitchFamily="34" charset="0"/>
              </a:rPr>
              <a:t>What did you notice about the doctor’s approach? How did the patient react? Was it effective? Why or why not? </a:t>
            </a: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165</a:t>
            </a:fld>
            <a:endParaRPr lang="en-US"/>
          </a:p>
        </p:txBody>
      </p:sp>
    </p:spTree>
    <p:extLst>
      <p:ext uri="{BB962C8B-B14F-4D97-AF65-F5344CB8AC3E}">
        <p14:creationId xmlns:p14="http://schemas.microsoft.com/office/powerpoint/2010/main" val="28278297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a:ln/>
        </p:spPr>
      </p:sp>
      <p:sp>
        <p:nvSpPr>
          <p:cNvPr id="201730" name="Notes Placeholder 2"/>
          <p:cNvSpPr>
            <a:spLocks noGrp="1"/>
          </p:cNvSpPr>
          <p:nvPr>
            <p:ph type="body" idx="1"/>
          </p:nvPr>
        </p:nvSpPr>
        <p:spPr>
          <a:noFill/>
          <a:ln/>
        </p:spPr>
        <p:txBody>
          <a:bodyPr/>
          <a:lstStyle/>
          <a:p>
            <a:r>
              <a:rPr lang="en-US" sz="1000" b="1" dirty="0" smtClean="0">
                <a:latin typeface="+mj-lt"/>
                <a:cs typeface="Arial" charset="0"/>
              </a:rPr>
              <a:t>INSTRUCTIONS</a:t>
            </a:r>
          </a:p>
          <a:p>
            <a:r>
              <a:rPr lang="en-US" sz="1000" b="0" i="0" dirty="0" smtClean="0">
                <a:latin typeface="+mj-lt"/>
                <a:cs typeface="Arial" charset="0"/>
              </a:rPr>
              <a:t>**Allow 5-7</a:t>
            </a:r>
            <a:r>
              <a:rPr lang="en-US" sz="1000" b="0" i="0" baseline="0" dirty="0" smtClean="0">
                <a:latin typeface="+mj-lt"/>
                <a:cs typeface="Arial" charset="0"/>
              </a:rPr>
              <a:t> </a:t>
            </a:r>
            <a:r>
              <a:rPr lang="en-US" sz="1000" b="0" i="0" dirty="0" smtClean="0">
                <a:latin typeface="+mj-lt"/>
                <a:cs typeface="Arial" charset="0"/>
              </a:rPr>
              <a:t>minutes</a:t>
            </a:r>
            <a:r>
              <a:rPr lang="en-US" sz="1000" b="0" i="0" baseline="0" dirty="0" smtClean="0">
                <a:latin typeface="+mj-lt"/>
                <a:cs typeface="Arial" charset="0"/>
              </a:rPr>
              <a:t> for this activity**</a:t>
            </a:r>
            <a:endParaRPr lang="en-US" sz="1000" b="0" i="0" dirty="0" smtClean="0">
              <a:latin typeface="+mj-lt"/>
              <a:cs typeface="Arial" charset="0"/>
            </a:endParaRPr>
          </a:p>
          <a:p>
            <a:endParaRPr lang="en-US" sz="1000" b="0" i="0" dirty="0" smtClean="0">
              <a:latin typeface="+mj-lt"/>
              <a:cs typeface="Arial" charset="0"/>
            </a:endParaRPr>
          </a:p>
          <a:p>
            <a:r>
              <a:rPr lang="en-US" sz="1000" b="0" i="0" dirty="0" smtClean="0">
                <a:latin typeface="+mj-lt"/>
                <a:cs typeface="Arial" charset="0"/>
              </a:rPr>
              <a:t>Before we end today’s training, I’d like to ask you all to take a couple minutes and think about what you would like to do with this SBIRT training. Write down one thing that you learned and one thing you’d like to work on as a next step. After you’ve written down a few ideas, discuss them with your partner. </a:t>
            </a:r>
          </a:p>
          <a:p>
            <a:endParaRPr lang="en-US" sz="1000" b="0" i="0" dirty="0" smtClean="0">
              <a:latin typeface="+mj-lt"/>
              <a:cs typeface="Arial" charset="0"/>
            </a:endParaRPr>
          </a:p>
          <a:p>
            <a:r>
              <a:rPr lang="en-US" sz="1000" b="0" i="0" dirty="0" smtClean="0">
                <a:latin typeface="+mj-lt"/>
                <a:cs typeface="Arial" charset="0"/>
              </a:rPr>
              <a:t>Allow 5 minutes for writing and discussion. After the time is up, ask if anyone would like to share what they’d like to work on as a next step. Offer suggestions for finding additional resources from the ATTC and other websites.</a:t>
            </a:r>
          </a:p>
          <a:p>
            <a:endParaRPr lang="en-US" dirty="0" smtClean="0"/>
          </a:p>
          <a:p>
            <a:r>
              <a:rPr lang="en-US" dirty="0" smtClean="0"/>
              <a:t>  </a:t>
            </a:r>
          </a:p>
        </p:txBody>
      </p:sp>
      <p:sp>
        <p:nvSpPr>
          <p:cNvPr id="4" name="Slide Number Placeholder 3"/>
          <p:cNvSpPr>
            <a:spLocks noGrp="1"/>
          </p:cNvSpPr>
          <p:nvPr>
            <p:ph type="sldNum" sz="quarter" idx="5"/>
          </p:nvPr>
        </p:nvSpPr>
        <p:spPr/>
        <p:txBody>
          <a:bodyPr/>
          <a:lstStyle/>
          <a:p>
            <a:pPr>
              <a:defRPr/>
            </a:pPr>
            <a:fld id="{B2B8B775-A6A1-4E04-B6ED-0BD3D22EE07E}" type="slidenum">
              <a:rPr lang="en-US" smtClean="0"/>
              <a:pPr>
                <a:defRPr/>
              </a:pPr>
              <a:t>166</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smtClean="0">
                <a:solidFill>
                  <a:schemeClr val="tx1"/>
                </a:solidFill>
                <a:latin typeface="+mj-lt"/>
                <a:ea typeface="+mn-ea"/>
                <a:cs typeface="+mn-cs"/>
              </a:rPr>
              <a:t>TRANSITION</a:t>
            </a:r>
            <a:r>
              <a:rPr lang="en-US" sz="1000" b="1" kern="1200" baseline="0" dirty="0" smtClean="0">
                <a:solidFill>
                  <a:schemeClr val="tx1"/>
                </a:solidFill>
                <a:latin typeface="+mj-lt"/>
                <a:ea typeface="+mn-ea"/>
                <a:cs typeface="+mn-cs"/>
              </a:rPr>
              <a:t> SLIDE</a:t>
            </a:r>
          </a:p>
          <a:p>
            <a:r>
              <a:rPr lang="en-US" sz="1000" kern="1200" baseline="0" dirty="0" smtClean="0">
                <a:solidFill>
                  <a:schemeClr val="tx1"/>
                </a:solidFill>
                <a:latin typeface="+mj-lt"/>
                <a:ea typeface="+mn-ea"/>
                <a:cs typeface="+mn-cs"/>
              </a:rPr>
              <a:t>This final section reviews information regarding next steps to work towards screening and brief intervention implementation and key resources for continued learning. </a:t>
            </a:r>
            <a:endParaRPr lang="en-US" sz="1000" kern="1200" dirty="0" smtClean="0">
              <a:solidFill>
                <a:schemeClr val="tx1"/>
              </a:solidFill>
              <a:latin typeface="+mj-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167</a:t>
            </a:fld>
            <a:endParaRPr lang="en-US"/>
          </a:p>
        </p:txBody>
      </p:sp>
    </p:spTree>
    <p:extLst>
      <p:ext uri="{BB962C8B-B14F-4D97-AF65-F5344CB8AC3E}">
        <p14:creationId xmlns:p14="http://schemas.microsoft.com/office/powerpoint/2010/main" val="200507457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mj-lt"/>
                <a:cs typeface="Arial" pitchFamily="34" charset="0"/>
              </a:rPr>
              <a:t>Program</a:t>
            </a:r>
            <a:r>
              <a:rPr lang="en-US" sz="1000" baseline="0" dirty="0" smtClean="0">
                <a:latin typeface="+mj-lt"/>
                <a:cs typeface="Arial" pitchFamily="34" charset="0"/>
              </a:rPr>
              <a:t> implementation of SBIRT depends on a variety of factors, including the treatment program setting, available system resources, State and other service systems requirements, and organizational structure. It is important to learn about the SBI process before considering how to apply it to your local setting. During the initial planning process, you are figuring out the who, what, and where questions. It is critical to assess organizational readiness to change; involve as many staff members as possible; assess what is needed; set clear goals; assign clear roles and responsibilities; and develop collaborative partnerships.</a:t>
            </a:r>
            <a:endParaRPr lang="en-US" sz="1000" dirty="0" smtClean="0">
              <a:latin typeface="+mj-lt"/>
              <a:cs typeface="Arial" pitchFamily="34" charset="0"/>
            </a:endParaRPr>
          </a:p>
          <a:p>
            <a:endParaRPr lang="en-US" sz="1000" baseline="0" dirty="0" smtClean="0">
              <a:latin typeface="+mj-lt"/>
              <a:cs typeface="Arial" pitchFamily="34" charset="0"/>
            </a:endParaRPr>
          </a:p>
          <a:p>
            <a:r>
              <a:rPr lang="en-US" sz="1000" kern="1200" dirty="0" smtClean="0">
                <a:solidFill>
                  <a:schemeClr val="tx1"/>
                </a:solidFill>
                <a:latin typeface="+mj-lt"/>
                <a:ea typeface="+mn-ea"/>
                <a:cs typeface="Arial" charset="0"/>
              </a:rPr>
              <a:t>This slide and the next three slides present a few concrete</a:t>
            </a:r>
            <a:r>
              <a:rPr lang="en-US" sz="1000" kern="1200" baseline="0" dirty="0" smtClean="0">
                <a:solidFill>
                  <a:schemeClr val="tx1"/>
                </a:solidFill>
                <a:latin typeface="+mj-lt"/>
                <a:ea typeface="+mn-ea"/>
                <a:cs typeface="Arial" charset="0"/>
              </a:rPr>
              <a:t> recommendations for implementing routine screening for alcohol and drugs and brief interventions into your agency/organization. For more information regarding SBIRT implementation, download </a:t>
            </a:r>
            <a:r>
              <a:rPr lang="en-US" sz="1000" i="1" kern="1200" baseline="0" dirty="0" smtClean="0">
                <a:solidFill>
                  <a:schemeClr val="tx1"/>
                </a:solidFill>
                <a:latin typeface="+mj-lt"/>
                <a:ea typeface="+mn-ea"/>
                <a:cs typeface="Arial" charset="0"/>
              </a:rPr>
              <a:t>TAP 33: Systems-Level Implementation of Screening, Brief Intervention, and Referral to Treatment</a:t>
            </a:r>
            <a:r>
              <a:rPr lang="en-US" sz="1000" kern="1200" baseline="0" dirty="0" smtClean="0">
                <a:solidFill>
                  <a:schemeClr val="tx1"/>
                </a:solidFill>
                <a:latin typeface="+mj-lt"/>
                <a:ea typeface="+mn-ea"/>
                <a:cs typeface="Arial" charset="0"/>
              </a:rPr>
              <a:t>.</a:t>
            </a:r>
          </a:p>
          <a:p>
            <a:endParaRPr lang="en-US" sz="1000" kern="1200" baseline="0" dirty="0" smtClean="0">
              <a:solidFill>
                <a:schemeClr val="tx1"/>
              </a:solidFill>
              <a:latin typeface="+mj-lt"/>
              <a:ea typeface="+mn-ea"/>
              <a:cs typeface="Arial" charset="0"/>
            </a:endParaRPr>
          </a:p>
          <a:p>
            <a:r>
              <a:rPr lang="en-US" sz="1000" b="1" kern="1200" baseline="0" dirty="0" smtClean="0">
                <a:solidFill>
                  <a:schemeClr val="tx1"/>
                </a:solidFill>
                <a:latin typeface="+mj-lt"/>
                <a:ea typeface="+mn-ea"/>
                <a:cs typeface="Arial" charset="0"/>
              </a:rPr>
              <a:t>REFERENCE</a:t>
            </a:r>
          </a:p>
          <a:p>
            <a:r>
              <a:rPr lang="en-US" sz="1000" b="0" i="0" u="none" strike="noStrike" kern="1200" baseline="0" dirty="0" smtClean="0">
                <a:solidFill>
                  <a:schemeClr val="tx1"/>
                </a:solidFill>
                <a:latin typeface="+mj-lt"/>
                <a:ea typeface="+mn-ea"/>
                <a:cs typeface="+mn-cs"/>
              </a:rPr>
              <a:t>Substance Abuse and Mental Health Services Administration. (2013). </a:t>
            </a:r>
            <a:r>
              <a:rPr lang="en-US" sz="1000" b="0" i="1" u="none" strike="noStrike" kern="1200" baseline="0" dirty="0" smtClean="0">
                <a:solidFill>
                  <a:schemeClr val="tx1"/>
                </a:solidFill>
                <a:latin typeface="+mj-lt"/>
                <a:ea typeface="+mn-ea"/>
                <a:cs typeface="+mn-cs"/>
              </a:rPr>
              <a:t>Systems-Level Implementation of Screening, Brief Intervention, and Referral to Treatment</a:t>
            </a:r>
            <a:r>
              <a:rPr lang="en-US" sz="1000" b="0" i="0" u="none" strike="noStrike" kern="1200" baseline="0" dirty="0" smtClean="0">
                <a:solidFill>
                  <a:schemeClr val="tx1"/>
                </a:solidFill>
                <a:latin typeface="+mj-lt"/>
                <a:ea typeface="+mn-ea"/>
                <a:cs typeface="+mn-cs"/>
              </a:rPr>
              <a:t>. Technical Assistance Publication (TAP) Series 33. HHS Publication No. (SMA) 13-4741. Rockville, MD: Author. </a:t>
            </a:r>
            <a:endParaRPr lang="en-US" sz="1000" kern="1200" dirty="0" smtClean="0">
              <a:solidFill>
                <a:schemeClr val="tx1"/>
              </a:solidFill>
              <a:latin typeface="+mj-lt"/>
              <a:ea typeface="+mn-ea"/>
              <a:cs typeface="Arial" charset="0"/>
            </a:endParaRPr>
          </a:p>
          <a:p>
            <a:r>
              <a:rPr lang="en-US" sz="1000" baseline="0" dirty="0" smtClean="0">
                <a:latin typeface="+mj-lt"/>
                <a:cs typeface="Arial" pitchFamily="34" charset="0"/>
              </a:rPr>
              <a:t> </a:t>
            </a:r>
            <a:endParaRPr lang="en-US" sz="1000" dirty="0">
              <a:latin typeface="+mj-lt"/>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168</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latin typeface="+mj-lt"/>
                <a:cs typeface="Arial" pitchFamily="34" charset="0"/>
              </a:rPr>
              <a:t>During the decision phase,</a:t>
            </a:r>
            <a:r>
              <a:rPr lang="en-US" sz="1000" baseline="0" dirty="0" smtClean="0">
                <a:latin typeface="+mj-lt"/>
                <a:cs typeface="Arial" pitchFamily="34" charset="0"/>
              </a:rPr>
              <a:t> you need to select a staffing model; develop a staff training and supervision plan; develop a screening procedure; develop brief intervention/brief treatment procedures; develop referral procedures and identify referral sources; develop a record-keeping procedure and evaluation plan; and develop a funding and reimbursement strategy. </a:t>
            </a:r>
            <a:endParaRPr lang="en-US" sz="1000" dirty="0">
              <a:latin typeface="+mj-lt"/>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169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6D6C3F95-98F1-4E4D-A94C-3DFB4746EC1B}" type="slidenum">
              <a:rPr lang="en-US" smtClean="0"/>
              <a:pPr/>
              <a:t>17</a:t>
            </a:fld>
            <a:endParaRPr lang="en-US" smtClean="0"/>
          </a:p>
        </p:txBody>
      </p:sp>
      <p:sp>
        <p:nvSpPr>
          <p:cNvPr id="125955" name="Rectangle 2"/>
          <p:cNvSpPr>
            <a:spLocks noGrp="1" noRot="1" noChangeAspect="1" noChangeArrowheads="1" noTextEdit="1"/>
          </p:cNvSpPr>
          <p:nvPr>
            <p:ph type="sldImg"/>
          </p:nvPr>
        </p:nvSpPr>
        <p:spPr>
          <a:xfrm>
            <a:off x="1193800" y="706438"/>
            <a:ext cx="4624388" cy="3470275"/>
          </a:xfrm>
          <a:ln/>
        </p:spPr>
      </p:sp>
      <p:sp>
        <p:nvSpPr>
          <p:cNvPr id="125956" name="Rectangle 3"/>
          <p:cNvSpPr>
            <a:spLocks noGrp="1" noChangeArrowheads="1"/>
          </p:cNvSpPr>
          <p:nvPr>
            <p:ph type="body" idx="1"/>
          </p:nvPr>
        </p:nvSpPr>
        <p:spPr>
          <a:xfrm>
            <a:off x="933451" y="4414839"/>
            <a:ext cx="5141913" cy="4181475"/>
          </a:xfrm>
          <a:noFill/>
          <a:ln/>
        </p:spPr>
        <p:txBody>
          <a:bodyPr lIns="91828" tIns="45914" rIns="91828" bIns="45914"/>
          <a:lstStyle/>
          <a:p>
            <a:pPr eaLnBrk="1" hangingPunct="1"/>
            <a:r>
              <a:rPr lang="en-US" sz="1000" dirty="0" smtClean="0">
                <a:latin typeface="+mj-lt"/>
              </a:rPr>
              <a:t>This slide pertains to the prevalence</a:t>
            </a:r>
            <a:r>
              <a:rPr lang="en-US" sz="1000" baseline="0" dirty="0" smtClean="0">
                <a:latin typeface="+mj-lt"/>
              </a:rPr>
              <a:t> of past month (current) illicit drug use. </a:t>
            </a:r>
            <a:r>
              <a:rPr lang="en-US" sz="1000" dirty="0" smtClean="0">
                <a:latin typeface="+mj-lt"/>
              </a:rPr>
              <a:t>In 2011, more than 21</a:t>
            </a:r>
            <a:r>
              <a:rPr lang="en-US" sz="1000" baseline="0" dirty="0" smtClean="0">
                <a:latin typeface="+mj-lt"/>
              </a:rPr>
              <a:t> million </a:t>
            </a:r>
            <a:r>
              <a:rPr lang="en-US" sz="1000" dirty="0" smtClean="0">
                <a:latin typeface="+mj-lt"/>
              </a:rPr>
              <a:t>people reported past-month use of an illicit drug. Marijuana ranked first in past-month use (18.1</a:t>
            </a:r>
            <a:r>
              <a:rPr lang="en-US" sz="1000" baseline="0" dirty="0" smtClean="0">
                <a:latin typeface="+mj-lt"/>
              </a:rPr>
              <a:t> million users)</a:t>
            </a:r>
            <a:r>
              <a:rPr lang="en-US" sz="1000" dirty="0" smtClean="0">
                <a:latin typeface="+mj-lt"/>
              </a:rPr>
              <a:t>; non-medical use of prescription drugs ranked second (6.1 million users). For the past two years, similar numbers of people reported current use of marijuana and non-medical use of prescription medications. If you add alcohol to the</a:t>
            </a:r>
            <a:r>
              <a:rPr lang="en-US" sz="1000" baseline="0" dirty="0" smtClean="0">
                <a:latin typeface="+mj-lt"/>
              </a:rPr>
              <a:t> mix, more than 133 million people reported past month alcohol consumption (51.8% of U.S. population aged 12 and older).</a:t>
            </a:r>
            <a:endParaRPr lang="en-US" sz="1000" dirty="0" smtClean="0">
              <a:latin typeface="+mj-lt"/>
            </a:endParaRPr>
          </a:p>
          <a:p>
            <a:pPr eaLnBrk="1" hangingPunct="1"/>
            <a:endParaRPr lang="en-US" dirty="0" smtClean="0"/>
          </a:p>
          <a:p>
            <a:pPr eaLnBrk="1" hangingPunct="1"/>
            <a:endParaRPr lang="en-US" dirty="0"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latin typeface="+mj-lt"/>
                <a:cs typeface="Arial" charset="0"/>
              </a:rPr>
              <a:t>SBIRT Champions,</a:t>
            </a:r>
            <a:r>
              <a:rPr lang="en-US" sz="1000" baseline="0" dirty="0" smtClean="0">
                <a:latin typeface="+mj-lt"/>
                <a:cs typeface="Arial" charset="0"/>
              </a:rPr>
              <a:t> or those staff members who believe in the process, are critical elements in an SBIRT implementation process. Training is essential, as is tracking your data of how many patients are screened, the outcomes of screening (number of positive screens), how many people receive a brief intervention, etc.</a:t>
            </a:r>
            <a:endParaRPr lang="en-US" sz="1000" dirty="0" smtClean="0">
              <a:latin typeface="+mj-lt"/>
              <a:cs typeface="Arial"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170</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latin typeface="+mj-lt"/>
                <a:cs typeface="Arial" pitchFamily="34" charset="0"/>
              </a:rPr>
              <a:t>Lastly,</a:t>
            </a:r>
            <a:r>
              <a:rPr lang="en-US" sz="1000" baseline="0" dirty="0" smtClean="0">
                <a:latin typeface="+mj-lt"/>
                <a:cs typeface="Arial" pitchFamily="34" charset="0"/>
              </a:rPr>
              <a:t> it is critical to reinforce the importance of conducting routine screening and brief intervention as it is warranted by the screening results. Remind staff regularly of their role in the process; collect success stories; and accept feedback from staff and patients to continually adapt and improve the process as you go.</a:t>
            </a:r>
            <a:endParaRPr lang="en-US" sz="1000" dirty="0">
              <a:latin typeface="+mj-lt"/>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171</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48" indent="-220348">
              <a:defRPr/>
            </a:pPr>
            <a:r>
              <a:rPr lang="en-US" sz="1000" b="1" dirty="0">
                <a:latin typeface="+mj-lt"/>
              </a:rPr>
              <a:t>INSTRUCTIONS</a:t>
            </a:r>
          </a:p>
          <a:p>
            <a:pPr>
              <a:defRPr/>
            </a:pPr>
            <a:r>
              <a:rPr lang="en-US" sz="1000" b="0" i="0" dirty="0">
                <a:latin typeface="+mj-lt"/>
              </a:rPr>
              <a:t>The purpose of the following </a:t>
            </a:r>
            <a:r>
              <a:rPr lang="en-US" sz="1000" b="0" i="0" dirty="0" smtClean="0">
                <a:latin typeface="+mj-lt"/>
              </a:rPr>
              <a:t>four </a:t>
            </a:r>
            <a:r>
              <a:rPr lang="en-US" sz="1000" b="0" i="0" dirty="0">
                <a:latin typeface="+mj-lt"/>
              </a:rPr>
              <a:t>questions is to test the </a:t>
            </a:r>
            <a:r>
              <a:rPr lang="en-US" sz="1000" b="0" i="0" dirty="0" smtClean="0">
                <a:latin typeface="+mj-lt"/>
              </a:rPr>
              <a:t>post-training</a:t>
            </a:r>
            <a:r>
              <a:rPr lang="en-US" sz="1000" b="0" i="0" baseline="0" dirty="0" smtClean="0">
                <a:latin typeface="+mj-lt"/>
              </a:rPr>
              <a:t> </a:t>
            </a:r>
            <a:r>
              <a:rPr lang="en-US" sz="1000" b="0" i="0" dirty="0" smtClean="0">
                <a:latin typeface="+mj-lt"/>
              </a:rPr>
              <a:t>level </a:t>
            </a:r>
            <a:r>
              <a:rPr lang="en-US" sz="1000" b="0" i="0" dirty="0">
                <a:latin typeface="+mj-lt"/>
              </a:rPr>
              <a:t>of alcohol and HIV knowledge amongst training participants. The </a:t>
            </a:r>
            <a:r>
              <a:rPr lang="en-US" sz="1000" b="0" i="0" dirty="0" smtClean="0">
                <a:latin typeface="+mj-lt"/>
              </a:rPr>
              <a:t>four </a:t>
            </a:r>
            <a:r>
              <a:rPr lang="en-US" sz="1000" b="0" i="0" dirty="0">
                <a:latin typeface="+mj-lt"/>
              </a:rPr>
              <a:t>questions are formatted as either multiple choice or true/false questions. Read each question and the possible responses aloud, and give training participants time to jot down their response before moving on to the next question. </a:t>
            </a:r>
            <a:r>
              <a:rPr lang="en-US" sz="1000" b="0" i="0" dirty="0" smtClean="0">
                <a:latin typeface="+mj-lt"/>
              </a:rPr>
              <a:t>Reveal </a:t>
            </a:r>
            <a:r>
              <a:rPr lang="en-US" sz="1000" b="0" i="0" dirty="0">
                <a:latin typeface="+mj-lt"/>
              </a:rPr>
              <a:t>the </a:t>
            </a:r>
            <a:r>
              <a:rPr lang="en-US" sz="1000" b="0" i="0" dirty="0" smtClean="0">
                <a:latin typeface="+mj-lt"/>
              </a:rPr>
              <a:t>correct answer </a:t>
            </a:r>
            <a:r>
              <a:rPr lang="en-US" sz="1000" b="0" i="0" dirty="0">
                <a:latin typeface="+mj-lt"/>
              </a:rPr>
              <a:t>to </a:t>
            </a:r>
            <a:r>
              <a:rPr lang="en-US" sz="1000" b="0" i="0" dirty="0" smtClean="0">
                <a:latin typeface="+mj-lt"/>
              </a:rPr>
              <a:t>each question. </a:t>
            </a:r>
            <a:endParaRPr lang="en-US" sz="1000" b="0" i="0" dirty="0">
              <a:latin typeface="+mj-lt"/>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r>
              <a:rPr lang="en-US" sz="1000" b="1" dirty="0" smtClean="0">
                <a:latin typeface="+mj-lt"/>
              </a:rPr>
              <a:t>ANSWER KEY</a:t>
            </a:r>
          </a:p>
          <a:p>
            <a:r>
              <a:rPr lang="en-US" sz="1000" dirty="0" smtClean="0">
                <a:latin typeface="+mj-lt"/>
              </a:rPr>
              <a:t>#1 – correct response is D (No more than 4 drinks</a:t>
            </a:r>
            <a:r>
              <a:rPr lang="en-US" sz="1000" baseline="0" dirty="0" smtClean="0">
                <a:latin typeface="+mj-lt"/>
              </a:rPr>
              <a:t> per occasion</a:t>
            </a:r>
            <a:r>
              <a:rPr lang="en-US" sz="1000" dirty="0" smtClean="0">
                <a:latin typeface="+mj-lt"/>
              </a:rPr>
              <a:t>)</a:t>
            </a:r>
          </a:p>
          <a:p>
            <a:pPr>
              <a:lnSpc>
                <a:spcPct val="115000"/>
              </a:lnSpc>
              <a:spcBef>
                <a:spcPct val="0"/>
              </a:spcBef>
            </a:pPr>
            <a:r>
              <a:rPr lang="en-US" dirty="0" smtClean="0">
                <a:latin typeface="Arial" charset="0"/>
                <a:ea typeface="Calibri" pitchFamily="34" charset="0"/>
                <a:cs typeface="Times New Roman" pitchFamily="18" charset="0"/>
              </a:rPr>
              <a:t> </a:t>
            </a:r>
            <a:endParaRPr lang="en-US" dirty="0" smtClean="0">
              <a:latin typeface="Calibri" pitchFamily="34" charset="0"/>
              <a:ea typeface="Calibri" pitchFamily="34" charset="0"/>
              <a:cs typeface="Times New Roman" pitchFamily="18" charset="0"/>
            </a:endParaRPr>
          </a:p>
          <a:p>
            <a:pPr>
              <a:lnSpc>
                <a:spcPct val="150000"/>
              </a:lnSpc>
              <a:spcBef>
                <a:spcPct val="0"/>
              </a:spcBef>
              <a:spcAft>
                <a:spcPts val="1000"/>
              </a:spcAft>
            </a:pPr>
            <a:r>
              <a:rPr lang="en-US" dirty="0" smtClean="0">
                <a:latin typeface="Arial" charset="0"/>
                <a:ea typeface="Calibri" pitchFamily="34" charset="0"/>
                <a:cs typeface="Times New Roman" pitchFamily="18" charset="0"/>
              </a:rPr>
              <a:t> </a:t>
            </a:r>
            <a:endParaRPr lang="en-US" dirty="0" smtClean="0">
              <a:latin typeface="Calibri" pitchFamily="34" charset="0"/>
              <a:ea typeface="Calibri" pitchFamily="34" charset="0"/>
              <a:cs typeface="Times New Roman" pitchFamily="18" charset="0"/>
            </a:endParaRPr>
          </a:p>
          <a:p>
            <a:endParaRPr lang="en-US" dirty="0" smtClean="0">
              <a:ea typeface="Calibri" pitchFamily="34" charset="0"/>
              <a:cs typeface="Times New Roman" pitchFamily="18" charset="0"/>
            </a:endParaRPr>
          </a:p>
        </p:txBody>
      </p:sp>
      <p:sp>
        <p:nvSpPr>
          <p:cNvPr id="60420" name="Slide Number Placeholder 3"/>
          <p:cNvSpPr>
            <a:spLocks noGrp="1"/>
          </p:cNvSpPr>
          <p:nvPr>
            <p:ph type="sldNum" sz="quarter" idx="5"/>
          </p:nvPr>
        </p:nvSpPr>
        <p:spPr/>
        <p:txBody>
          <a:bodyPr/>
          <a:lstStyle/>
          <a:p>
            <a:pPr>
              <a:defRPr/>
            </a:pPr>
            <a:fld id="{2AD5AB3E-204C-4553-90B7-8B2BA2E83541}" type="slidenum">
              <a:rPr lang="en-US" smtClean="0"/>
              <a:pPr>
                <a:defRPr/>
              </a:pPr>
              <a:t>173</a:t>
            </a:fld>
            <a:endParaRPr lang="en-US" dirty="0"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r>
              <a:rPr lang="en-US" sz="1000" b="1" dirty="0" smtClean="0">
                <a:latin typeface="+mj-lt"/>
              </a:rPr>
              <a:t>ANSWER KEY</a:t>
            </a:r>
          </a:p>
          <a:p>
            <a:r>
              <a:rPr lang="en-US" sz="1000" dirty="0" smtClean="0">
                <a:latin typeface="+mj-lt"/>
              </a:rPr>
              <a:t>#2 – correct response is B (Alcohol Use Disorders Identification Test)</a:t>
            </a:r>
          </a:p>
          <a:p>
            <a:pPr>
              <a:lnSpc>
                <a:spcPct val="115000"/>
              </a:lnSpc>
              <a:spcBef>
                <a:spcPct val="0"/>
              </a:spcBef>
            </a:pPr>
            <a:r>
              <a:rPr lang="en-US" dirty="0" smtClean="0">
                <a:latin typeface="Arial" charset="0"/>
                <a:ea typeface="Calibri" pitchFamily="34" charset="0"/>
                <a:cs typeface="Times New Roman" pitchFamily="18" charset="0"/>
              </a:rPr>
              <a:t> </a:t>
            </a:r>
          </a:p>
          <a:p>
            <a:pPr>
              <a:lnSpc>
                <a:spcPct val="115000"/>
              </a:lnSpc>
              <a:spcBef>
                <a:spcPct val="0"/>
              </a:spcBef>
            </a:pPr>
            <a:endParaRPr lang="en-US" dirty="0" smtClean="0">
              <a:latin typeface="Calibri" pitchFamily="34" charset="0"/>
              <a:ea typeface="Calibri" pitchFamily="34" charset="0"/>
              <a:cs typeface="Times New Roman" pitchFamily="18" charset="0"/>
            </a:endParaRPr>
          </a:p>
          <a:p>
            <a:pPr>
              <a:lnSpc>
                <a:spcPct val="150000"/>
              </a:lnSpc>
              <a:spcBef>
                <a:spcPct val="0"/>
              </a:spcBef>
              <a:spcAft>
                <a:spcPts val="1000"/>
              </a:spcAft>
            </a:pPr>
            <a:r>
              <a:rPr lang="en-US" dirty="0" smtClean="0">
                <a:latin typeface="Arial" charset="0"/>
                <a:ea typeface="Calibri" pitchFamily="34" charset="0"/>
                <a:cs typeface="Times New Roman" pitchFamily="18" charset="0"/>
              </a:rPr>
              <a:t> </a:t>
            </a:r>
            <a:endParaRPr lang="en-US" dirty="0" smtClean="0">
              <a:latin typeface="Calibri" pitchFamily="34" charset="0"/>
              <a:ea typeface="Calibri" pitchFamily="34" charset="0"/>
              <a:cs typeface="Times New Roman" pitchFamily="18" charset="0"/>
            </a:endParaRPr>
          </a:p>
          <a:p>
            <a:endParaRPr lang="en-US" dirty="0" smtClean="0">
              <a:ea typeface="Calibri" pitchFamily="34" charset="0"/>
              <a:cs typeface="Times New Roman" pitchFamily="18" charset="0"/>
            </a:endParaRPr>
          </a:p>
        </p:txBody>
      </p:sp>
      <p:sp>
        <p:nvSpPr>
          <p:cNvPr id="60420" name="Slide Number Placeholder 3"/>
          <p:cNvSpPr>
            <a:spLocks noGrp="1"/>
          </p:cNvSpPr>
          <p:nvPr>
            <p:ph type="sldNum" sz="quarter" idx="5"/>
          </p:nvPr>
        </p:nvSpPr>
        <p:spPr/>
        <p:txBody>
          <a:bodyPr/>
          <a:lstStyle/>
          <a:p>
            <a:pPr>
              <a:defRPr/>
            </a:pPr>
            <a:fld id="{2AD5AB3E-204C-4553-90B7-8B2BA2E83541}" type="slidenum">
              <a:rPr lang="en-US" smtClean="0"/>
              <a:pPr>
                <a:defRPr/>
              </a:pPr>
              <a:t>174</a:t>
            </a:fld>
            <a:endParaRPr lang="en-US" dirty="0"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r>
              <a:rPr lang="en-US" sz="1000" b="1" dirty="0" smtClean="0">
                <a:latin typeface="+mj-lt"/>
              </a:rPr>
              <a:t>ANSWER KEY</a:t>
            </a:r>
          </a:p>
          <a:p>
            <a:r>
              <a:rPr lang="en-US" sz="1000" dirty="0" smtClean="0">
                <a:latin typeface="+mj-lt"/>
              </a:rPr>
              <a:t>#3 – correct response is B (False)</a:t>
            </a:r>
          </a:p>
          <a:p>
            <a:pPr>
              <a:lnSpc>
                <a:spcPct val="115000"/>
              </a:lnSpc>
              <a:spcBef>
                <a:spcPct val="0"/>
              </a:spcBef>
            </a:pPr>
            <a:r>
              <a:rPr lang="en-US" dirty="0" smtClean="0">
                <a:latin typeface="Arial" charset="0"/>
                <a:ea typeface="Calibri" pitchFamily="34" charset="0"/>
                <a:cs typeface="Times New Roman" pitchFamily="18" charset="0"/>
              </a:rPr>
              <a:t> </a:t>
            </a:r>
            <a:endParaRPr lang="en-US" dirty="0" smtClean="0">
              <a:latin typeface="Calibri" pitchFamily="34" charset="0"/>
              <a:ea typeface="Calibri" pitchFamily="34" charset="0"/>
              <a:cs typeface="Times New Roman" pitchFamily="18" charset="0"/>
            </a:endParaRPr>
          </a:p>
          <a:p>
            <a:pPr>
              <a:lnSpc>
                <a:spcPct val="150000"/>
              </a:lnSpc>
              <a:spcBef>
                <a:spcPct val="0"/>
              </a:spcBef>
              <a:spcAft>
                <a:spcPts val="1000"/>
              </a:spcAft>
            </a:pPr>
            <a:r>
              <a:rPr lang="en-US" dirty="0" smtClean="0">
                <a:latin typeface="Arial" charset="0"/>
                <a:ea typeface="Calibri" pitchFamily="34" charset="0"/>
                <a:cs typeface="Times New Roman" pitchFamily="18" charset="0"/>
              </a:rPr>
              <a:t> </a:t>
            </a:r>
            <a:endParaRPr lang="en-US" dirty="0" smtClean="0">
              <a:latin typeface="Calibri" pitchFamily="34" charset="0"/>
              <a:ea typeface="Calibri" pitchFamily="34" charset="0"/>
              <a:cs typeface="Times New Roman" pitchFamily="18" charset="0"/>
            </a:endParaRPr>
          </a:p>
          <a:p>
            <a:endParaRPr lang="en-US" dirty="0" smtClean="0">
              <a:ea typeface="Calibri" pitchFamily="34" charset="0"/>
              <a:cs typeface="Times New Roman" pitchFamily="18" charset="0"/>
            </a:endParaRPr>
          </a:p>
        </p:txBody>
      </p:sp>
      <p:sp>
        <p:nvSpPr>
          <p:cNvPr id="60420" name="Slide Number Placeholder 3"/>
          <p:cNvSpPr>
            <a:spLocks noGrp="1"/>
          </p:cNvSpPr>
          <p:nvPr>
            <p:ph type="sldNum" sz="quarter" idx="5"/>
          </p:nvPr>
        </p:nvSpPr>
        <p:spPr/>
        <p:txBody>
          <a:bodyPr/>
          <a:lstStyle/>
          <a:p>
            <a:pPr>
              <a:defRPr/>
            </a:pPr>
            <a:fld id="{2AD5AB3E-204C-4553-90B7-8B2BA2E83541}" type="slidenum">
              <a:rPr lang="en-US" smtClean="0"/>
              <a:pPr>
                <a:defRPr/>
              </a:pPr>
              <a:t>175</a:t>
            </a:fld>
            <a:endParaRPr lang="en-US" dirty="0"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r>
              <a:rPr lang="en-US" sz="1000" b="1" dirty="0" smtClean="0">
                <a:latin typeface="+mj-lt"/>
              </a:rPr>
              <a:t>ANSWER KEY</a:t>
            </a:r>
          </a:p>
          <a:p>
            <a:r>
              <a:rPr lang="en-US" sz="1000" dirty="0" smtClean="0">
                <a:latin typeface="+mj-lt"/>
              </a:rPr>
              <a:t>#4 – correct response is E (All of the above)</a:t>
            </a:r>
          </a:p>
          <a:p>
            <a:pPr>
              <a:lnSpc>
                <a:spcPct val="115000"/>
              </a:lnSpc>
              <a:spcBef>
                <a:spcPct val="0"/>
              </a:spcBef>
            </a:pPr>
            <a:r>
              <a:rPr lang="en-US" dirty="0" smtClean="0">
                <a:latin typeface="Arial" charset="0"/>
                <a:ea typeface="Calibri" pitchFamily="34" charset="0"/>
                <a:cs typeface="Times New Roman" pitchFamily="18" charset="0"/>
              </a:rPr>
              <a:t> </a:t>
            </a:r>
          </a:p>
          <a:p>
            <a:endParaRPr lang="en-US" dirty="0" smtClean="0">
              <a:effectLst/>
            </a:endParaRPr>
          </a:p>
          <a:p>
            <a:pPr>
              <a:lnSpc>
                <a:spcPct val="115000"/>
              </a:lnSpc>
              <a:spcBef>
                <a:spcPct val="0"/>
              </a:spcBef>
            </a:pPr>
            <a:endParaRPr lang="en-US" dirty="0" smtClean="0">
              <a:latin typeface="Calibri" pitchFamily="34" charset="0"/>
              <a:ea typeface="Calibri" pitchFamily="34" charset="0"/>
              <a:cs typeface="Times New Roman" pitchFamily="18" charset="0"/>
            </a:endParaRPr>
          </a:p>
          <a:p>
            <a:pPr>
              <a:lnSpc>
                <a:spcPct val="150000"/>
              </a:lnSpc>
              <a:spcBef>
                <a:spcPct val="0"/>
              </a:spcBef>
              <a:spcAft>
                <a:spcPts val="1000"/>
              </a:spcAft>
            </a:pPr>
            <a:r>
              <a:rPr lang="en-US" dirty="0" smtClean="0">
                <a:latin typeface="Arial" charset="0"/>
                <a:ea typeface="Calibri" pitchFamily="34" charset="0"/>
                <a:cs typeface="Times New Roman" pitchFamily="18" charset="0"/>
              </a:rPr>
              <a:t> </a:t>
            </a:r>
            <a:endParaRPr lang="en-US" dirty="0" smtClean="0">
              <a:latin typeface="Calibri" pitchFamily="34" charset="0"/>
              <a:ea typeface="Calibri" pitchFamily="34" charset="0"/>
              <a:cs typeface="Times New Roman" pitchFamily="18" charset="0"/>
            </a:endParaRPr>
          </a:p>
          <a:p>
            <a:endParaRPr lang="en-US" dirty="0" smtClean="0">
              <a:ea typeface="Calibri" pitchFamily="34" charset="0"/>
              <a:cs typeface="Times New Roman" pitchFamily="18" charset="0"/>
            </a:endParaRPr>
          </a:p>
        </p:txBody>
      </p:sp>
      <p:sp>
        <p:nvSpPr>
          <p:cNvPr id="60420" name="Slide Number Placeholder 3"/>
          <p:cNvSpPr>
            <a:spLocks noGrp="1"/>
          </p:cNvSpPr>
          <p:nvPr>
            <p:ph type="sldNum" sz="quarter" idx="5"/>
          </p:nvPr>
        </p:nvSpPr>
        <p:spPr/>
        <p:txBody>
          <a:bodyPr/>
          <a:lstStyle/>
          <a:p>
            <a:pPr>
              <a:defRPr/>
            </a:pPr>
            <a:fld id="{2AD5AB3E-204C-4553-90B7-8B2BA2E83541}" type="slidenum">
              <a:rPr lang="en-US" smtClean="0"/>
              <a:pPr>
                <a:defRPr/>
              </a:pPr>
              <a:t>176</a:t>
            </a:fld>
            <a:endParaRPr lang="en-US" dirty="0"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a:ln/>
        </p:spPr>
      </p:sp>
      <p:sp>
        <p:nvSpPr>
          <p:cNvPr id="195586" name="Notes Placeholder 2"/>
          <p:cNvSpPr>
            <a:spLocks noGrp="1"/>
          </p:cNvSpPr>
          <p:nvPr>
            <p:ph type="body" idx="1"/>
          </p:nvPr>
        </p:nvSpPr>
        <p:spPr>
          <a:noFill/>
          <a:ln/>
        </p:spPr>
        <p:txBody>
          <a:bodyPr/>
          <a:lstStyle/>
          <a:p>
            <a:r>
              <a:rPr lang="en-US" sz="1000" baseline="0" dirty="0" smtClean="0">
                <a:latin typeface="+mj-lt"/>
                <a:cs typeface="Arial" charset="0"/>
              </a:rPr>
              <a:t>This slide includes salient points from throughout the daylong training session.</a:t>
            </a:r>
          </a:p>
        </p:txBody>
      </p:sp>
      <p:sp>
        <p:nvSpPr>
          <p:cNvPr id="80900" name="Slide Number Placeholder 3"/>
          <p:cNvSpPr>
            <a:spLocks noGrp="1"/>
          </p:cNvSpPr>
          <p:nvPr>
            <p:ph type="sldNum" sz="quarter" idx="5"/>
          </p:nvPr>
        </p:nvSpPr>
        <p:spPr/>
        <p:txBody>
          <a:bodyPr/>
          <a:lstStyle/>
          <a:p>
            <a:pPr>
              <a:defRPr/>
            </a:pPr>
            <a:fld id="{CC54261E-0F50-45E8-85EA-F6BDF51CE188}" type="slidenum">
              <a:rPr lang="en-US" smtClean="0"/>
              <a:pPr>
                <a:defRPr/>
              </a:pPr>
              <a:t>177</a:t>
            </a:fld>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a:ln/>
        </p:spPr>
      </p:sp>
      <p:sp>
        <p:nvSpPr>
          <p:cNvPr id="195586" name="Notes Placeholder 2"/>
          <p:cNvSpPr>
            <a:spLocks noGrp="1"/>
          </p:cNvSpPr>
          <p:nvPr>
            <p:ph type="body" idx="1"/>
          </p:nvPr>
        </p:nvSpPr>
        <p:spPr>
          <a:noFill/>
          <a:ln/>
        </p:spPr>
        <p:txBody>
          <a:bodyPr/>
          <a:lstStyle/>
          <a:p>
            <a:r>
              <a:rPr lang="en-US" sz="1000" baseline="0" dirty="0" smtClean="0">
                <a:latin typeface="+mj-lt"/>
                <a:cs typeface="Arial" charset="0"/>
              </a:rPr>
              <a:t>This slide contains a series of web links to key SBIRT resources.</a:t>
            </a:r>
          </a:p>
          <a:p>
            <a:endParaRPr lang="en-US" dirty="0" smtClean="0">
              <a:latin typeface="Arial" charset="0"/>
              <a:cs typeface="Arial" charset="0"/>
            </a:endParaRPr>
          </a:p>
        </p:txBody>
      </p:sp>
      <p:sp>
        <p:nvSpPr>
          <p:cNvPr id="80900" name="Slide Number Placeholder 3"/>
          <p:cNvSpPr>
            <a:spLocks noGrp="1"/>
          </p:cNvSpPr>
          <p:nvPr>
            <p:ph type="sldNum" sz="quarter" idx="5"/>
          </p:nvPr>
        </p:nvSpPr>
        <p:spPr/>
        <p:txBody>
          <a:bodyPr/>
          <a:lstStyle/>
          <a:p>
            <a:pPr>
              <a:defRPr/>
            </a:pPr>
            <a:fld id="{CC54261E-0F50-45E8-85EA-F6BDF51CE188}" type="slidenum">
              <a:rPr lang="en-US" smtClean="0"/>
              <a:pPr>
                <a:defRPr/>
              </a:pPr>
              <a:t>178</a:t>
            </a:fld>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a:ln/>
        </p:spPr>
      </p:sp>
      <p:sp>
        <p:nvSpPr>
          <p:cNvPr id="195586" name="Notes Placeholder 2"/>
          <p:cNvSpPr>
            <a:spLocks noGrp="1"/>
          </p:cNvSpPr>
          <p:nvPr>
            <p:ph type="body" idx="1"/>
          </p:nvPr>
        </p:nvSpPr>
        <p:spPr>
          <a:noFill/>
          <a:ln/>
        </p:spPr>
        <p:txBody>
          <a:bodyPr/>
          <a:lstStyle/>
          <a:p>
            <a:r>
              <a:rPr lang="en-US" baseline="0" dirty="0" smtClean="0">
                <a:latin typeface="+mj-lt"/>
                <a:cs typeface="Arial" charset="0"/>
              </a:rPr>
              <a:t>This slide contains a series of web links to key SBIRT resources.</a:t>
            </a:r>
          </a:p>
          <a:p>
            <a:endParaRPr lang="en-US" dirty="0" smtClean="0">
              <a:latin typeface="Arial" charset="0"/>
              <a:cs typeface="Arial" charset="0"/>
            </a:endParaRPr>
          </a:p>
        </p:txBody>
      </p:sp>
      <p:sp>
        <p:nvSpPr>
          <p:cNvPr id="80900" name="Slide Number Placeholder 3"/>
          <p:cNvSpPr>
            <a:spLocks noGrp="1"/>
          </p:cNvSpPr>
          <p:nvPr>
            <p:ph type="sldNum" sz="quarter" idx="5"/>
          </p:nvPr>
        </p:nvSpPr>
        <p:spPr/>
        <p:txBody>
          <a:bodyPr/>
          <a:lstStyle/>
          <a:p>
            <a:pPr>
              <a:defRPr/>
            </a:pPr>
            <a:fld id="{CC54261E-0F50-45E8-85EA-F6BDF51CE188}" type="slidenum">
              <a:rPr lang="en-US" smtClean="0"/>
              <a:pPr>
                <a:defRPr/>
              </a:pPr>
              <a:t>179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In its publication </a:t>
            </a:r>
            <a:r>
              <a:rPr lang="en-US" sz="1000" i="1" dirty="0" smtClean="0">
                <a:latin typeface="+mj-lt"/>
              </a:rPr>
              <a:t>Resources</a:t>
            </a:r>
            <a:r>
              <a:rPr lang="en-US" sz="1000" i="1" baseline="0" dirty="0" smtClean="0">
                <a:latin typeface="+mj-lt"/>
              </a:rPr>
              <a:t> for Optimal Care of the Injured Patient: 2006</a:t>
            </a:r>
            <a:r>
              <a:rPr lang="en-US" sz="1000" i="0" baseline="0" dirty="0" smtClean="0">
                <a:latin typeface="+mj-lt"/>
              </a:rPr>
              <a:t>, the American College of Surgeons Committee on Trauma (COT) includes the following essential criterial for trauma centers. “Trauma centers can use the teachable moment generated by the injury to implement an effective prevention strategy, for example, alcohol counseling for problem drinking. Alcohol is such a significant associated factor and contributor to injury that it is vital that trauma centers have a mechanism to identify patients who are problem drinkers. Such mechanisms are essential in Level I and II trauma centers. In addition, Level I centers mush have the capability to provide an intervention for patients identified as problem drinkers. These have been shown to reduce trauma recidivism by 50%.”</a:t>
            </a:r>
          </a:p>
          <a:p>
            <a:endParaRPr lang="en-US" sz="1000" i="0" baseline="0" dirty="0" smtClean="0">
              <a:latin typeface="+mj-lt"/>
            </a:endParaRPr>
          </a:p>
          <a:p>
            <a:r>
              <a:rPr lang="en-US" sz="1000" b="1" i="0" baseline="0" dirty="0" smtClean="0">
                <a:latin typeface="+mj-lt"/>
              </a:rPr>
              <a:t>REFERENCE</a:t>
            </a:r>
          </a:p>
          <a:p>
            <a:r>
              <a:rPr lang="en-US" sz="1000" b="0" i="0" kern="1200" dirty="0" smtClean="0">
                <a:solidFill>
                  <a:schemeClr val="tx1"/>
                </a:solidFill>
                <a:effectLst/>
                <a:latin typeface="+mj-lt"/>
                <a:ea typeface="+mn-ea"/>
                <a:cs typeface="+mn-cs"/>
              </a:rPr>
              <a:t>American College of Surgeons Committee on Trauma. (</a:t>
            </a:r>
            <a:r>
              <a:rPr lang="en-US" sz="1000" b="0" i="0" kern="1200" dirty="0" err="1" smtClean="0">
                <a:solidFill>
                  <a:schemeClr val="tx1"/>
                </a:solidFill>
                <a:effectLst/>
                <a:latin typeface="+mj-lt"/>
                <a:ea typeface="+mn-ea"/>
                <a:cs typeface="+mn-cs"/>
              </a:rPr>
              <a:t>n.d.</a:t>
            </a:r>
            <a:r>
              <a:rPr lang="en-US" sz="1000" b="0" i="0" kern="1200" dirty="0" smtClean="0">
                <a:solidFill>
                  <a:schemeClr val="tx1"/>
                </a:solidFill>
                <a:effectLst/>
                <a:latin typeface="+mj-lt"/>
                <a:ea typeface="+mn-ea"/>
                <a:cs typeface="+mn-cs"/>
              </a:rPr>
              <a:t>).</a:t>
            </a:r>
            <a:r>
              <a:rPr lang="en-US" sz="1000" b="0" i="0" kern="1200" baseline="0" dirty="0" smtClean="0">
                <a:solidFill>
                  <a:schemeClr val="tx1"/>
                </a:solidFill>
                <a:effectLst/>
                <a:latin typeface="+mj-lt"/>
                <a:ea typeface="+mn-ea"/>
                <a:cs typeface="+mn-cs"/>
              </a:rPr>
              <a:t> </a:t>
            </a:r>
            <a:r>
              <a:rPr lang="en-US" sz="1000" b="0" i="1" kern="1200" dirty="0" smtClean="0">
                <a:solidFill>
                  <a:schemeClr val="tx1"/>
                </a:solidFill>
                <a:effectLst/>
                <a:latin typeface="+mj-lt"/>
                <a:ea typeface="+mn-ea"/>
                <a:cs typeface="+mn-cs"/>
              </a:rPr>
              <a:t>Alcohol Screening and Brief Intervention (SBI) for Trauma Patients: COT Quick Guide</a:t>
            </a:r>
            <a:r>
              <a:rPr lang="en-US" sz="1000" b="0" i="0" kern="1200" dirty="0" smtClean="0">
                <a:solidFill>
                  <a:schemeClr val="tx1"/>
                </a:solidFill>
                <a:effectLst/>
                <a:latin typeface="+mj-lt"/>
                <a:ea typeface="+mn-ea"/>
                <a:cs typeface="+mn-cs"/>
              </a:rPr>
              <a:t>.</a:t>
            </a:r>
            <a:r>
              <a:rPr lang="en-US" sz="1000" b="0" i="0" kern="1200" baseline="0" dirty="0" smtClean="0">
                <a:solidFill>
                  <a:schemeClr val="tx1"/>
                </a:solidFill>
                <a:effectLst/>
                <a:latin typeface="+mj-lt"/>
                <a:ea typeface="+mn-ea"/>
                <a:cs typeface="+mn-cs"/>
              </a:rPr>
              <a:t> Chicago, IL: Author.</a:t>
            </a:r>
            <a:endParaRPr lang="en-US" sz="1000" b="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18</a:t>
            </a:fld>
            <a:endParaRPr lang="en-US"/>
          </a:p>
        </p:txBody>
      </p:sp>
    </p:spTree>
    <p:extLst>
      <p:ext uri="{BB962C8B-B14F-4D97-AF65-F5344CB8AC3E}">
        <p14:creationId xmlns:p14="http://schemas.microsoft.com/office/powerpoint/2010/main" val="270043060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baseline="0" dirty="0" smtClean="0">
                <a:solidFill>
                  <a:schemeClr val="tx1"/>
                </a:solidFill>
                <a:latin typeface="+mj-lt"/>
                <a:ea typeface="+mn-ea"/>
                <a:cs typeface="Arial" charset="0"/>
              </a:rPr>
              <a:t>This slide contains a series of web links to key SBIRT resources.</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180</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a:ln/>
        </p:spPr>
      </p:sp>
      <p:sp>
        <p:nvSpPr>
          <p:cNvPr id="195586"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aseline="0" dirty="0" smtClean="0">
                <a:latin typeface="+mj-lt"/>
                <a:cs typeface="Arial" charset="0"/>
              </a:rPr>
              <a:t>This slide contains a new provider guide available through the Mountain Plains AETC. </a:t>
            </a:r>
            <a:r>
              <a:rPr lang="en-US" sz="1000" kern="1200" dirty="0" smtClean="0">
                <a:solidFill>
                  <a:schemeClr val="tx1"/>
                </a:solidFill>
                <a:latin typeface="+mj-lt"/>
                <a:ea typeface="+mn-ea"/>
                <a:cs typeface="+mn-cs"/>
              </a:rPr>
              <a:t>(The image is hyperlinked when in slideshow view).</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kern="1200" dirty="0" smtClean="0">
              <a:solidFill>
                <a:schemeClr val="tx1"/>
              </a:solidFill>
              <a:latin typeface="+mj-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kern="1200" dirty="0" smtClean="0">
                <a:solidFill>
                  <a:schemeClr val="tx1"/>
                </a:solidFill>
                <a:latin typeface="+mj-lt"/>
                <a:ea typeface="+mn-ea"/>
                <a:cs typeface="+mn-cs"/>
              </a:rPr>
              <a:t>REFERENCE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mj-lt"/>
                <a:ea typeface="+mn-ea"/>
                <a:cs typeface="+mn-cs"/>
              </a:rPr>
              <a:t>Marx, M., &amp;</a:t>
            </a:r>
            <a:r>
              <a:rPr lang="en-US" sz="1000" kern="1200" baseline="0" dirty="0" smtClean="0">
                <a:solidFill>
                  <a:schemeClr val="tx1"/>
                </a:solidFill>
                <a:latin typeface="+mj-lt"/>
                <a:ea typeface="+mn-ea"/>
                <a:cs typeface="+mn-cs"/>
              </a:rPr>
              <a:t> </a:t>
            </a:r>
            <a:r>
              <a:rPr lang="en-US" sz="1000" kern="1200" dirty="0" smtClean="0">
                <a:solidFill>
                  <a:schemeClr val="tx1"/>
                </a:solidFill>
                <a:latin typeface="+mj-lt"/>
                <a:ea typeface="+mn-ea"/>
                <a:cs typeface="+mn-cs"/>
              </a:rPr>
              <a:t>Corwin, M.A.</a:t>
            </a:r>
            <a:r>
              <a:rPr lang="en-US" sz="1000" kern="1200" baseline="0" dirty="0" smtClean="0">
                <a:solidFill>
                  <a:schemeClr val="tx1"/>
                </a:solidFill>
                <a:latin typeface="+mj-lt"/>
                <a:ea typeface="+mn-ea"/>
                <a:cs typeface="+mn-cs"/>
              </a:rPr>
              <a:t> (2014). </a:t>
            </a:r>
            <a:r>
              <a:rPr lang="en-US" sz="1000" i="1" kern="1200" baseline="0" dirty="0" smtClean="0">
                <a:solidFill>
                  <a:schemeClr val="tx1"/>
                </a:solidFill>
                <a:latin typeface="+mj-lt"/>
                <a:ea typeface="+mn-ea"/>
                <a:cs typeface="+mn-cs"/>
              </a:rPr>
              <a:t>Screening, Brief Intervention, and Referral to Treatment: Addressing Substance Abuse in HIV Care Settings. HIV Provider Reference Series</a:t>
            </a:r>
            <a:r>
              <a:rPr lang="en-US" sz="1000" kern="1200" baseline="0" dirty="0" smtClean="0">
                <a:solidFill>
                  <a:schemeClr val="tx1"/>
                </a:solidFill>
                <a:latin typeface="+mj-lt"/>
                <a:ea typeface="+mn-ea"/>
                <a:cs typeface="+mn-cs"/>
              </a:rPr>
              <a:t>. Aurora, CO: Mountain Plains AETC.</a:t>
            </a:r>
            <a:endParaRPr lang="en-US" sz="1000" kern="1200" dirty="0" smtClean="0">
              <a:solidFill>
                <a:schemeClr val="tx1"/>
              </a:solidFill>
              <a:latin typeface="+mj-lt"/>
              <a:ea typeface="+mn-ea"/>
              <a:cs typeface="+mn-cs"/>
            </a:endParaRPr>
          </a:p>
          <a:p>
            <a:endParaRPr lang="en-US" baseline="0" dirty="0" smtClean="0">
              <a:latin typeface="Arial" charset="0"/>
              <a:cs typeface="Arial" charset="0"/>
            </a:endParaRPr>
          </a:p>
          <a:p>
            <a:endParaRPr lang="en-US" dirty="0" smtClean="0">
              <a:latin typeface="Arial" charset="0"/>
              <a:cs typeface="Arial" charset="0"/>
            </a:endParaRPr>
          </a:p>
        </p:txBody>
      </p:sp>
      <p:sp>
        <p:nvSpPr>
          <p:cNvPr id="80900" name="Slide Number Placeholder 3"/>
          <p:cNvSpPr>
            <a:spLocks noGrp="1"/>
          </p:cNvSpPr>
          <p:nvPr>
            <p:ph type="sldNum" sz="quarter" idx="5"/>
          </p:nvPr>
        </p:nvSpPr>
        <p:spPr/>
        <p:txBody>
          <a:bodyPr/>
          <a:lstStyle/>
          <a:p>
            <a:pPr>
              <a:defRPr/>
            </a:pPr>
            <a:fld id="{CC54261E-0F50-45E8-85EA-F6BDF51CE188}" type="slidenum">
              <a:rPr lang="en-US" smtClean="0"/>
              <a:pPr>
                <a:defRPr/>
              </a:pPr>
              <a:t>181</a:t>
            </a:fld>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p:spPr>
        <p:txBody>
          <a:bodyPr/>
          <a:lstStyle/>
          <a:p>
            <a:r>
              <a:rPr lang="en-US" sz="1000" b="1" dirty="0" smtClean="0">
                <a:latin typeface="+mj-lt"/>
              </a:rPr>
              <a:t>FINAL SLIDE</a:t>
            </a:r>
          </a:p>
          <a:p>
            <a:r>
              <a:rPr lang="en-US" sz="1000" dirty="0" smtClean="0">
                <a:latin typeface="+mj-lt"/>
              </a:rPr>
              <a:t>This concludes the presentation. Thank the participants for their time and address any last-minute questions about the content. Encourage participants to reach out to the Pacific Southwest ATTC or Pacific AETC, should they have questions or concerns following the training session.</a:t>
            </a:r>
          </a:p>
        </p:txBody>
      </p:sp>
      <p:sp>
        <p:nvSpPr>
          <p:cNvPr id="4" name="Slide Number Placeholder 3"/>
          <p:cNvSpPr>
            <a:spLocks noGrp="1"/>
          </p:cNvSpPr>
          <p:nvPr>
            <p:ph type="sldNum" sz="quarter" idx="5"/>
          </p:nvPr>
        </p:nvSpPr>
        <p:spPr/>
        <p:txBody>
          <a:bodyPr/>
          <a:lstStyle/>
          <a:p>
            <a:pPr>
              <a:defRPr/>
            </a:pPr>
            <a:fld id="{9EBD1072-C6EC-46E3-B4E6-C55DAE714E8A}" type="slidenum">
              <a:rPr lang="en-US" smtClean="0"/>
              <a:pPr>
                <a:defRPr/>
              </a:pPr>
              <a:t>182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r>
              <a:rPr lang="en-US" sz="1000" b="1" dirty="0" smtClean="0">
                <a:latin typeface="+mj-lt"/>
                <a:cs typeface="Arial" charset="0"/>
              </a:rPr>
              <a:t>Screening</a:t>
            </a:r>
            <a:r>
              <a:rPr lang="en-US" sz="1000" dirty="0" smtClean="0">
                <a:latin typeface="+mj-lt"/>
                <a:cs typeface="Arial" charset="0"/>
              </a:rPr>
              <a:t> is a brief method of identifying individuals at risk for potential substance use related problems by asking them a few validated questions. Screening is a population-based approach to increase safety of individuals and populations. </a:t>
            </a:r>
            <a:r>
              <a:rPr lang="en-US" sz="1000" b="1" dirty="0" smtClean="0">
                <a:latin typeface="+mj-lt"/>
                <a:cs typeface="Arial" charset="0"/>
              </a:rPr>
              <a:t>Brief interventions </a:t>
            </a:r>
            <a:r>
              <a:rPr lang="en-US" sz="1000" dirty="0" smtClean="0">
                <a:latin typeface="+mj-lt"/>
                <a:cs typeface="Arial" charset="0"/>
              </a:rPr>
              <a:t>consist of short-term, low-intensity counseling. Most brief interventions are 1 or 2 sessions that may last 10-20 minutes. The goal of a brief intervention is to raise awareness of substance use risks and to move people to a place where they can draw a connection between their substance use and the concerns that they come to us with. </a:t>
            </a:r>
            <a:r>
              <a:rPr lang="en-US" sz="1000" b="1" dirty="0" smtClean="0">
                <a:latin typeface="+mj-lt"/>
                <a:cs typeface="Arial" charset="0"/>
              </a:rPr>
              <a:t>Brief treatments </a:t>
            </a:r>
            <a:r>
              <a:rPr lang="en-US" sz="1000" dirty="0" smtClean="0">
                <a:latin typeface="+mj-lt"/>
                <a:cs typeface="Arial" charset="0"/>
              </a:rPr>
              <a:t>include more in-depth counseling, typically cognitive behavioral therapy for people who are experiencing substance use related problems and would like help managing, reducing, or stopping their substance use. Lastly, </a:t>
            </a:r>
            <a:r>
              <a:rPr lang="en-US" sz="1000" b="1" dirty="0" smtClean="0">
                <a:latin typeface="+mj-lt"/>
                <a:cs typeface="Arial" charset="0"/>
              </a:rPr>
              <a:t>referrals</a:t>
            </a:r>
            <a:r>
              <a:rPr lang="en-US" sz="1000" dirty="0" smtClean="0">
                <a:latin typeface="+mj-lt"/>
                <a:cs typeface="Arial" charset="0"/>
              </a:rPr>
              <a:t> are a set of procedures that we use to help patients access and receive services through a specialized care provider such as an addiction treatment program. </a:t>
            </a:r>
          </a:p>
        </p:txBody>
      </p:sp>
      <p:sp>
        <p:nvSpPr>
          <p:cNvPr id="4" name="Slide Number Placeholder 3"/>
          <p:cNvSpPr>
            <a:spLocks noGrp="1"/>
          </p:cNvSpPr>
          <p:nvPr>
            <p:ph type="sldNum" sz="quarter" idx="5"/>
          </p:nvPr>
        </p:nvSpPr>
        <p:spPr/>
        <p:txBody>
          <a:bodyPr/>
          <a:lstStyle/>
          <a:p>
            <a:pPr>
              <a:defRPr/>
            </a:pPr>
            <a:fld id="{B4C189A1-E493-49C6-A187-A442F1CDA536}"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2</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295400" y="228600"/>
            <a:ext cx="4419600" cy="3314700"/>
          </a:xfrm>
          <a:ln/>
        </p:spPr>
      </p:sp>
      <p:sp>
        <p:nvSpPr>
          <p:cNvPr id="24579" name="Rectangle 3"/>
          <p:cNvSpPr>
            <a:spLocks noGrp="1" noChangeArrowheads="1"/>
          </p:cNvSpPr>
          <p:nvPr>
            <p:ph type="body" idx="1"/>
          </p:nvPr>
        </p:nvSpPr>
        <p:spPr>
          <a:noFill/>
          <a:ln/>
        </p:spPr>
        <p:txBody>
          <a:bodyPr/>
          <a:lstStyle/>
          <a:p>
            <a:r>
              <a:rPr lang="en-US" sz="1000" dirty="0" smtClean="0">
                <a:latin typeface="+mj-lt"/>
              </a:rPr>
              <a:t>This PowerPoint presentation, Trainer Guide, and companion fact sheet were developed by Beth Rutkowski, M.P.H. (Associate Director of Training of UCLA ISAP) and Thomas Freese, Ph.D. (Director of Training of UCLA ISAP and Principal Investigator/Director of the Pacific Southwest ATTC) through supplemental funding provided by the Pacific AIDS Education and Training Center, based at Charles R. Drew University of Medicine and Science. We wish to acknowledge Phil Meyer, LCSW, Maya Talisa Gil-Cantu, MPH, and Tom Donohoe, MBA, from the PAETC.</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kern="1200" dirty="0" smtClean="0">
                <a:solidFill>
                  <a:schemeClr val="tx1"/>
                </a:solidFill>
                <a:effectLst/>
                <a:latin typeface="+mj-lt"/>
                <a:ea typeface="+mn-ea"/>
                <a:cs typeface="+mn-cs"/>
              </a:rPr>
              <a:t>Screening, Brief Intervention, and Referral to Treatment (</a:t>
            </a:r>
            <a:r>
              <a:rPr lang="en-US" sz="1000" b="1" i="0" kern="1200" dirty="0" smtClean="0">
                <a:solidFill>
                  <a:schemeClr val="tx1"/>
                </a:solidFill>
                <a:effectLst/>
                <a:latin typeface="+mj-lt"/>
                <a:ea typeface="+mn-ea"/>
                <a:cs typeface="+mn-cs"/>
              </a:rPr>
              <a:t>SBIRT</a:t>
            </a:r>
            <a:r>
              <a:rPr lang="en-US" sz="1000" b="0" i="0" kern="1200" dirty="0" smtClean="0">
                <a:solidFill>
                  <a:schemeClr val="tx1"/>
                </a:solidFill>
                <a:effectLst/>
                <a:latin typeface="+mj-lt"/>
                <a:ea typeface="+mn-ea"/>
                <a:cs typeface="+mn-cs"/>
              </a:rPr>
              <a:t>) is an evidence-based practice used to identify, reduce, and prevent problematic use, abuse, and dependence on alcohol and illicit drugs.</a:t>
            </a:r>
          </a:p>
          <a:p>
            <a:endParaRPr lang="en-US" dirty="0"/>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20</a:t>
            </a:fld>
            <a:endParaRPr lang="en-US"/>
          </a:p>
        </p:txBody>
      </p:sp>
    </p:spTree>
    <p:extLst>
      <p:ext uri="{BB962C8B-B14F-4D97-AF65-F5344CB8AC3E}">
        <p14:creationId xmlns:p14="http://schemas.microsoft.com/office/powerpoint/2010/main" val="929257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000" b="0" i="0" kern="1200" dirty="0" smtClean="0">
                <a:solidFill>
                  <a:schemeClr val="tx1"/>
                </a:solidFill>
                <a:effectLst/>
                <a:latin typeface="+mj-lt"/>
                <a:ea typeface="+mn-ea"/>
                <a:cs typeface="+mn-cs"/>
              </a:rPr>
              <a:t>The goals of SBIRT are</a:t>
            </a:r>
            <a:r>
              <a:rPr lang="en-US" sz="1000" b="0" i="0" kern="1200" baseline="0" dirty="0" smtClean="0">
                <a:solidFill>
                  <a:schemeClr val="tx1"/>
                </a:solidFill>
                <a:effectLst/>
                <a:latin typeface="+mj-lt"/>
                <a:ea typeface="+mn-ea"/>
                <a:cs typeface="+mn-cs"/>
              </a:rPr>
              <a:t> three-fold: (1) t</a:t>
            </a:r>
            <a:r>
              <a:rPr lang="en-US" sz="1000" b="0" i="0" kern="1200" dirty="0" smtClean="0">
                <a:solidFill>
                  <a:schemeClr val="tx1"/>
                </a:solidFill>
                <a:effectLst/>
                <a:latin typeface="+mj-lt"/>
                <a:ea typeface="+mn-ea"/>
                <a:cs typeface="+mn-cs"/>
              </a:rPr>
              <a:t>o encourage health care providers to screen and provide advice or counseling to their patients who misuse alcohol or other drugs; (2)</a:t>
            </a:r>
            <a:r>
              <a:rPr lang="en-US" sz="1000" b="0" i="0" kern="1200" baseline="0" dirty="0" smtClean="0">
                <a:solidFill>
                  <a:schemeClr val="tx1"/>
                </a:solidFill>
                <a:effectLst/>
                <a:latin typeface="+mj-lt"/>
                <a:ea typeface="+mn-ea"/>
                <a:cs typeface="+mn-cs"/>
              </a:rPr>
              <a:t> t</a:t>
            </a:r>
            <a:r>
              <a:rPr lang="en-US" sz="1000" b="0" i="0" kern="1200" dirty="0" smtClean="0">
                <a:solidFill>
                  <a:schemeClr val="tx1"/>
                </a:solidFill>
                <a:effectLst/>
                <a:latin typeface="+mj-lt"/>
                <a:ea typeface="+mn-ea"/>
                <a:cs typeface="+mn-cs"/>
              </a:rPr>
              <a:t>o influence risky behavior patterns and reduce exposure to the negative consequences of misuse; and (3) to improve linkages between general community health care and specialized substance abuse providers to facilitate access to care when needed.</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solidFill>
                  <a:prstClr val="black"/>
                </a:solidFill>
              </a:rPr>
              <a:pPr>
                <a:defRPr/>
              </a:pPr>
              <a:t>21</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a:defRPr/>
            </a:pPr>
            <a:r>
              <a:rPr lang="en-US" sz="1000" b="1" i="0" dirty="0" smtClean="0">
                <a:latin typeface="+mj-lt"/>
                <a:cs typeface="Arial" pitchFamily="34" charset="0"/>
              </a:rPr>
              <a:t>**ANIMATIONS**</a:t>
            </a:r>
          </a:p>
          <a:p>
            <a:pPr defTabSz="914266">
              <a:defRPr/>
            </a:pPr>
            <a:r>
              <a:rPr lang="en-US" sz="1000" b="0" i="0" dirty="0" smtClean="0">
                <a:latin typeface="+mj-lt"/>
                <a:cs typeface="Arial" pitchFamily="34" charset="0"/>
              </a:rPr>
              <a:t>With </a:t>
            </a:r>
            <a:r>
              <a:rPr lang="en-US" sz="1000" b="0" i="0" dirty="0">
                <a:latin typeface="+mj-lt"/>
                <a:cs typeface="Arial" pitchFamily="34" charset="0"/>
              </a:rPr>
              <a:t>this slide, you will use animation to highlight one idea at a time, starting first with the </a:t>
            </a:r>
            <a:r>
              <a:rPr lang="en-US" sz="1000" b="0" i="0" dirty="0" smtClean="0">
                <a:latin typeface="+mj-lt"/>
                <a:cs typeface="Arial" pitchFamily="34" charset="0"/>
              </a:rPr>
              <a:t>end goal </a:t>
            </a:r>
            <a:r>
              <a:rPr lang="en-US" sz="1000" b="0" i="0" dirty="0">
                <a:latin typeface="+mj-lt"/>
                <a:cs typeface="Arial" pitchFamily="34" charset="0"/>
              </a:rPr>
              <a:t>of behavior change, </a:t>
            </a:r>
            <a:r>
              <a:rPr lang="en-US" sz="1000" b="0" i="0" dirty="0" smtClean="0">
                <a:latin typeface="+mj-lt"/>
                <a:cs typeface="Arial" pitchFamily="34" charset="0"/>
              </a:rPr>
              <a:t>back tracking to awareness</a:t>
            </a:r>
            <a:r>
              <a:rPr lang="en-US" sz="1000" b="0" i="0" dirty="0">
                <a:latin typeface="+mj-lt"/>
                <a:cs typeface="Arial" pitchFamily="34" charset="0"/>
              </a:rPr>
              <a:t>, and </a:t>
            </a:r>
            <a:r>
              <a:rPr lang="en-US" sz="1000" b="0" i="0" dirty="0" smtClean="0">
                <a:latin typeface="+mj-lt"/>
                <a:cs typeface="Arial" pitchFamily="34" charset="0"/>
              </a:rPr>
              <a:t>moving</a:t>
            </a:r>
            <a:r>
              <a:rPr lang="en-US" sz="1000" b="0" i="0" baseline="0" dirty="0" smtClean="0">
                <a:latin typeface="+mj-lt"/>
                <a:cs typeface="Arial" pitchFamily="34" charset="0"/>
              </a:rPr>
              <a:t> on to motivation</a:t>
            </a:r>
            <a:r>
              <a:rPr lang="en-US" sz="1000" b="0" i="0" dirty="0" smtClean="0">
                <a:latin typeface="+mj-lt"/>
                <a:cs typeface="Arial" pitchFamily="34" charset="0"/>
              </a:rPr>
              <a:t>.</a:t>
            </a:r>
            <a:endParaRPr lang="en-US" sz="1000" b="0" i="0" dirty="0">
              <a:latin typeface="+mj-lt"/>
              <a:cs typeface="Arial" pitchFamily="34" charset="0"/>
            </a:endParaRPr>
          </a:p>
          <a:p>
            <a:pPr lvl="0"/>
            <a:endParaRPr lang="en-US" sz="1000" b="1" i="1" dirty="0">
              <a:latin typeface="+mj-lt"/>
              <a:cs typeface="Arial" pitchFamily="34" charset="0"/>
            </a:endParaRPr>
          </a:p>
          <a:p>
            <a:pPr lvl="0"/>
            <a:r>
              <a:rPr lang="en-US" sz="1000" b="1" i="1" dirty="0">
                <a:latin typeface="+mj-lt"/>
                <a:cs typeface="Arial" pitchFamily="34" charset="0"/>
              </a:rPr>
              <a:t>Click</a:t>
            </a:r>
            <a:r>
              <a:rPr lang="en-US" sz="1000" i="1" dirty="0">
                <a:latin typeface="+mj-lt"/>
                <a:cs typeface="Arial" pitchFamily="34" charset="0"/>
              </a:rPr>
              <a:t> to animate in “Behavior change” box on far right</a:t>
            </a:r>
            <a:r>
              <a:rPr lang="en-US" sz="1000" dirty="0">
                <a:latin typeface="+mj-lt"/>
                <a:cs typeface="Arial" pitchFamily="34" charset="0"/>
              </a:rPr>
              <a:t/>
            </a:r>
            <a:br>
              <a:rPr lang="en-US" sz="1000" dirty="0">
                <a:latin typeface="+mj-lt"/>
                <a:cs typeface="Arial" pitchFamily="34" charset="0"/>
              </a:rPr>
            </a:br>
            <a:r>
              <a:rPr lang="en-US" sz="1000" dirty="0">
                <a:latin typeface="+mj-lt"/>
                <a:cs typeface="Arial" pitchFamily="34" charset="0"/>
              </a:rPr>
              <a:t>We know the overall goal of brief interventions is to promote positive behavior change, such as reduced consumption and reduced harm. </a:t>
            </a:r>
          </a:p>
          <a:p>
            <a:r>
              <a:rPr lang="en-US" sz="1000" dirty="0">
                <a:latin typeface="+mj-lt"/>
                <a:cs typeface="Arial" pitchFamily="34" charset="0"/>
              </a:rPr>
              <a:t> </a:t>
            </a:r>
          </a:p>
          <a:p>
            <a:pPr lvl="0"/>
            <a:r>
              <a:rPr lang="en-US" sz="1000" dirty="0">
                <a:latin typeface="+mj-lt"/>
                <a:cs typeface="Arial" pitchFamily="34" charset="0"/>
              </a:rPr>
              <a:t>To reach this goal, brief interventions work to </a:t>
            </a:r>
          </a:p>
          <a:p>
            <a:pPr lvl="0"/>
            <a:r>
              <a:rPr lang="en-US" sz="1000" b="1" i="1" dirty="0">
                <a:latin typeface="+mj-lt"/>
                <a:cs typeface="Arial" pitchFamily="34" charset="0"/>
              </a:rPr>
              <a:t>Click</a:t>
            </a:r>
            <a:r>
              <a:rPr lang="en-US" sz="1000" i="1" dirty="0">
                <a:latin typeface="+mj-lt"/>
                <a:cs typeface="Arial" pitchFamily="34" charset="0"/>
              </a:rPr>
              <a:t> to animate in “Awareness of problem” box on far left</a:t>
            </a:r>
          </a:p>
          <a:p>
            <a:pPr lvl="0"/>
            <a:r>
              <a:rPr lang="en-US" sz="1000" dirty="0">
                <a:latin typeface="+mj-lt"/>
                <a:cs typeface="Arial" pitchFamily="34" charset="0"/>
              </a:rPr>
              <a:t>raise individuals’ awareness of their substance use and how it impacts their lives.</a:t>
            </a:r>
          </a:p>
          <a:p>
            <a:r>
              <a:rPr lang="en-US" sz="1000" i="1" dirty="0">
                <a:latin typeface="+mj-lt"/>
                <a:cs typeface="Arial" pitchFamily="34" charset="0"/>
              </a:rPr>
              <a:t> </a:t>
            </a:r>
            <a:endParaRPr lang="en-US" sz="1000" dirty="0">
              <a:latin typeface="+mj-lt"/>
              <a:cs typeface="Arial" pitchFamily="34" charset="0"/>
            </a:endParaRPr>
          </a:p>
          <a:p>
            <a:pPr lvl="0"/>
            <a:r>
              <a:rPr lang="en-US" sz="1000" b="1" i="1" dirty="0">
                <a:latin typeface="+mj-lt"/>
                <a:cs typeface="Arial" pitchFamily="34" charset="0"/>
              </a:rPr>
              <a:t>Click</a:t>
            </a:r>
            <a:r>
              <a:rPr lang="en-US" sz="1000" i="1" dirty="0">
                <a:latin typeface="+mj-lt"/>
                <a:cs typeface="Arial" pitchFamily="34" charset="0"/>
              </a:rPr>
              <a:t> to animate in “Motivation” box in the middle</a:t>
            </a:r>
          </a:p>
          <a:p>
            <a:pPr lvl="0"/>
            <a:r>
              <a:rPr lang="en-US" sz="1000" dirty="0">
                <a:latin typeface="+mj-lt"/>
                <a:cs typeface="Arial" pitchFamily="34" charset="0"/>
              </a:rPr>
              <a:t>We then work to enhance individuals’ motivation to make changes regarding substance use. </a:t>
            </a:r>
          </a:p>
          <a:p>
            <a:r>
              <a:rPr lang="en-US" sz="1000" dirty="0">
                <a:latin typeface="+mj-lt"/>
                <a:cs typeface="Arial" pitchFamily="34" charset="0"/>
              </a:rPr>
              <a:t> </a:t>
            </a:r>
          </a:p>
          <a:p>
            <a:pPr lvl="0"/>
            <a:r>
              <a:rPr lang="en-US" sz="1000" b="1" i="1" dirty="0">
                <a:latin typeface="+mj-lt"/>
                <a:cs typeface="Arial" pitchFamily="34" charset="0"/>
              </a:rPr>
              <a:t>Click</a:t>
            </a:r>
            <a:r>
              <a:rPr lang="en-US" sz="1000" i="1" dirty="0">
                <a:latin typeface="+mj-lt"/>
                <a:cs typeface="Arial" pitchFamily="34" charset="0"/>
              </a:rPr>
              <a:t> to animate in “Presenting Problem.”</a:t>
            </a:r>
          </a:p>
          <a:p>
            <a:pPr lvl="0"/>
            <a:r>
              <a:rPr lang="en-US" sz="1000" dirty="0">
                <a:latin typeface="+mj-lt"/>
                <a:cs typeface="Arial" pitchFamily="34" charset="0"/>
              </a:rPr>
              <a:t>An individual’s presenting problem can be used to raise awareness if there is a possible connection with substance use.</a:t>
            </a:r>
          </a:p>
          <a:p>
            <a:r>
              <a:rPr lang="en-US" sz="1000" dirty="0">
                <a:latin typeface="+mj-lt"/>
                <a:cs typeface="Arial" pitchFamily="34" charset="0"/>
              </a:rPr>
              <a:t> </a:t>
            </a:r>
          </a:p>
          <a:p>
            <a:pPr lvl="0"/>
            <a:r>
              <a:rPr lang="en-US" sz="1000" b="1" i="1" dirty="0">
                <a:latin typeface="+mj-lt"/>
                <a:cs typeface="Arial" pitchFamily="34" charset="0"/>
              </a:rPr>
              <a:t>Click</a:t>
            </a:r>
            <a:r>
              <a:rPr lang="en-US" sz="1000" i="1" dirty="0">
                <a:latin typeface="+mj-lt"/>
                <a:cs typeface="Arial" pitchFamily="34" charset="0"/>
              </a:rPr>
              <a:t> to animate in “Screening Results.”  </a:t>
            </a:r>
          </a:p>
          <a:p>
            <a:pPr lvl="0"/>
            <a:r>
              <a:rPr lang="en-US" sz="1000" dirty="0">
                <a:latin typeface="+mj-lt"/>
                <a:cs typeface="Arial" pitchFamily="34" charset="0"/>
              </a:rPr>
              <a:t>Likewise, the screening results can also raise awareness. To achieve our objectives in the brief intervention, it is necessary to use a motivational interviewing style. We will learn how to use this style later in </a:t>
            </a:r>
            <a:r>
              <a:rPr lang="en-US" sz="1000" dirty="0" smtClean="0">
                <a:latin typeface="+mj-lt"/>
                <a:cs typeface="Arial" pitchFamily="34" charset="0"/>
              </a:rPr>
              <a:t>this</a:t>
            </a:r>
            <a:r>
              <a:rPr lang="en-US" sz="1000" baseline="0" dirty="0" smtClean="0">
                <a:latin typeface="+mj-lt"/>
                <a:cs typeface="Arial" pitchFamily="34" charset="0"/>
              </a:rPr>
              <a:t> training</a:t>
            </a:r>
            <a:r>
              <a:rPr lang="en-US" sz="1000" dirty="0" smtClean="0">
                <a:latin typeface="+mj-lt"/>
                <a:cs typeface="Arial" pitchFamily="34" charset="0"/>
              </a:rPr>
              <a:t>. </a:t>
            </a:r>
            <a:endParaRPr lang="en-US" sz="1000" dirty="0">
              <a:latin typeface="+mj-lt"/>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solidFill>
                  <a:prstClr val="black"/>
                </a:solidFill>
              </a:rPr>
              <a:pPr>
                <a:def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a:defRPr/>
            </a:pPr>
            <a:r>
              <a:rPr lang="en-US" sz="1000" dirty="0" smtClean="0">
                <a:latin typeface="+mj-lt"/>
                <a:cs typeface="Arial" pitchFamily="34" charset="0"/>
              </a:rPr>
              <a:t>The triangle</a:t>
            </a:r>
            <a:r>
              <a:rPr lang="en-US" sz="1000" baseline="0" dirty="0" smtClean="0">
                <a:latin typeface="+mj-lt"/>
                <a:cs typeface="Arial" pitchFamily="34" charset="0"/>
              </a:rPr>
              <a:t> on the slide shows that there are different levels of substance users, and how you intervene with folks at each level differs. According to national estimates from the National Survey on Drug Use and Health, about 71% of individuals are categorized as non-users or low risk users (the base of the triangle). The middle level corresponds to hazardous or risky users; this comprises about 25% of individuals. These individuals are not dependent on alcohol or other drugs, but have experienced problems or have significant risks related to their substance use. The use substances at levels that put them at elevated risk for substance-related problems. These individuals are best suited for screening and brief intervention-type activities. The top of the triangle (4% of all individuals) corresponds to severe/dependent substance users. These individuals are best suited for referral to specialty care programs that are equipped to treat substance use disorders.</a:t>
            </a:r>
            <a:endParaRPr lang="en-US" sz="1000" dirty="0">
              <a:latin typeface="+mj-lt"/>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solidFill>
                  <a:prstClr val="black"/>
                </a:solidFill>
              </a:rPr>
              <a:pPr>
                <a:def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DF9224-3846-4657-9109-AD3670626A68}" type="slidenum">
              <a:rPr lang="en-US"/>
              <a:pPr>
                <a:defRPr/>
              </a:pPr>
              <a:t>24</a:t>
            </a:fld>
            <a:endParaRPr lang="en-US" dirty="0"/>
          </a:p>
        </p:txBody>
      </p:sp>
      <p:sp>
        <p:nvSpPr>
          <p:cNvPr id="30722"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ln/>
        </p:spPr>
        <p:txBody>
          <a:bodyPr/>
          <a:lstStyle/>
          <a:p>
            <a:pPr>
              <a:defRPr/>
            </a:pPr>
            <a:r>
              <a:rPr lang="en-US" sz="1000" dirty="0" smtClean="0">
                <a:latin typeface="+mj-lt"/>
                <a:cs typeface="Arial" pitchFamily="34" charset="0"/>
              </a:rPr>
              <a:t>SBIRT has several benefits for clinicians. For one, the process of learning about SBIRT increases clinicians’ awareness of substance use issues in various populations. In addition,</a:t>
            </a:r>
            <a:r>
              <a:rPr lang="en-US" sz="1000" baseline="0" dirty="0" smtClean="0">
                <a:latin typeface="+mj-lt"/>
                <a:cs typeface="Arial" pitchFamily="34" charset="0"/>
              </a:rPr>
              <a:t> </a:t>
            </a:r>
            <a:r>
              <a:rPr lang="en-US" sz="1000" dirty="0" smtClean="0">
                <a:latin typeface="+mj-lt"/>
                <a:cs typeface="Arial" pitchFamily="34" charset="0"/>
              </a:rPr>
              <a:t>the use of screening as a source of objective information can help some clinicians approach the subject of substance use in a more systematic way,</a:t>
            </a:r>
            <a:r>
              <a:rPr lang="en-US" sz="1000" baseline="0" dirty="0" smtClean="0">
                <a:latin typeface="+mj-lt"/>
                <a:cs typeface="Arial" pitchFamily="34" charset="0"/>
              </a:rPr>
              <a:t> without having to make judgment calls or rely on hunches.</a:t>
            </a:r>
            <a:r>
              <a:rPr lang="en-US" sz="1000" dirty="0" smtClean="0">
                <a:latin typeface="+mj-lt"/>
                <a:cs typeface="Arial" pitchFamily="34" charset="0"/>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186F16-C623-4596-B2D0-FB4298ECB5E8}" type="slidenum">
              <a:rPr lang="en-US"/>
              <a:pPr>
                <a:defRPr/>
              </a:pPr>
              <a:t>25</a:t>
            </a:fld>
            <a:endParaRPr lang="en-US" dirty="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r>
              <a:rPr lang="en-US" sz="1000" dirty="0" smtClean="0">
                <a:latin typeface="+mj-lt"/>
                <a:cs typeface="Arial" charset="0"/>
              </a:rPr>
              <a:t>The goal of the brief intervention is to help the patient or client to see a connection between their use and their health and well-being. </a:t>
            </a:r>
          </a:p>
          <a:p>
            <a:r>
              <a:rPr lang="en-US" dirty="0" smtClean="0">
                <a:latin typeface="Arial" charset="0"/>
                <a:cs typeface="Arial" charset="0"/>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26</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r>
              <a:rPr lang="en-GB" sz="1000" baseline="0" dirty="0" smtClean="0">
                <a:latin typeface="+mj-lt"/>
                <a:cs typeface="Arial" pitchFamily="34" charset="0"/>
              </a:rPr>
              <a:t>Overall, the literature for alcohol-specific screening and brief intervention is more robust than it is for drug-related SBI, but studies have shown that screening and brief intervention can reduce alcohol and other drug use (illicit and prescription medications). More information on the studies that were conducted appears on slides 30-33.</a:t>
            </a:r>
            <a:endParaRPr lang="en-GB" sz="1000" dirty="0" smtClean="0">
              <a:latin typeface="+mj-lt"/>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27</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dirty="0" smtClean="0">
                <a:latin typeface="+mj-lt"/>
                <a:cs typeface="Arial" pitchFamily="34" charset="0"/>
              </a:rPr>
              <a:t>Screening</a:t>
            </a:r>
            <a:r>
              <a:rPr lang="en-GB" sz="1000" baseline="0" dirty="0" smtClean="0">
                <a:latin typeface="+mj-lt"/>
                <a:cs typeface="Arial" pitchFamily="34" charset="0"/>
              </a:rPr>
              <a:t> and brief intervention has also been shown to reduce motor vehicle accidents, decrease ER admissions (or re-admissions), and reduce substance-related injuries and co-occurring mental health issues. </a:t>
            </a:r>
            <a:r>
              <a:rPr lang="en-GB" sz="1000" kern="1200" baseline="0" dirty="0" smtClean="0">
                <a:solidFill>
                  <a:schemeClr val="tx1"/>
                </a:solidFill>
                <a:latin typeface="+mj-lt"/>
                <a:ea typeface="+mn-ea"/>
                <a:cs typeface="Arial" pitchFamily="34" charset="0"/>
              </a:rPr>
              <a:t>More information on the studies that were conducted appears on slides 30-33.</a:t>
            </a:r>
            <a:endParaRPr lang="en-GB" sz="1000" kern="1200" dirty="0" smtClean="0">
              <a:solidFill>
                <a:schemeClr val="tx1"/>
              </a:solidFill>
              <a:latin typeface="+mj-lt"/>
              <a:ea typeface="+mn-ea"/>
              <a:cs typeface="Arial" pitchFamily="34" charset="0"/>
            </a:endParaRPr>
          </a:p>
          <a:p>
            <a:endParaRPr lang="en-GB" dirty="0"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28</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dirty="0" smtClean="0">
                <a:latin typeface="+mj-lt"/>
                <a:cs typeface="Arial" pitchFamily="34" charset="0"/>
              </a:rPr>
              <a:t>Screening</a:t>
            </a:r>
            <a:r>
              <a:rPr lang="en-GB" sz="1000" baseline="0" dirty="0" smtClean="0">
                <a:latin typeface="+mj-lt"/>
                <a:cs typeface="Arial" pitchFamily="34" charset="0"/>
              </a:rPr>
              <a:t> and brief intervention is also associated with costs savings. In fact, according to the studies that have been conducted, for every dollar that is invested in screening and brief intervention-related activities, organizations save, on average two to four dollars. These cost findings fit nicely with two of the three platforms of the Affordable Care and Patient Protection Act  (ACA) – to save money and improve health care. </a:t>
            </a:r>
            <a:r>
              <a:rPr lang="en-GB" sz="1000" kern="1200" baseline="0" dirty="0" smtClean="0">
                <a:solidFill>
                  <a:schemeClr val="tx1"/>
                </a:solidFill>
                <a:latin typeface="+mj-lt"/>
                <a:ea typeface="+mn-ea"/>
                <a:cs typeface="Arial" pitchFamily="34" charset="0"/>
              </a:rPr>
              <a:t>More information on the studies that were conducted appears on slides 30-33.</a:t>
            </a:r>
            <a:endParaRPr lang="en-GB" sz="1000" kern="1200" dirty="0" smtClean="0">
              <a:solidFill>
                <a:schemeClr val="tx1"/>
              </a:solidFill>
              <a:latin typeface="+mj-lt"/>
              <a:ea typeface="+mn-ea"/>
              <a:cs typeface="Arial" pitchFamily="34" charset="0"/>
            </a:endParaRPr>
          </a:p>
          <a:p>
            <a:endParaRPr lang="en-GB" dirty="0" smtClean="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29</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dirty="0" smtClean="0">
                <a:latin typeface="+mj-lt"/>
                <a:cs typeface="Arial" pitchFamily="34" charset="0"/>
              </a:rPr>
              <a:t>Lastly, studies</a:t>
            </a:r>
            <a:r>
              <a:rPr lang="en-GB" sz="1000" baseline="0" dirty="0" smtClean="0">
                <a:latin typeface="+mj-lt"/>
                <a:cs typeface="Arial" pitchFamily="34" charset="0"/>
              </a:rPr>
              <a:t> have also shown that screening and brief intervention improves work performance and neonatal outcomes. </a:t>
            </a:r>
            <a:r>
              <a:rPr lang="en-GB" sz="1000" kern="1200" baseline="0" dirty="0" smtClean="0">
                <a:solidFill>
                  <a:schemeClr val="tx1"/>
                </a:solidFill>
                <a:latin typeface="+mj-lt"/>
                <a:ea typeface="+mn-ea"/>
                <a:cs typeface="Arial" pitchFamily="34" charset="0"/>
              </a:rPr>
              <a:t>More information on the studies that were conducted appears on slides 30-33.</a:t>
            </a:r>
            <a:endParaRPr lang="en-GB" sz="1000" kern="1200" dirty="0" smtClean="0">
              <a:solidFill>
                <a:schemeClr val="tx1"/>
              </a:solidFill>
              <a:latin typeface="+mj-lt"/>
              <a:ea typeface="+mn-ea"/>
              <a:cs typeface="Arial" pitchFamily="34" charset="0"/>
            </a:endParaRPr>
          </a:p>
          <a:p>
            <a:endParaRPr lang="en-GB" dirty="0"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48" indent="-220348">
              <a:defRPr/>
            </a:pPr>
            <a:r>
              <a:rPr lang="en-US" sz="1000" b="1" dirty="0">
                <a:latin typeface="+mj-lt"/>
              </a:rPr>
              <a:t>INSTRUCTIONS</a:t>
            </a:r>
          </a:p>
          <a:p>
            <a:pPr>
              <a:defRPr/>
            </a:pPr>
            <a:r>
              <a:rPr lang="en-US" sz="1000" b="0" i="0" dirty="0">
                <a:latin typeface="+mj-lt"/>
              </a:rPr>
              <a:t>The purpose of the following </a:t>
            </a:r>
            <a:r>
              <a:rPr lang="en-US" sz="1000" b="0" i="0" dirty="0" smtClean="0">
                <a:latin typeface="+mj-lt"/>
              </a:rPr>
              <a:t>four questions </a:t>
            </a:r>
            <a:r>
              <a:rPr lang="en-US" sz="1000" b="0" i="0" dirty="0">
                <a:latin typeface="+mj-lt"/>
              </a:rPr>
              <a:t>is to test the current level of </a:t>
            </a:r>
            <a:r>
              <a:rPr lang="en-US" sz="1000" b="0" i="0" dirty="0" smtClean="0">
                <a:latin typeface="+mj-lt"/>
              </a:rPr>
              <a:t>screening</a:t>
            </a:r>
            <a:r>
              <a:rPr lang="en-US" sz="1000" b="0" i="0" baseline="0" dirty="0" smtClean="0">
                <a:latin typeface="+mj-lt"/>
              </a:rPr>
              <a:t> and brief intervention </a:t>
            </a:r>
            <a:r>
              <a:rPr lang="en-US" sz="1000" b="0" i="0" dirty="0" smtClean="0">
                <a:latin typeface="+mj-lt"/>
              </a:rPr>
              <a:t>knowledge </a:t>
            </a:r>
            <a:r>
              <a:rPr lang="en-US" sz="1000" b="0" i="0" dirty="0">
                <a:latin typeface="+mj-lt"/>
              </a:rPr>
              <a:t>amongst training participants. The </a:t>
            </a:r>
            <a:r>
              <a:rPr lang="en-US" sz="1000" b="0" i="0" dirty="0" smtClean="0">
                <a:latin typeface="+mj-lt"/>
              </a:rPr>
              <a:t>questions </a:t>
            </a:r>
            <a:r>
              <a:rPr lang="en-US" sz="1000" b="0" i="0" dirty="0">
                <a:latin typeface="+mj-lt"/>
              </a:rPr>
              <a:t>are formatted as either multiple choice or true/false questions. Read each question and the possible responses aloud, and give training participants time to jot down their response before moving on to the next question. </a:t>
            </a:r>
            <a:r>
              <a:rPr lang="en-US" sz="1000" b="0" i="0" u="sng" dirty="0">
                <a:latin typeface="+mj-lt"/>
              </a:rPr>
              <a:t>Do not</a:t>
            </a:r>
            <a:r>
              <a:rPr lang="en-US" sz="1000" b="0" i="0" dirty="0">
                <a:latin typeface="+mj-lt"/>
              </a:rPr>
              <a:t> reveal the answers to the questions until the end of the training session (when you re-administer the questions that appear on slides </a:t>
            </a:r>
            <a:r>
              <a:rPr lang="en-US" sz="1000" b="0" i="0" dirty="0" smtClean="0">
                <a:latin typeface="+mj-lt"/>
              </a:rPr>
              <a:t>174-177). </a:t>
            </a:r>
            <a:endParaRPr lang="en-US" sz="1000" b="0" i="0" dirty="0">
              <a:latin typeface="+mj-l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30</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r>
              <a:rPr lang="en-GB" sz="1000" dirty="0" smtClean="0">
                <a:latin typeface="+mj-lt"/>
                <a:cs typeface="Arial" pitchFamily="34" charset="0"/>
              </a:rPr>
              <a:t>Slide</a:t>
            </a:r>
            <a:r>
              <a:rPr lang="en-GB" sz="1000" baseline="0" dirty="0" smtClean="0">
                <a:latin typeface="+mj-lt"/>
                <a:cs typeface="Arial" pitchFamily="34" charset="0"/>
              </a:rPr>
              <a:t> 30 features several studies that have been done on alcohol-related SBIRT. The references are hyper-linked in the far right column of the table, should training participants wish to access the source article. In addition, the abstract for each article appears below.</a:t>
            </a:r>
          </a:p>
          <a:p>
            <a:endParaRPr lang="en-GB" sz="1000" baseline="0" dirty="0" smtClean="0">
              <a:latin typeface="+mj-lt"/>
              <a:cs typeface="Arial" pitchFamily="34" charset="0"/>
            </a:endParaRPr>
          </a:p>
          <a:p>
            <a:r>
              <a:rPr lang="en-GB" sz="1000" u="sng" baseline="0" dirty="0" smtClean="0">
                <a:latin typeface="+mj-lt"/>
                <a:cs typeface="Arial" pitchFamily="34" charset="0"/>
              </a:rPr>
              <a:t>Gentilello et al., 1999</a:t>
            </a:r>
            <a:r>
              <a:rPr lang="en-GB" sz="1000" baseline="0" dirty="0" smtClean="0">
                <a:latin typeface="+mj-lt"/>
                <a:cs typeface="Arial" pitchFamily="34" charset="0"/>
              </a:rPr>
              <a:t>:</a:t>
            </a:r>
          </a:p>
          <a:p>
            <a:r>
              <a:rPr lang="en-US" sz="1000" b="1" i="0" u="none" strike="noStrike" kern="1200" baseline="0" dirty="0" smtClean="0">
                <a:solidFill>
                  <a:schemeClr val="tx1"/>
                </a:solidFill>
                <a:latin typeface="+mj-lt"/>
                <a:ea typeface="+mn-ea"/>
                <a:cs typeface="+mn-cs"/>
              </a:rPr>
              <a:t>Objective: </a:t>
            </a:r>
            <a:r>
              <a:rPr lang="en-US" sz="1000" b="0" i="0" u="none" strike="noStrike" kern="1200" baseline="0" dirty="0" smtClean="0">
                <a:solidFill>
                  <a:schemeClr val="tx1"/>
                </a:solidFill>
                <a:latin typeface="+mj-lt"/>
                <a:ea typeface="+mn-ea"/>
                <a:cs typeface="+mn-cs"/>
              </a:rPr>
              <a:t>Alcoholism is the leading risk factor for injury. The authors hypothesized that providing brief alcohol interventions as a routine component of trauma care would significantly reduce alcohol consumption and would decrease the rate of trauma recidivism. </a:t>
            </a:r>
            <a:r>
              <a:rPr lang="en-US" sz="1000" b="1" i="0" u="none" strike="noStrike" kern="1200" baseline="0" dirty="0" smtClean="0">
                <a:solidFill>
                  <a:schemeClr val="tx1"/>
                </a:solidFill>
                <a:latin typeface="+mj-lt"/>
                <a:ea typeface="+mn-ea"/>
                <a:cs typeface="+mn-cs"/>
              </a:rPr>
              <a:t>Methods: </a:t>
            </a:r>
            <a:r>
              <a:rPr lang="en-US" sz="1000" b="0" i="0" u="none" strike="noStrike" kern="1200" baseline="0" dirty="0" smtClean="0">
                <a:solidFill>
                  <a:schemeClr val="tx1"/>
                </a:solidFill>
                <a:latin typeface="+mj-lt"/>
                <a:ea typeface="+mn-ea"/>
                <a:cs typeface="+mn-cs"/>
              </a:rPr>
              <a:t>This study was a randomized, prospective controlled trial in a level 1 trauma center. Patients were screened using a blood alcohol concentration, gamma </a:t>
            </a:r>
            <a:r>
              <a:rPr lang="en-US" sz="1000" b="0" i="0" u="none" strike="noStrike" kern="1200" baseline="0" dirty="0" err="1" smtClean="0">
                <a:solidFill>
                  <a:schemeClr val="tx1"/>
                </a:solidFill>
                <a:latin typeface="+mj-lt"/>
                <a:ea typeface="+mn-ea"/>
                <a:cs typeface="+mn-cs"/>
              </a:rPr>
              <a:t>glutamyl</a:t>
            </a:r>
            <a:r>
              <a:rPr lang="en-US" sz="1000" b="0" i="0" u="none" strike="noStrike" kern="1200" baseline="0" dirty="0" smtClean="0">
                <a:solidFill>
                  <a:schemeClr val="tx1"/>
                </a:solidFill>
                <a:latin typeface="+mj-lt"/>
                <a:ea typeface="+mn-ea"/>
                <a:cs typeface="+mn-cs"/>
              </a:rPr>
              <a:t> </a:t>
            </a:r>
            <a:r>
              <a:rPr lang="en-US" sz="1000" b="0" i="0" u="none" strike="noStrike" kern="1200" baseline="0" dirty="0" err="1" smtClean="0">
                <a:solidFill>
                  <a:schemeClr val="tx1"/>
                </a:solidFill>
                <a:latin typeface="+mj-lt"/>
                <a:ea typeface="+mn-ea"/>
                <a:cs typeface="+mn-cs"/>
              </a:rPr>
              <a:t>transpeptidase</a:t>
            </a:r>
            <a:r>
              <a:rPr lang="en-US" sz="1000" b="0" i="0" u="none" strike="noStrike" kern="1200" baseline="0" dirty="0" smtClean="0">
                <a:solidFill>
                  <a:schemeClr val="tx1"/>
                </a:solidFill>
                <a:latin typeface="+mj-lt"/>
                <a:ea typeface="+mn-ea"/>
                <a:cs typeface="+mn-cs"/>
              </a:rPr>
              <a:t> level, and short Michigan Alcoholism Screening Test (SMAST). Those with positive results were randomized to a brief intervention or control group. Re-injury was detected by a computerized search of emergency department and statewide hospital</a:t>
            </a:r>
          </a:p>
          <a:p>
            <a:r>
              <a:rPr lang="en-US" sz="1000" b="0" i="0" u="none" strike="noStrike" kern="1200" baseline="0" dirty="0" smtClean="0">
                <a:solidFill>
                  <a:schemeClr val="tx1"/>
                </a:solidFill>
                <a:latin typeface="+mj-lt"/>
                <a:ea typeface="+mn-ea"/>
                <a:cs typeface="+mn-cs"/>
              </a:rPr>
              <a:t>discharge records, and 6- and 12-month interviews were conducted to assess alcohol use. </a:t>
            </a:r>
            <a:r>
              <a:rPr lang="en-US" sz="1000" b="1" i="0" u="none" strike="noStrike" kern="1200" baseline="0" dirty="0" smtClean="0">
                <a:solidFill>
                  <a:schemeClr val="tx1"/>
                </a:solidFill>
                <a:latin typeface="+mj-lt"/>
                <a:ea typeface="+mn-ea"/>
                <a:cs typeface="+mn-cs"/>
              </a:rPr>
              <a:t>Results: </a:t>
            </a:r>
            <a:r>
              <a:rPr lang="en-US" sz="1000" b="0" i="0" u="none" strike="noStrike" kern="1200" baseline="0" dirty="0" smtClean="0">
                <a:solidFill>
                  <a:schemeClr val="tx1"/>
                </a:solidFill>
                <a:latin typeface="+mj-lt"/>
                <a:ea typeface="+mn-ea"/>
                <a:cs typeface="+mn-cs"/>
              </a:rPr>
              <a:t>A total of 2524 patients were screened; 1153 screened positive (46%). Three hundred sixty-six were randomized to the intervention group, and 396 to controls. At 12 months, the intervention group decreased alcohol consumption by 21.8 +/- 3.7 drinks per week; in the control group, the decrease was 6.7 +/- 5.8 (p = 0.03). The reduction was most apparent in patients with mild to moderate alcohol problems (SMAST score 3 to 8); they had 21.6 +/- 4.2 fewer drinks per week, compared to an increase of 2.3 +/- 8.3 drinks per week in controls (p &lt; 0.01). There was a 47% reduction in injuries requiring either emergency department or trauma center admission (hazard ratio 0.53, 95% confidence interval 0.26 to 1.07, p = 0.07) and a 48% reduction in injuries requiring hospital  admission (3 years follow-up). </a:t>
            </a:r>
            <a:r>
              <a:rPr lang="en-US" sz="1000" b="1" i="0" u="none" strike="noStrike" kern="1200" baseline="0" dirty="0" smtClean="0">
                <a:solidFill>
                  <a:schemeClr val="tx1"/>
                </a:solidFill>
                <a:latin typeface="+mj-lt"/>
                <a:ea typeface="+mn-ea"/>
                <a:cs typeface="+mn-cs"/>
              </a:rPr>
              <a:t>Conclusion: </a:t>
            </a:r>
            <a:r>
              <a:rPr lang="en-US" sz="1000" b="0" i="0" u="none" strike="noStrike" kern="1200" baseline="0" dirty="0" smtClean="0">
                <a:solidFill>
                  <a:schemeClr val="tx1"/>
                </a:solidFill>
                <a:latin typeface="+mj-lt"/>
                <a:ea typeface="+mn-ea"/>
                <a:cs typeface="+mn-cs"/>
              </a:rPr>
              <a:t>Alcohol interventions are associated with a reduction in alcohol intake and a reduced risk of trauma recidivism. Given the prevalence of alcohol problems in trauma centers, screening, intervention, and counseling for alcohol problems should be routine.</a:t>
            </a:r>
            <a:endParaRPr lang="en-GB" sz="1000" baseline="0" dirty="0" smtClean="0">
              <a:latin typeface="+mj-lt"/>
              <a:cs typeface="Arial" pitchFamily="34" charset="0"/>
            </a:endParaRPr>
          </a:p>
          <a:p>
            <a:endParaRPr lang="en-GB" sz="1000" baseline="0" dirty="0" smtClean="0">
              <a:latin typeface="+mj-lt"/>
              <a:cs typeface="Arial" pitchFamily="34" charset="0"/>
            </a:endParaRPr>
          </a:p>
          <a:p>
            <a:r>
              <a:rPr lang="en-GB" sz="1000" u="sng" baseline="0" dirty="0" smtClean="0">
                <a:latin typeface="+mj-lt"/>
                <a:cs typeface="Arial" pitchFamily="34" charset="0"/>
              </a:rPr>
              <a:t>Schermer et al., 2006</a:t>
            </a:r>
            <a:r>
              <a:rPr lang="en-GB" sz="1000" baseline="0" dirty="0" smtClean="0">
                <a:latin typeface="+mj-lt"/>
                <a:cs typeface="Arial" pitchFamily="34" charset="0"/>
              </a:rPr>
              <a:t>:</a:t>
            </a:r>
          </a:p>
          <a:p>
            <a:r>
              <a:rPr lang="en-US" sz="1000" b="1" i="0" kern="1200" dirty="0" smtClean="0">
                <a:solidFill>
                  <a:schemeClr val="tx1"/>
                </a:solidFill>
                <a:effectLst/>
                <a:latin typeface="+mj-lt"/>
                <a:ea typeface="+mn-ea"/>
                <a:cs typeface="+mn-cs"/>
              </a:rPr>
              <a:t>Background:</a:t>
            </a:r>
            <a:r>
              <a:rPr lang="en-US" sz="1000" b="0" i="0" kern="1200" dirty="0" smtClean="0">
                <a:solidFill>
                  <a:schemeClr val="tx1"/>
                </a:solidFill>
                <a:effectLst/>
                <a:latin typeface="+mj-lt"/>
                <a:ea typeface="+mn-ea"/>
                <a:cs typeface="+mn-cs"/>
              </a:rPr>
              <a:t> A substantial number of trauma center admissions are related to driving under the influence (DUI); however, there has been no prior report of brief intervention (BI) after injury reducing subsequent DUI arrests. The hypothesis of this study was that injured patients receiving BI would have a lower risk of DUI arrest within 3 years of discharge than those receiving standard care (SC). </a:t>
            </a:r>
            <a:r>
              <a:rPr lang="en-US" sz="1000" b="1" i="0" kern="1200" dirty="0" smtClean="0">
                <a:solidFill>
                  <a:schemeClr val="tx1"/>
                </a:solidFill>
                <a:effectLst/>
                <a:latin typeface="+mj-lt"/>
                <a:ea typeface="+mn-ea"/>
                <a:cs typeface="+mn-cs"/>
              </a:rPr>
              <a:t>Methods:</a:t>
            </a:r>
            <a:r>
              <a:rPr lang="en-US" sz="1000" b="0" i="0" kern="1200" dirty="0" smtClean="0">
                <a:solidFill>
                  <a:schemeClr val="tx1"/>
                </a:solidFill>
                <a:effectLst/>
                <a:latin typeface="+mj-lt"/>
                <a:ea typeface="+mn-ea"/>
                <a:cs typeface="+mn-cs"/>
              </a:rPr>
              <a:t> This prospective, randomized clinical trial randomly allocated patients involved in motor vehicle collisions to receive SC or a BI regarding alcohol use. The primary outcome measure was DUI arrest within 3 years of hospital discharge. DUI arrests were documented by matching demographic information to state traffic safety data. </a:t>
            </a:r>
            <a:r>
              <a:rPr lang="en-US" sz="1000" b="1" i="0" kern="1200" dirty="0" smtClean="0">
                <a:solidFill>
                  <a:schemeClr val="tx1"/>
                </a:solidFill>
                <a:effectLst/>
                <a:latin typeface="+mj-lt"/>
                <a:ea typeface="+mn-ea"/>
                <a:cs typeface="+mn-cs"/>
              </a:rPr>
              <a:t>Results:</a:t>
            </a:r>
            <a:r>
              <a:rPr lang="en-US" sz="1000" b="0" i="0" kern="1200" dirty="0" smtClean="0">
                <a:solidFill>
                  <a:schemeClr val="tx1"/>
                </a:solidFill>
                <a:effectLst/>
                <a:latin typeface="+mj-lt"/>
                <a:ea typeface="+mn-ea"/>
                <a:cs typeface="+mn-cs"/>
              </a:rPr>
              <a:t> After randomization (N = 126), BI and SC groups were similar in age, prior DUI arrests, and alcohol screening score. BI sessions lasted an average of 30 minutes and were performed by either a social worker or a trauma surgeon. Approximately one in six participants (n = 21, 16.7%) had a DUI arrest within 3 years of hospital discharge. Within 3 years of hospital discharge, 14 of 64 patients (21.9%) in the SC group had an arrest for DUI compared with only 7 of 62 patients (11.3%) who received the BI. Multivariate analysis demonstrated that BI was the strongest protective factor against DUI arrest (odds ratio [OR], 0.32; 95% confidence interval ≤CI], 0.11–0.96). Prior number of DUIs (OR, 1.43; 95% CI, 1.03–2.01) and age (OR, 0.94; 95% CI, 0.88–0.99) were also associated with DUI arrest </a:t>
            </a:r>
            <a:r>
              <a:rPr lang="en-US" sz="1000" b="0" i="0" kern="1200" dirty="0" err="1" smtClean="0">
                <a:solidFill>
                  <a:schemeClr val="tx1"/>
                </a:solidFill>
                <a:effectLst/>
                <a:latin typeface="+mj-lt"/>
                <a:ea typeface="+mn-ea"/>
                <a:cs typeface="+mn-cs"/>
              </a:rPr>
              <a:t>posthospitalization</a:t>
            </a:r>
            <a:r>
              <a:rPr lang="en-US" sz="1000" b="0" i="0" kern="1200" dirty="0" smtClean="0">
                <a:solidFill>
                  <a:schemeClr val="tx1"/>
                </a:solidFill>
                <a:effectLst/>
                <a:latin typeface="+mj-lt"/>
                <a:ea typeface="+mn-ea"/>
                <a:cs typeface="+mn-cs"/>
              </a:rPr>
              <a:t>, but alcohol screening score (OR, 1.06; 95% CI, 0.99–1.13) was not. The absolute risk reduction implies that only nine patients would need to receive a BI to prevent one DUI arrest.</a:t>
            </a:r>
          </a:p>
          <a:p>
            <a:r>
              <a:rPr lang="en-US" sz="1000" b="1" i="0" kern="1200" dirty="0" smtClean="0">
                <a:solidFill>
                  <a:schemeClr val="tx1"/>
                </a:solidFill>
                <a:effectLst/>
                <a:latin typeface="+mj-lt"/>
                <a:ea typeface="+mn-ea"/>
                <a:cs typeface="+mn-cs"/>
              </a:rPr>
              <a:t>Conclusion: </a:t>
            </a:r>
            <a:r>
              <a:rPr lang="en-US" sz="1000" b="0" i="0" kern="1200" dirty="0" smtClean="0">
                <a:solidFill>
                  <a:schemeClr val="tx1"/>
                </a:solidFill>
                <a:effectLst/>
                <a:latin typeface="+mj-lt"/>
                <a:ea typeface="+mn-ea"/>
                <a:cs typeface="+mn-cs"/>
              </a:rPr>
              <a:t>Patients who receive BI during a trauma center admission are less likely to be arrested for DUI within 3 years of discharge. BI represents a viable intervention to reduce DUI after trauma center admission.</a:t>
            </a:r>
          </a:p>
          <a:p>
            <a:endParaRPr lang="en-US" sz="1000" b="0" i="0" kern="1200" dirty="0" smtClean="0">
              <a:solidFill>
                <a:schemeClr val="tx1"/>
              </a:solidFill>
              <a:effectLst/>
              <a:latin typeface="+mj-lt"/>
              <a:ea typeface="+mn-ea"/>
              <a:cs typeface="+mn-cs"/>
            </a:endParaRPr>
          </a:p>
          <a:p>
            <a:r>
              <a:rPr lang="en-US" sz="1000" b="0" i="0" u="sng" kern="1200" dirty="0" smtClean="0">
                <a:solidFill>
                  <a:schemeClr val="tx1"/>
                </a:solidFill>
                <a:effectLst/>
                <a:latin typeface="+mj-lt"/>
                <a:ea typeface="+mn-ea"/>
                <a:cs typeface="+mn-cs"/>
              </a:rPr>
              <a:t>Fleming</a:t>
            </a:r>
            <a:r>
              <a:rPr lang="en-US" sz="1000" b="0" i="0" u="sng" kern="1200" baseline="0" dirty="0" smtClean="0">
                <a:solidFill>
                  <a:schemeClr val="tx1"/>
                </a:solidFill>
                <a:effectLst/>
                <a:latin typeface="+mj-lt"/>
                <a:ea typeface="+mn-ea"/>
                <a:cs typeface="+mn-cs"/>
              </a:rPr>
              <a:t> et al., 2002</a:t>
            </a:r>
            <a:r>
              <a:rPr lang="en-US" sz="1000" b="0" i="0" kern="1200" baseline="0" dirty="0" smtClean="0">
                <a:solidFill>
                  <a:schemeClr val="tx1"/>
                </a:solidFill>
                <a:effectLst/>
                <a:latin typeface="+mj-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kern="1200" dirty="0" smtClean="0">
                <a:solidFill>
                  <a:schemeClr val="tx1"/>
                </a:solidFill>
                <a:effectLst/>
                <a:latin typeface="+mj-lt"/>
                <a:ea typeface="+mn-ea"/>
                <a:cs typeface="+mn-cs"/>
              </a:rPr>
              <a:t>This report describes the 48-month efficacy and benefit-cost analysis of Project </a:t>
            </a:r>
            <a:r>
              <a:rPr lang="en-US" sz="1000" b="0" i="0" kern="1200" dirty="0" err="1" smtClean="0">
                <a:solidFill>
                  <a:schemeClr val="tx1"/>
                </a:solidFill>
                <a:effectLst/>
                <a:latin typeface="+mj-lt"/>
                <a:ea typeface="+mn-ea"/>
                <a:cs typeface="+mn-cs"/>
              </a:rPr>
              <a:t>TrEAT</a:t>
            </a:r>
            <a:r>
              <a:rPr lang="en-US" sz="1000" b="0" i="0" kern="1200" dirty="0" smtClean="0">
                <a:solidFill>
                  <a:schemeClr val="tx1"/>
                </a:solidFill>
                <a:effectLst/>
                <a:latin typeface="+mj-lt"/>
                <a:ea typeface="+mn-ea"/>
                <a:cs typeface="+mn-cs"/>
              </a:rPr>
              <a:t> (Trial for Early Alcohol Treatment), a randomized controlled trial of brief physician advice for the treatment of problem drinking. Subjects in the treatment group exhibited significant reductions (p &lt; 0.01) in 7-day alcohol use, number of binge drinking episodes, and frequency of excessive drinking as compared with the control group. The effect occurred within 6 months of the intervention and was maintained over the 48-month follow-up period. The treatment sample also experienced fewer days of hospitalization (p = 0.05) and fewer emergency department visits (p = 0.08). Seven deaths occurred in the control group and three in the treatment group. The benefit-cost analysis suggests a $43,000 reduction in future health care costs for every $10,000 invested in early intervention. The benefit-cost ratio increases when including the societal benefits of fewer motor vehicle events and crimes.</a:t>
            </a:r>
          </a:p>
          <a:p>
            <a:endParaRPr lang="en-US" sz="1000" b="0" i="0" kern="1200" dirty="0" smtClean="0">
              <a:solidFill>
                <a:schemeClr val="tx1"/>
              </a:solidFill>
              <a:effectLst/>
              <a:latin typeface="+mj-lt"/>
              <a:ea typeface="+mn-ea"/>
              <a:cs typeface="+mn-cs"/>
            </a:endParaRPr>
          </a:p>
          <a:p>
            <a:r>
              <a:rPr lang="en-GB" sz="1000" u="sng" baseline="0" dirty="0" smtClean="0">
                <a:latin typeface="+mj-lt"/>
                <a:cs typeface="Arial" pitchFamily="34" charset="0"/>
              </a:rPr>
              <a:t>Cuijpers et al., 2004</a:t>
            </a:r>
            <a:r>
              <a:rPr lang="en-GB" sz="1000" baseline="0" dirty="0" smtClean="0">
                <a:latin typeface="+mj-lt"/>
                <a:cs typeface="Arial" pitchFamily="34" charset="0"/>
              </a:rPr>
              <a:t>:</a:t>
            </a:r>
          </a:p>
          <a:p>
            <a:r>
              <a:rPr lang="en-GB" sz="1000" b="1" baseline="0" dirty="0" smtClean="0">
                <a:latin typeface="+mj-lt"/>
                <a:cs typeface="Arial" pitchFamily="34" charset="0"/>
              </a:rPr>
              <a:t>Aims: </a:t>
            </a:r>
            <a:r>
              <a:rPr lang="en-GB" sz="1000" b="0" baseline="0" dirty="0" smtClean="0">
                <a:latin typeface="+mj-lt"/>
                <a:cs typeface="Arial" pitchFamily="34" charset="0"/>
              </a:rPr>
              <a:t>Brief interventions for problem drinking may result in decreased mortality rates. Long-term follow-up studies of brief interventions do not produce a clear answer to the question as to whether these interventions reduce mortality or not. </a:t>
            </a:r>
            <a:r>
              <a:rPr lang="en-GB" sz="1000" b="1" baseline="0" dirty="0" smtClean="0">
                <a:latin typeface="+mj-lt"/>
                <a:cs typeface="Arial" pitchFamily="34" charset="0"/>
              </a:rPr>
              <a:t>Methods: </a:t>
            </a:r>
            <a:r>
              <a:rPr lang="en-GB" sz="1000" b="0" baseline="0" dirty="0" smtClean="0">
                <a:latin typeface="+mj-lt"/>
                <a:cs typeface="Arial" pitchFamily="34" charset="0"/>
              </a:rPr>
              <a:t>We conducted a meta-analysis of randomized studies comparing brief interventions with a control group, using the fixed-effects model. A systematic literature search produced four studies in which the mortality status of subjects was verified at follow-up. Six more studies reported some deaths at follow-up but did not verify mortality in death registers, and 22 further studies did not report the mortality status of the included subjects. </a:t>
            </a:r>
            <a:r>
              <a:rPr lang="en-GB" sz="1000" b="1" baseline="0" dirty="0" smtClean="0">
                <a:latin typeface="+mj-lt"/>
                <a:cs typeface="Arial" pitchFamily="34" charset="0"/>
              </a:rPr>
              <a:t>Findings: </a:t>
            </a:r>
            <a:r>
              <a:rPr lang="en-GB" sz="1000" b="0" baseline="0" dirty="0" smtClean="0">
                <a:latin typeface="+mj-lt"/>
                <a:cs typeface="Arial" pitchFamily="34" charset="0"/>
              </a:rPr>
              <a:t>The pooled relative risk (RR) of dying was 0.47 for the four studies with verified mortality rates (95% CI: 0.25, 0.89). The pooled RR of all 32 studies was comparable (RR=0.57: 95% CI: 0.38, 0.84), as were the RRs of several other subsamples of studies. The prevented fraction was 0.33 in the studies with verified mortality rates. </a:t>
            </a:r>
            <a:r>
              <a:rPr lang="en-GB" sz="1000" b="1" baseline="0" dirty="0" smtClean="0">
                <a:latin typeface="+mj-lt"/>
                <a:cs typeface="Arial" pitchFamily="34" charset="0"/>
              </a:rPr>
              <a:t>Conclusions:</a:t>
            </a:r>
            <a:r>
              <a:rPr lang="en-GB" sz="1000" b="0" baseline="0" dirty="0" smtClean="0">
                <a:latin typeface="+mj-lt"/>
                <a:cs typeface="Arial" pitchFamily="34" charset="0"/>
              </a:rPr>
              <a:t> Although the overall death rate was low in the population of problem drinkers, brief interventions do appear to reduce mortality.</a:t>
            </a:r>
          </a:p>
          <a:p>
            <a:endParaRPr lang="en-GB" sz="1000" b="0" baseline="0" dirty="0" smtClean="0">
              <a:latin typeface="+mj-lt"/>
              <a:cs typeface="Arial" pitchFamily="34" charset="0"/>
            </a:endParaRPr>
          </a:p>
          <a:p>
            <a:r>
              <a:rPr lang="en-GB" sz="1000" b="0" u="sng" baseline="0" dirty="0" smtClean="0">
                <a:latin typeface="+mj-lt"/>
                <a:cs typeface="Arial" pitchFamily="34" charset="0"/>
              </a:rPr>
              <a:t>Burke et al., 2003</a:t>
            </a:r>
            <a:r>
              <a:rPr lang="en-GB" sz="1000" b="0" baseline="0" dirty="0" smtClean="0">
                <a:latin typeface="+mj-lt"/>
                <a:cs typeface="Arial" pitchFamily="34" charset="0"/>
              </a:rPr>
              <a:t>:</a:t>
            </a:r>
          </a:p>
          <a:p>
            <a:r>
              <a:rPr lang="en-US" sz="1000" b="0" i="0" kern="1200" dirty="0" smtClean="0">
                <a:solidFill>
                  <a:schemeClr val="tx1"/>
                </a:solidFill>
                <a:effectLst/>
                <a:latin typeface="+mj-lt"/>
                <a:ea typeface="+mn-ea"/>
                <a:cs typeface="+mn-cs"/>
              </a:rPr>
              <a:t>A meta-analysis was conducted on controlled clinical trials investigating adaptations of motivational interviewing (AMIs), a promising approach to treating problem behaviors. AMIs were equivalent to other active treatments and yielded moderate effects (from .25 to .57) compared with no treatment and/or placebo for problems involving alcohol, drugs, and diet and exercise. Results did not support the efficacy of AMIs for smoking or HIV-risk behaviors. AMIs showed clinical impact, with 51% improvement rates, a 56% reduction in client drinking, and moderate effect sizes on social impact measures (d=0.47). Potential moderators (comparative dose, AMI format, and problem area) were identified using both homogeneity analyses and exploratory multiple regression. Results are compared with other review results and suggestions for future research are offered. </a:t>
            </a:r>
          </a:p>
          <a:p>
            <a:endParaRPr lang="en-GB" sz="1000" baseline="0" dirty="0" smtClean="0">
              <a:latin typeface="+mj-lt"/>
              <a:cs typeface="Arial" pitchFamily="34" charset="0"/>
            </a:endParaRPr>
          </a:p>
          <a:p>
            <a:r>
              <a:rPr lang="en-GB" sz="1000" u="sng" baseline="0" dirty="0" smtClean="0">
                <a:latin typeface="+mj-lt"/>
                <a:cs typeface="Arial" pitchFamily="34" charset="0"/>
              </a:rPr>
              <a:t>Whitlock et al., 2004</a:t>
            </a:r>
            <a:r>
              <a:rPr lang="en-GB" sz="1000" baseline="0" dirty="0" smtClean="0">
                <a:latin typeface="+mj-lt"/>
                <a:cs typeface="Arial" pitchFamily="34" charset="0"/>
              </a:rPr>
              <a:t>:</a:t>
            </a:r>
          </a:p>
          <a:p>
            <a:pPr fontAlgn="base"/>
            <a:r>
              <a:rPr lang="en-US" sz="1000" b="1" i="0" kern="1200" dirty="0" smtClean="0">
                <a:solidFill>
                  <a:schemeClr val="tx1"/>
                </a:solidFill>
                <a:effectLst/>
                <a:latin typeface="+mj-lt"/>
                <a:ea typeface="+mn-ea"/>
                <a:cs typeface="+mn-cs"/>
              </a:rPr>
              <a:t>Background:</a:t>
            </a:r>
            <a:r>
              <a:rPr lang="en-US" sz="1000" b="0" i="0" kern="1200" dirty="0" smtClean="0">
                <a:solidFill>
                  <a:schemeClr val="tx1"/>
                </a:solidFill>
                <a:effectLst/>
                <a:latin typeface="+mj-lt"/>
                <a:ea typeface="+mn-ea"/>
                <a:cs typeface="+mn-cs"/>
              </a:rPr>
              <a:t> Primary health care visits offer opportunities to identify and intervene with risky or harmful drinkers to reduce alcohol consumption. </a:t>
            </a:r>
            <a:r>
              <a:rPr lang="en-US" sz="1000" b="1" i="0" kern="1200" dirty="0" smtClean="0">
                <a:solidFill>
                  <a:schemeClr val="tx1"/>
                </a:solidFill>
                <a:effectLst/>
                <a:latin typeface="+mj-lt"/>
                <a:ea typeface="+mn-ea"/>
                <a:cs typeface="+mn-cs"/>
              </a:rPr>
              <a:t>Purpose:</a:t>
            </a:r>
            <a:r>
              <a:rPr lang="en-US" sz="1000" b="0" i="0" kern="1200" dirty="0" smtClean="0">
                <a:solidFill>
                  <a:schemeClr val="tx1"/>
                </a:solidFill>
                <a:effectLst/>
                <a:latin typeface="+mj-lt"/>
                <a:ea typeface="+mn-ea"/>
                <a:cs typeface="+mn-cs"/>
              </a:rPr>
              <a:t> To systematically review evidence for the efficacy of brief behavioral counseling interventions in primary care settings to reduce risky and harmful alcohol consumption. </a:t>
            </a:r>
            <a:r>
              <a:rPr lang="en-US" sz="1000" b="1" i="0" kern="1200" dirty="0" smtClean="0">
                <a:solidFill>
                  <a:schemeClr val="tx1"/>
                </a:solidFill>
                <a:effectLst/>
                <a:latin typeface="+mj-lt"/>
                <a:ea typeface="+mn-ea"/>
                <a:cs typeface="+mn-cs"/>
              </a:rPr>
              <a:t>Data Sources:</a:t>
            </a:r>
            <a:r>
              <a:rPr lang="en-US" sz="1000" b="0" i="0" kern="1200" dirty="0" smtClean="0">
                <a:solidFill>
                  <a:schemeClr val="tx1"/>
                </a:solidFill>
                <a:effectLst/>
                <a:latin typeface="+mj-lt"/>
                <a:ea typeface="+mn-ea"/>
                <a:cs typeface="+mn-cs"/>
              </a:rPr>
              <a:t> Cochrane Database of Systematic Reviews, Database of Research Effectiveness (DARE), MEDLINE, Cochrane Controlled Clinical Trials, </a:t>
            </a:r>
            <a:r>
              <a:rPr lang="en-US" sz="1000" b="0" i="0" kern="1200" dirty="0" err="1" smtClean="0">
                <a:solidFill>
                  <a:schemeClr val="tx1"/>
                </a:solidFill>
                <a:effectLst/>
                <a:latin typeface="+mj-lt"/>
                <a:ea typeface="+mn-ea"/>
                <a:cs typeface="+mn-cs"/>
              </a:rPr>
              <a:t>PsycINFO</a:t>
            </a:r>
            <a:r>
              <a:rPr lang="en-US" sz="1000" b="0" i="0" kern="1200" dirty="0" smtClean="0">
                <a:solidFill>
                  <a:schemeClr val="tx1"/>
                </a:solidFill>
                <a:effectLst/>
                <a:latin typeface="+mj-lt"/>
                <a:ea typeface="+mn-ea"/>
                <a:cs typeface="+mn-cs"/>
              </a:rPr>
              <a:t>, </a:t>
            </a:r>
            <a:r>
              <a:rPr lang="en-US" sz="1000" b="0" i="0" kern="1200" dirty="0" err="1" smtClean="0">
                <a:solidFill>
                  <a:schemeClr val="tx1"/>
                </a:solidFill>
                <a:effectLst/>
                <a:latin typeface="+mj-lt"/>
                <a:ea typeface="+mn-ea"/>
                <a:cs typeface="+mn-cs"/>
              </a:rPr>
              <a:t>HealthSTAR</a:t>
            </a:r>
            <a:r>
              <a:rPr lang="en-US" sz="1000" b="0" i="0" kern="1200" dirty="0" smtClean="0">
                <a:solidFill>
                  <a:schemeClr val="tx1"/>
                </a:solidFill>
                <a:effectLst/>
                <a:latin typeface="+mj-lt"/>
                <a:ea typeface="+mn-ea"/>
                <a:cs typeface="+mn-cs"/>
              </a:rPr>
              <a:t>, CINAHL databases, bibliographies of reviews and included trials from 1994 through April 2002; update search through February 2003. </a:t>
            </a:r>
            <a:r>
              <a:rPr lang="en-US" sz="1000" b="1" i="0" kern="1200" dirty="0" smtClean="0">
                <a:solidFill>
                  <a:schemeClr val="tx1"/>
                </a:solidFill>
                <a:effectLst/>
                <a:latin typeface="+mj-lt"/>
                <a:ea typeface="+mn-ea"/>
                <a:cs typeface="+mn-cs"/>
              </a:rPr>
              <a:t>Study Selection:</a:t>
            </a:r>
            <a:r>
              <a:rPr lang="en-US" sz="1000" b="0" i="0" kern="1200" dirty="0" smtClean="0">
                <a:solidFill>
                  <a:schemeClr val="tx1"/>
                </a:solidFill>
                <a:effectLst/>
                <a:latin typeface="+mj-lt"/>
                <a:ea typeface="+mn-ea"/>
                <a:cs typeface="+mn-cs"/>
              </a:rPr>
              <a:t> An inclusive search strategy (</a:t>
            </a:r>
            <a:r>
              <a:rPr lang="en-US" sz="1000" b="0" i="1" kern="1200" dirty="0" smtClean="0">
                <a:solidFill>
                  <a:schemeClr val="tx1"/>
                </a:solidFill>
                <a:effectLst/>
                <a:latin typeface="+mj-lt"/>
                <a:ea typeface="+mn-ea"/>
                <a:cs typeface="+mn-cs"/>
              </a:rPr>
              <a:t>alcohol</a:t>
            </a:r>
            <a:r>
              <a:rPr lang="en-US" sz="1000" b="0" i="0" kern="1200" dirty="0" smtClean="0">
                <a:solidFill>
                  <a:schemeClr val="tx1"/>
                </a:solidFill>
                <a:effectLst/>
                <a:latin typeface="+mj-lt"/>
                <a:ea typeface="+mn-ea"/>
                <a:cs typeface="+mn-cs"/>
              </a:rPr>
              <a:t>* or </a:t>
            </a:r>
            <a:r>
              <a:rPr lang="en-US" sz="1000" b="0" i="1" kern="1200" dirty="0" smtClean="0">
                <a:solidFill>
                  <a:schemeClr val="tx1"/>
                </a:solidFill>
                <a:effectLst/>
                <a:latin typeface="+mj-lt"/>
                <a:ea typeface="+mn-ea"/>
                <a:cs typeface="+mn-cs"/>
              </a:rPr>
              <a:t>drink</a:t>
            </a:r>
            <a:r>
              <a:rPr lang="en-US" sz="1000" b="0" i="0" kern="1200" dirty="0" smtClean="0">
                <a:solidFill>
                  <a:schemeClr val="tx1"/>
                </a:solidFill>
                <a:effectLst/>
                <a:latin typeface="+mj-lt"/>
                <a:ea typeface="+mn-ea"/>
                <a:cs typeface="+mn-cs"/>
              </a:rPr>
              <a:t>*) identified English-language systematic reviews or trials of primary care interventions to reduce risky/harmful alcohol use. Twelve controlled trials with general adult patients met our quality and relevance inclusion criteria. </a:t>
            </a:r>
            <a:r>
              <a:rPr lang="en-US" sz="1000" b="1" i="0" kern="1200" dirty="0" smtClean="0">
                <a:solidFill>
                  <a:schemeClr val="tx1"/>
                </a:solidFill>
                <a:effectLst/>
                <a:latin typeface="+mj-lt"/>
                <a:ea typeface="+mn-ea"/>
                <a:cs typeface="+mn-cs"/>
              </a:rPr>
              <a:t>Data Extraction:</a:t>
            </a:r>
            <a:r>
              <a:rPr lang="en-US" sz="1000" b="0" i="0" kern="1200" dirty="0" smtClean="0">
                <a:solidFill>
                  <a:schemeClr val="tx1"/>
                </a:solidFill>
                <a:effectLst/>
                <a:latin typeface="+mj-lt"/>
                <a:ea typeface="+mn-ea"/>
                <a:cs typeface="+mn-cs"/>
              </a:rPr>
              <a:t> Investigators abstracted study design and setting, participant characteristics, screening and assessment procedures, intervention components, alcohol consumption and other outcomes, and quality-related study details. </a:t>
            </a:r>
            <a:r>
              <a:rPr lang="en-US" sz="1000" b="1" i="0" kern="1200" dirty="0" smtClean="0">
                <a:solidFill>
                  <a:schemeClr val="tx1"/>
                </a:solidFill>
                <a:effectLst/>
                <a:latin typeface="+mj-lt"/>
                <a:ea typeface="+mn-ea"/>
                <a:cs typeface="+mn-cs"/>
              </a:rPr>
              <a:t>Data Synthesis:</a:t>
            </a:r>
            <a:r>
              <a:rPr lang="en-US" sz="1000" b="0" i="0" kern="1200" dirty="0" smtClean="0">
                <a:solidFill>
                  <a:schemeClr val="tx1"/>
                </a:solidFill>
                <a:effectLst/>
                <a:latin typeface="+mj-lt"/>
                <a:ea typeface="+mn-ea"/>
                <a:cs typeface="+mn-cs"/>
              </a:rPr>
              <a:t> Six to 12 months after good-quality, brief, </a:t>
            </a:r>
            <a:r>
              <a:rPr lang="en-US" sz="1000" b="0" i="0" kern="1200" dirty="0" err="1" smtClean="0">
                <a:solidFill>
                  <a:schemeClr val="tx1"/>
                </a:solidFill>
                <a:effectLst/>
                <a:latin typeface="+mj-lt"/>
                <a:ea typeface="+mn-ea"/>
                <a:cs typeface="+mn-cs"/>
              </a:rPr>
              <a:t>multicontact</a:t>
            </a:r>
            <a:r>
              <a:rPr lang="en-US" sz="1000" b="0" i="0" kern="1200" dirty="0" smtClean="0">
                <a:solidFill>
                  <a:schemeClr val="tx1"/>
                </a:solidFill>
                <a:effectLst/>
                <a:latin typeface="+mj-lt"/>
                <a:ea typeface="+mn-ea"/>
                <a:cs typeface="+mn-cs"/>
              </a:rPr>
              <a:t> behavioral counseling interventions (those with up to 15 minutes of initial contact and at least 1 follow-up), participants reduced the average number of drinks per week by 13% to 34% more than controls did, and the proportion of participants drinking at moderate or safe levels was 10% to 19% greater compared with controls. One study reported maintenance of improved drinking patterns for 48 months. </a:t>
            </a:r>
            <a:r>
              <a:rPr lang="en-US" sz="1000" b="1" i="0" kern="1200" dirty="0" smtClean="0">
                <a:solidFill>
                  <a:schemeClr val="tx1"/>
                </a:solidFill>
                <a:effectLst/>
                <a:latin typeface="+mj-lt"/>
                <a:ea typeface="+mn-ea"/>
                <a:cs typeface="+mn-cs"/>
              </a:rPr>
              <a:t>Conclusions:</a:t>
            </a:r>
            <a:r>
              <a:rPr lang="en-US" sz="1000" b="0" i="0" kern="1200" dirty="0" smtClean="0">
                <a:solidFill>
                  <a:schemeClr val="tx1"/>
                </a:solidFill>
                <a:effectLst/>
                <a:latin typeface="+mj-lt"/>
                <a:ea typeface="+mn-ea"/>
                <a:cs typeface="+mn-cs"/>
              </a:rPr>
              <a:t> Behavioral counseling interventions for risky/harmful alcohol use among adult primary care patients could provide an effective component of a public health approach to reducing risky/harmful alcohol use. Future research should focus on implementation strategies to facilitate adoption of these practices into routine health care.</a:t>
            </a:r>
          </a:p>
          <a:p>
            <a:endParaRPr lang="en-GB" sz="1000" baseline="0" dirty="0" smtClean="0">
              <a:latin typeface="+mj-lt"/>
              <a:cs typeface="Arial" pitchFamily="34" charset="0"/>
            </a:endParaRPr>
          </a:p>
          <a:p>
            <a:r>
              <a:rPr lang="en-GB" sz="1000" b="1" baseline="0" dirty="0" smtClean="0">
                <a:latin typeface="+mj-lt"/>
                <a:cs typeface="Arial" pitchFamily="34" charset="0"/>
              </a:rPr>
              <a:t>REFERENCES</a:t>
            </a:r>
          </a:p>
          <a:p>
            <a:r>
              <a:rPr lang="en-GB" sz="1000" baseline="0" dirty="0" smtClean="0">
                <a:latin typeface="+mj-lt"/>
                <a:cs typeface="Arial" pitchFamily="34" charset="0"/>
              </a:rPr>
              <a:t>Gentilello, L.M., </a:t>
            </a:r>
            <a:r>
              <a:rPr lang="en-GB" sz="1000" baseline="0" dirty="0" err="1" smtClean="0">
                <a:latin typeface="+mj-lt"/>
                <a:cs typeface="Arial" pitchFamily="34" charset="0"/>
              </a:rPr>
              <a:t>Rivara</a:t>
            </a:r>
            <a:r>
              <a:rPr lang="en-GB" sz="1000" baseline="0" dirty="0" smtClean="0">
                <a:latin typeface="+mj-lt"/>
                <a:cs typeface="Arial" pitchFamily="34" charset="0"/>
              </a:rPr>
              <a:t>, F.P., Donovan, D.M., </a:t>
            </a:r>
            <a:r>
              <a:rPr lang="en-GB" sz="1000" baseline="0" dirty="0" err="1" smtClean="0">
                <a:latin typeface="+mj-lt"/>
                <a:cs typeface="Arial" pitchFamily="34" charset="0"/>
              </a:rPr>
              <a:t>Jurkovich</a:t>
            </a:r>
            <a:r>
              <a:rPr lang="en-GB" sz="1000" baseline="0" dirty="0" smtClean="0">
                <a:latin typeface="+mj-lt"/>
                <a:cs typeface="Arial" pitchFamily="34" charset="0"/>
              </a:rPr>
              <a:t>, G.J., </a:t>
            </a:r>
            <a:r>
              <a:rPr lang="en-GB" sz="1000" baseline="0" dirty="0" err="1" smtClean="0">
                <a:latin typeface="+mj-lt"/>
                <a:cs typeface="Arial" pitchFamily="34" charset="0"/>
              </a:rPr>
              <a:t>Daranciang</a:t>
            </a:r>
            <a:r>
              <a:rPr lang="en-GB" sz="1000" baseline="0" dirty="0" smtClean="0">
                <a:latin typeface="+mj-lt"/>
                <a:cs typeface="Arial" pitchFamily="34" charset="0"/>
              </a:rPr>
              <a:t>, E., Dunn, C.W., </a:t>
            </a:r>
            <a:r>
              <a:rPr lang="en-GB" sz="1000" baseline="0" dirty="0" err="1" smtClean="0">
                <a:latin typeface="+mj-lt"/>
                <a:cs typeface="Arial" pitchFamily="34" charset="0"/>
              </a:rPr>
              <a:t>Villaveces</a:t>
            </a:r>
            <a:r>
              <a:rPr lang="en-GB" sz="1000" baseline="0" dirty="0" smtClean="0">
                <a:latin typeface="+mj-lt"/>
                <a:cs typeface="Arial" pitchFamily="34" charset="0"/>
              </a:rPr>
              <a:t>, A., </a:t>
            </a:r>
            <a:r>
              <a:rPr lang="en-GB" sz="1000" baseline="0" dirty="0" err="1" smtClean="0">
                <a:latin typeface="+mj-lt"/>
                <a:cs typeface="Arial" pitchFamily="34" charset="0"/>
              </a:rPr>
              <a:t>Copass</a:t>
            </a:r>
            <a:r>
              <a:rPr lang="en-GB" sz="1000" baseline="0" dirty="0" smtClean="0">
                <a:latin typeface="+mj-lt"/>
                <a:cs typeface="Arial" pitchFamily="34" charset="0"/>
              </a:rPr>
              <a:t>, M., &amp; </a:t>
            </a:r>
            <a:r>
              <a:rPr lang="en-GB" sz="1000" baseline="0" dirty="0" err="1" smtClean="0">
                <a:latin typeface="+mj-lt"/>
                <a:cs typeface="Arial" pitchFamily="34" charset="0"/>
              </a:rPr>
              <a:t>Ries</a:t>
            </a:r>
            <a:r>
              <a:rPr lang="en-GB" sz="1000" baseline="0" dirty="0" smtClean="0">
                <a:latin typeface="+mj-lt"/>
                <a:cs typeface="Arial" pitchFamily="34" charset="0"/>
              </a:rPr>
              <a:t>, R.R. (1999). Alcohol interventions in a trauma </a:t>
            </a:r>
            <a:r>
              <a:rPr lang="en-GB" sz="1000" baseline="0" dirty="0" err="1" smtClean="0">
                <a:latin typeface="+mj-lt"/>
                <a:cs typeface="Arial" pitchFamily="34" charset="0"/>
              </a:rPr>
              <a:t>center</a:t>
            </a:r>
            <a:r>
              <a:rPr lang="en-GB" sz="1000" baseline="0" dirty="0" smtClean="0">
                <a:latin typeface="+mj-lt"/>
                <a:cs typeface="Arial" pitchFamily="34" charset="0"/>
              </a:rPr>
              <a:t> as a means of reducing the risk of injury recurrence. </a:t>
            </a:r>
            <a:r>
              <a:rPr lang="en-GB" sz="1000" i="1" baseline="0" dirty="0" smtClean="0">
                <a:latin typeface="+mj-lt"/>
                <a:cs typeface="Arial" pitchFamily="34" charset="0"/>
              </a:rPr>
              <a:t>Annals of Surgery, 230</a:t>
            </a:r>
            <a:r>
              <a:rPr lang="en-GB" sz="1000" i="0" baseline="0" dirty="0" smtClean="0">
                <a:latin typeface="+mj-lt"/>
                <a:cs typeface="Arial" pitchFamily="34" charset="0"/>
              </a:rPr>
              <a:t>(4), 473-483.</a:t>
            </a:r>
          </a:p>
          <a:p>
            <a:endParaRPr lang="en-GB" sz="1000" i="0" baseline="0" dirty="0" smtClean="0">
              <a:latin typeface="+mj-lt"/>
              <a:cs typeface="Arial" pitchFamily="34" charset="0"/>
            </a:endParaRPr>
          </a:p>
          <a:p>
            <a:r>
              <a:rPr lang="en-GB" sz="1000" i="0" baseline="0" dirty="0" smtClean="0">
                <a:latin typeface="+mj-lt"/>
                <a:cs typeface="Arial" pitchFamily="34" charset="0"/>
              </a:rPr>
              <a:t>Schermer, C.R., Moyers, T.B., Miller, W.R., &amp; Bloomfield, L.A. (2006). Trauma </a:t>
            </a:r>
            <a:r>
              <a:rPr lang="en-GB" sz="1000" i="0" baseline="0" dirty="0" err="1" smtClean="0">
                <a:latin typeface="+mj-lt"/>
                <a:cs typeface="Arial" pitchFamily="34" charset="0"/>
              </a:rPr>
              <a:t>center</a:t>
            </a:r>
            <a:r>
              <a:rPr lang="en-GB" sz="1000" i="0" baseline="0" dirty="0" smtClean="0">
                <a:latin typeface="+mj-lt"/>
                <a:cs typeface="Arial" pitchFamily="34" charset="0"/>
              </a:rPr>
              <a:t> brief interventions for alcohol disorders decrease subsequent driving under the influence arrests. </a:t>
            </a:r>
            <a:r>
              <a:rPr lang="en-GB" sz="1000" i="1" baseline="0" dirty="0" smtClean="0">
                <a:latin typeface="+mj-lt"/>
                <a:cs typeface="Arial" pitchFamily="34" charset="0"/>
              </a:rPr>
              <a:t>Journal of Trauma-Injury Infection and Critical Care, 60</a:t>
            </a:r>
            <a:r>
              <a:rPr lang="en-GB" sz="1000" i="0" baseline="0" dirty="0" smtClean="0">
                <a:latin typeface="+mj-lt"/>
                <a:cs typeface="Arial" pitchFamily="34" charset="0"/>
              </a:rPr>
              <a:t>(1), 29-34.</a:t>
            </a:r>
          </a:p>
          <a:p>
            <a:endParaRPr lang="en-GB" sz="1000" i="0" baseline="0" dirty="0" smtClean="0">
              <a:latin typeface="+mj-lt"/>
              <a:cs typeface="Arial" pitchFamily="34" charset="0"/>
            </a:endParaRPr>
          </a:p>
          <a:p>
            <a:r>
              <a:rPr lang="en-US" sz="1000" b="0" i="0" kern="1200" dirty="0" smtClean="0">
                <a:solidFill>
                  <a:schemeClr val="tx1"/>
                </a:solidFill>
                <a:effectLst/>
                <a:latin typeface="+mj-lt"/>
                <a:ea typeface="+mn-ea"/>
                <a:cs typeface="+mn-cs"/>
              </a:rPr>
              <a:t>Fleming, M.F., </a:t>
            </a:r>
            <a:r>
              <a:rPr lang="en-US" sz="1000" b="0" i="0" kern="1200" dirty="0" err="1" smtClean="0">
                <a:solidFill>
                  <a:schemeClr val="tx1"/>
                </a:solidFill>
                <a:effectLst/>
                <a:latin typeface="+mj-lt"/>
                <a:ea typeface="+mn-ea"/>
                <a:cs typeface="+mn-cs"/>
              </a:rPr>
              <a:t>Mundt</a:t>
            </a:r>
            <a:r>
              <a:rPr lang="en-US" sz="1000" b="0" i="0" kern="1200" dirty="0" smtClean="0">
                <a:solidFill>
                  <a:schemeClr val="tx1"/>
                </a:solidFill>
                <a:effectLst/>
                <a:latin typeface="+mj-lt"/>
                <a:ea typeface="+mn-ea"/>
                <a:cs typeface="+mn-cs"/>
              </a:rPr>
              <a:t>, M.P., French, M.T., et al. (2002) Brief physician advice for problem drinkers: Long-term efficacy and benefit-cost analysis. </a:t>
            </a:r>
            <a:r>
              <a:rPr lang="en-US" sz="1000" b="0" i="1" kern="1200" dirty="0" smtClean="0">
                <a:solidFill>
                  <a:schemeClr val="tx1"/>
                </a:solidFill>
                <a:effectLst/>
                <a:latin typeface="+mj-lt"/>
                <a:ea typeface="+mn-ea"/>
                <a:cs typeface="+mn-cs"/>
              </a:rPr>
              <a:t>Alcoholism: Clinical &amp;Experimental Research. 26</a:t>
            </a:r>
            <a:r>
              <a:rPr lang="en-US" sz="1000" b="0" i="0" kern="1200" dirty="0" smtClean="0">
                <a:solidFill>
                  <a:schemeClr val="tx1"/>
                </a:solidFill>
                <a:effectLst/>
                <a:latin typeface="+mj-lt"/>
                <a:ea typeface="+mn-ea"/>
                <a:cs typeface="+mn-cs"/>
              </a:rPr>
              <a:t>(1), 36-43.</a:t>
            </a:r>
          </a:p>
          <a:p>
            <a:endParaRPr lang="en-GB" sz="1000" i="0" baseline="0" dirty="0" smtClean="0">
              <a:latin typeface="+mj-lt"/>
              <a:cs typeface="Arial" pitchFamily="34" charset="0"/>
            </a:endParaRPr>
          </a:p>
          <a:p>
            <a:r>
              <a:rPr lang="en-GB" sz="1000" i="0" baseline="0" dirty="0" err="1" smtClean="0">
                <a:latin typeface="+mj-lt"/>
                <a:cs typeface="Arial" pitchFamily="34" charset="0"/>
              </a:rPr>
              <a:t>Cuijpers</a:t>
            </a:r>
            <a:r>
              <a:rPr lang="en-GB" sz="1000" i="0" baseline="0" dirty="0" smtClean="0">
                <a:latin typeface="+mj-lt"/>
                <a:cs typeface="Arial" pitchFamily="34" charset="0"/>
              </a:rPr>
              <a:t>, P., Riper, H., &amp; </a:t>
            </a:r>
            <a:r>
              <a:rPr lang="en-GB" sz="1000" i="0" baseline="0" dirty="0" err="1" smtClean="0">
                <a:latin typeface="+mj-lt"/>
                <a:cs typeface="Arial" pitchFamily="34" charset="0"/>
              </a:rPr>
              <a:t>Lemmers</a:t>
            </a:r>
            <a:r>
              <a:rPr lang="en-GB" sz="1000" i="0" baseline="0" dirty="0" smtClean="0">
                <a:latin typeface="+mj-lt"/>
                <a:cs typeface="Arial" pitchFamily="34" charset="0"/>
              </a:rPr>
              <a:t>, L. (2004). The </a:t>
            </a:r>
            <a:r>
              <a:rPr lang="en-US" sz="1000" i="0" baseline="0" dirty="0" smtClean="0">
                <a:latin typeface="+mj-lt"/>
                <a:cs typeface="Arial" pitchFamily="34" charset="0"/>
              </a:rPr>
              <a:t>effects on mortality of brief interventions for problem drinking: A meta-analysis. </a:t>
            </a:r>
            <a:r>
              <a:rPr lang="en-US" sz="1000" i="1" baseline="0" dirty="0" smtClean="0">
                <a:latin typeface="+mj-lt"/>
                <a:cs typeface="Arial" pitchFamily="34" charset="0"/>
              </a:rPr>
              <a:t>Addiction, 99</a:t>
            </a:r>
            <a:r>
              <a:rPr lang="en-US" sz="1000" i="0" baseline="0" dirty="0" smtClean="0">
                <a:latin typeface="+mj-lt"/>
                <a:cs typeface="Arial" pitchFamily="34" charset="0"/>
              </a:rPr>
              <a:t>, 839-845.</a:t>
            </a:r>
          </a:p>
          <a:p>
            <a:endParaRPr lang="en-US" sz="1000" i="0" baseline="0" dirty="0" smtClean="0">
              <a:latin typeface="+mj-lt"/>
              <a:cs typeface="Arial" pitchFamily="34" charset="0"/>
            </a:endParaRPr>
          </a:p>
          <a:p>
            <a:r>
              <a:rPr lang="en-US" sz="1000" b="0" i="0" kern="1200" dirty="0" smtClean="0">
                <a:solidFill>
                  <a:schemeClr val="tx1"/>
                </a:solidFill>
                <a:effectLst/>
                <a:latin typeface="+mj-lt"/>
                <a:ea typeface="+mn-ea"/>
                <a:cs typeface="+mn-cs"/>
              </a:rPr>
              <a:t>Burke, B.L., </a:t>
            </a:r>
            <a:r>
              <a:rPr lang="en-US" sz="1000" b="0" i="0" kern="1200" dirty="0" err="1" smtClean="0">
                <a:solidFill>
                  <a:schemeClr val="tx1"/>
                </a:solidFill>
                <a:effectLst/>
                <a:latin typeface="+mj-lt"/>
                <a:ea typeface="+mn-ea"/>
                <a:cs typeface="+mn-cs"/>
              </a:rPr>
              <a:t>Arkowitz</a:t>
            </a:r>
            <a:r>
              <a:rPr lang="en-US" sz="1000" b="0" i="0" kern="1200" dirty="0" smtClean="0">
                <a:solidFill>
                  <a:schemeClr val="tx1"/>
                </a:solidFill>
                <a:effectLst/>
                <a:latin typeface="+mj-lt"/>
                <a:ea typeface="+mn-ea"/>
                <a:cs typeface="+mn-cs"/>
              </a:rPr>
              <a:t>, H., &amp; </a:t>
            </a:r>
            <a:r>
              <a:rPr lang="en-US" sz="1000" b="0" i="0" kern="1200" dirty="0" err="1" smtClean="0">
                <a:solidFill>
                  <a:schemeClr val="tx1"/>
                </a:solidFill>
                <a:effectLst/>
                <a:latin typeface="+mj-lt"/>
                <a:ea typeface="+mn-ea"/>
                <a:cs typeface="+mn-cs"/>
              </a:rPr>
              <a:t>Menchola</a:t>
            </a:r>
            <a:r>
              <a:rPr lang="en-US" sz="1000" b="0" i="0" kern="1200" dirty="0" smtClean="0">
                <a:solidFill>
                  <a:schemeClr val="tx1"/>
                </a:solidFill>
                <a:effectLst/>
                <a:latin typeface="+mj-lt"/>
                <a:ea typeface="+mn-ea"/>
                <a:cs typeface="+mn-cs"/>
              </a:rPr>
              <a:t>, M. (2003).</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The efficacy of motivational interviewing: A meta analysis of controlled clinical trials. </a:t>
            </a:r>
            <a:r>
              <a:rPr lang="en-US" sz="1000" b="0" i="1" kern="1200" dirty="0" smtClean="0">
                <a:solidFill>
                  <a:schemeClr val="tx1"/>
                </a:solidFill>
                <a:effectLst/>
                <a:latin typeface="+mj-lt"/>
                <a:ea typeface="+mn-ea"/>
                <a:cs typeface="+mn-cs"/>
              </a:rPr>
              <a:t>Journal of Consulting</a:t>
            </a:r>
            <a:r>
              <a:rPr lang="en-US" sz="1000" b="0" i="1" kern="1200" baseline="0" dirty="0" smtClean="0">
                <a:solidFill>
                  <a:schemeClr val="tx1"/>
                </a:solidFill>
                <a:effectLst/>
                <a:latin typeface="+mj-lt"/>
                <a:ea typeface="+mn-ea"/>
                <a:cs typeface="+mn-cs"/>
              </a:rPr>
              <a:t> Clinical Psychology, 71</a:t>
            </a:r>
            <a:r>
              <a:rPr lang="en-US" sz="1000" b="0" i="0" kern="1200" baseline="0" dirty="0" smtClean="0">
                <a:solidFill>
                  <a:schemeClr val="tx1"/>
                </a:solidFill>
                <a:effectLst/>
                <a:latin typeface="+mj-lt"/>
                <a:ea typeface="+mn-ea"/>
                <a:cs typeface="+mn-cs"/>
              </a:rPr>
              <a:t>, 843-861.</a:t>
            </a:r>
          </a:p>
          <a:p>
            <a:endParaRPr lang="en-US" sz="1000" b="0" i="0" kern="1200" baseline="0" dirty="0" smtClean="0">
              <a:solidFill>
                <a:schemeClr val="tx1"/>
              </a:solidFill>
              <a:effectLst/>
              <a:latin typeface="+mj-lt"/>
              <a:ea typeface="+mn-ea"/>
              <a:cs typeface="+mn-cs"/>
            </a:endParaRPr>
          </a:p>
          <a:p>
            <a:r>
              <a:rPr lang="en-US" sz="1000" b="0" i="0" kern="1200" baseline="0" dirty="0" smtClean="0">
                <a:solidFill>
                  <a:schemeClr val="tx1"/>
                </a:solidFill>
                <a:effectLst/>
                <a:latin typeface="+mj-lt"/>
                <a:ea typeface="+mn-ea"/>
                <a:cs typeface="+mn-cs"/>
              </a:rPr>
              <a:t>Whitlock, E.P., </a:t>
            </a:r>
            <a:r>
              <a:rPr lang="en-US" sz="1000" b="0" i="0" kern="1200" baseline="0" dirty="0" err="1" smtClean="0">
                <a:solidFill>
                  <a:schemeClr val="tx1"/>
                </a:solidFill>
                <a:effectLst/>
                <a:latin typeface="+mj-lt"/>
                <a:ea typeface="+mn-ea"/>
                <a:cs typeface="+mn-cs"/>
              </a:rPr>
              <a:t>Polen</a:t>
            </a:r>
            <a:r>
              <a:rPr lang="en-US" sz="1000" b="0" i="0" kern="1200" baseline="0" dirty="0" smtClean="0">
                <a:solidFill>
                  <a:schemeClr val="tx1"/>
                </a:solidFill>
                <a:effectLst/>
                <a:latin typeface="+mj-lt"/>
                <a:ea typeface="+mn-ea"/>
                <a:cs typeface="+mn-cs"/>
              </a:rPr>
              <a:t>, M.R., Green, C.A., Orleans, T., &amp; Klein, J. (2004). Behavioral counseling interventions in primary care to reduce risky/harmful alcohol use by adults: A summary of evidence for the U.S. Preventive Services Task Force. </a:t>
            </a:r>
            <a:r>
              <a:rPr lang="en-US" sz="1000" b="0" i="1" kern="1200" baseline="0" dirty="0" smtClean="0">
                <a:solidFill>
                  <a:schemeClr val="tx1"/>
                </a:solidFill>
                <a:effectLst/>
                <a:latin typeface="+mj-lt"/>
                <a:ea typeface="+mn-ea"/>
                <a:cs typeface="+mn-cs"/>
              </a:rPr>
              <a:t>Annals of Internal Medicine, 140</a:t>
            </a:r>
            <a:r>
              <a:rPr lang="en-US" sz="1000" b="0" i="0" kern="1200" baseline="0" dirty="0" smtClean="0">
                <a:solidFill>
                  <a:schemeClr val="tx1"/>
                </a:solidFill>
                <a:effectLst/>
                <a:latin typeface="+mj-lt"/>
                <a:ea typeface="+mn-ea"/>
                <a:cs typeface="+mn-cs"/>
              </a:rPr>
              <a:t>, 557-568.</a:t>
            </a:r>
          </a:p>
          <a:p>
            <a:endParaRPr lang="en-US" sz="1000" i="0" baseline="0" dirty="0" smtClean="0">
              <a:latin typeface="+mj-lt"/>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31</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kern="1200" dirty="0" smtClean="0">
                <a:solidFill>
                  <a:schemeClr val="tx1"/>
                </a:solidFill>
                <a:latin typeface="+mj-lt"/>
                <a:ea typeface="+mn-ea"/>
                <a:cs typeface="Arial" pitchFamily="34" charset="0"/>
              </a:rPr>
              <a:t>Slide</a:t>
            </a:r>
            <a:r>
              <a:rPr lang="en-GB" sz="1000" kern="1200" baseline="0" dirty="0" smtClean="0">
                <a:solidFill>
                  <a:schemeClr val="tx1"/>
                </a:solidFill>
                <a:latin typeface="+mj-lt"/>
                <a:ea typeface="+mn-ea"/>
                <a:cs typeface="Arial" pitchFamily="34" charset="0"/>
              </a:rPr>
              <a:t> 31 features several studies that have been done on drug-related SBIRT. The references are hyper-linked in the far right column of the table, should training participants wish to access the source article. In addition, the abstract for each article appears below.</a:t>
            </a:r>
          </a:p>
          <a:p>
            <a:endParaRPr lang="en-GB" sz="1000" dirty="0" smtClean="0">
              <a:latin typeface="+mj-lt"/>
              <a:cs typeface="Arial" pitchFamily="34" charset="0"/>
            </a:endParaRPr>
          </a:p>
          <a:p>
            <a:r>
              <a:rPr lang="en-GB" sz="1000" u="sng" dirty="0" smtClean="0">
                <a:latin typeface="+mj-lt"/>
                <a:cs typeface="Arial" pitchFamily="34" charset="0"/>
              </a:rPr>
              <a:t>World Health</a:t>
            </a:r>
            <a:r>
              <a:rPr lang="en-GB" sz="1000" u="sng" baseline="0" dirty="0" smtClean="0">
                <a:latin typeface="+mj-lt"/>
                <a:cs typeface="Arial" pitchFamily="34" charset="0"/>
              </a:rPr>
              <a:t> Organization, 2008</a:t>
            </a:r>
            <a:r>
              <a:rPr lang="en-GB" sz="1000" baseline="0" dirty="0" smtClean="0">
                <a:latin typeface="+mj-lt"/>
                <a:cs typeface="Arial" pitchFamily="34" charset="0"/>
              </a:rPr>
              <a:t>:</a:t>
            </a:r>
          </a:p>
          <a:p>
            <a:r>
              <a:rPr lang="en-US" sz="1000" dirty="0" smtClean="0">
                <a:latin typeface="+mj-lt"/>
                <a:cs typeface="Arial" pitchFamily="34" charset="0"/>
              </a:rPr>
              <a:t>The primary aim of the ASSIST Phase III Project was to conduct an international randomized controlled trial (RCT) evaluating the effectiveness of a Brief Intervention (BI) for illicit drugs (cannabis, cocaine, ATS &amp; opioids) as linked to the Alcohol, Smoking and Substance Involvement Screening Test (ASSIST). Participants were recruited from PHC settings in four countries (Australia, Brazil, India, the United States of America) and were randomly allocated to an intervention or waitlist control group at baseline and followed up three months later. Both groups were administered the ASSIST and a demographic profile questionnaire at baseline. Intervention participants received a brief intervention for the drug for which they scored the highest on the ASSIST (either cannabis, cocaine, ATS or opioids). They also received self-help materials relating to that drug. After being administered the ASSIST at the 3-month WHO ASSIST Phase III Technical Report 6 follow-up, the brief intervention participants were administered a semi-structured interview (Brief Intervention Process Rating Form) which asked for their views on the information and feedback they had received at the last interview three months ago. For ethical reasons, control participants were given a brief intervention at the follow-up stage (after they had been administered the ASSIST). </a:t>
            </a:r>
          </a:p>
          <a:p>
            <a:endParaRPr lang="en-GB" sz="1000" dirty="0" smtClean="0">
              <a:latin typeface="+mj-lt"/>
              <a:cs typeface="Arial" pitchFamily="34" charset="0"/>
            </a:endParaRPr>
          </a:p>
          <a:p>
            <a:r>
              <a:rPr lang="en-GB" sz="1000" u="sng" dirty="0" smtClean="0">
                <a:latin typeface="+mj-lt"/>
                <a:cs typeface="Arial" pitchFamily="34" charset="0"/>
              </a:rPr>
              <a:t>Madras</a:t>
            </a:r>
            <a:r>
              <a:rPr lang="en-GB" sz="1000" u="sng" baseline="0" dirty="0" smtClean="0">
                <a:latin typeface="+mj-lt"/>
                <a:cs typeface="Arial" pitchFamily="34" charset="0"/>
              </a:rPr>
              <a:t> et al., 2009</a:t>
            </a:r>
            <a:r>
              <a:rPr lang="en-GB" sz="1000" baseline="0" dirty="0" smtClean="0">
                <a:latin typeface="+mj-lt"/>
                <a:cs typeface="Arial" pitchFamily="34" charset="0"/>
              </a:rPr>
              <a:t>:</a:t>
            </a:r>
          </a:p>
          <a:p>
            <a:r>
              <a:rPr lang="en-US" sz="1000" b="1" dirty="0" smtClean="0">
                <a:latin typeface="+mj-lt"/>
                <a:cs typeface="Arial" pitchFamily="34" charset="0"/>
              </a:rPr>
              <a:t>Objectives</a:t>
            </a:r>
            <a:r>
              <a:rPr lang="en-US" sz="1000" dirty="0" smtClean="0">
                <a:latin typeface="+mj-lt"/>
                <a:cs typeface="Arial" pitchFamily="34" charset="0"/>
              </a:rPr>
              <a:t>—Alcohol screening and brief interventions in medical settings can significantly reduce alcohol use. Corresponding data for illicit drug use is sparse. A Federally funded  Screening, Brief Intervention, Referral to Treatment (SBIRT) service program, the largest of its kind to date, was initiated by the Substance Abuse and Mental Health Services Administration (SAMHSA) in a wide variety of medical settings. We compared illicit drug use at intake and six months after drug screening and interventions were administered.</a:t>
            </a:r>
          </a:p>
          <a:p>
            <a:r>
              <a:rPr lang="en-US" sz="1000" b="1" dirty="0" smtClean="0">
                <a:latin typeface="+mj-lt"/>
                <a:cs typeface="Arial" pitchFamily="34" charset="0"/>
              </a:rPr>
              <a:t>Design</a:t>
            </a:r>
            <a:r>
              <a:rPr lang="en-US" sz="1000" dirty="0" smtClean="0">
                <a:latin typeface="+mj-lt"/>
                <a:cs typeface="Arial" pitchFamily="34" charset="0"/>
              </a:rPr>
              <a:t>—SBIRT services were implemented in a range of medical settings across six states. A diverse patient population (Alaska Natives, American Indians, African-Americans,  Caucasians, Hispanics), was screened and offered score-based progressive levels of intervention (brief intervention, brief treatment, referral to specialty treatment). In this secondary analysis of the SBIRT service program, drug use data was compared at intake and at a six month follow-up, in a sample of a randomly selected population (10%) that screened positive at baseline. </a:t>
            </a:r>
            <a:r>
              <a:rPr lang="en-US" sz="1000" b="1" dirty="0" smtClean="0">
                <a:latin typeface="+mj-lt"/>
                <a:cs typeface="Arial" pitchFamily="34" charset="0"/>
              </a:rPr>
              <a:t>Results</a:t>
            </a:r>
            <a:r>
              <a:rPr lang="en-US" sz="1000" dirty="0" smtClean="0">
                <a:latin typeface="+mj-lt"/>
                <a:cs typeface="Arial" pitchFamily="34" charset="0"/>
              </a:rPr>
              <a:t>—Of 459,599 patients screened, 22.7% screened positive for a spectrum of use (risky/problematic, abuse/addiction). The majority were recommended for a brief intervention (15.9%), with a smaller percentage recommended for brief treatment (3.2%) or referral to specialty treatment (3.7%). Among those reporting baseline illicit drug use, rates of drug use at 6 month follow-up (4 of 6 sites), were 67.7% lower (p &lt; 0.001) and heavy alcohol use was 38.6% lower (p &lt; 0.001), with</a:t>
            </a:r>
          </a:p>
          <a:p>
            <a:r>
              <a:rPr lang="en-US" sz="1000" dirty="0" smtClean="0">
                <a:latin typeface="+mj-lt"/>
                <a:cs typeface="Arial" pitchFamily="34" charset="0"/>
              </a:rPr>
              <a:t>comparable findings across sites, gender, race/ethnic, age subgroups. Among persons recommended for brief treatment or referral to specialty treatment, self-reported improvements in general health (p &lt; 0.001), mental health (p &lt; 0.001), employment (p &lt; 0.001), housing status (p &lt; 0.001), and criminal behavior (p &lt; 0.001) were found. </a:t>
            </a:r>
            <a:r>
              <a:rPr lang="en-US" sz="1000" b="1" dirty="0" smtClean="0">
                <a:latin typeface="+mj-lt"/>
                <a:cs typeface="Arial" pitchFamily="34" charset="0"/>
              </a:rPr>
              <a:t>Conclusions</a:t>
            </a:r>
            <a:r>
              <a:rPr lang="en-US" sz="1000" dirty="0" smtClean="0">
                <a:latin typeface="+mj-lt"/>
                <a:cs typeface="Arial" pitchFamily="34" charset="0"/>
              </a:rPr>
              <a:t>—SBIRT was feasible to implement and the self-reported patient status at six months indicated significant improvements over baseline, for illicit drug use and heavy alcohol use, with functional domains improved, across a range of health care settings and a range of patients.</a:t>
            </a:r>
          </a:p>
          <a:p>
            <a:endParaRPr lang="en-US" sz="1000" dirty="0" smtClean="0">
              <a:latin typeface="+mj-lt"/>
              <a:cs typeface="Arial" pitchFamily="34" charset="0"/>
            </a:endParaRPr>
          </a:p>
          <a:p>
            <a:r>
              <a:rPr lang="en-US" sz="1000" u="sng" dirty="0" smtClean="0">
                <a:latin typeface="+mj-lt"/>
                <a:cs typeface="Arial" pitchFamily="34" charset="0"/>
              </a:rPr>
              <a:t>Estee et al., 2010</a:t>
            </a:r>
            <a:r>
              <a:rPr lang="en-US" sz="1000" dirty="0" smtClean="0">
                <a:latin typeface="+mj-lt"/>
                <a:cs typeface="Arial" pitchFamily="34" charset="0"/>
              </a:rPr>
              <a:t>:</a:t>
            </a:r>
          </a:p>
          <a:p>
            <a:r>
              <a:rPr lang="en-US" sz="1000" b="1" i="0" kern="1200" cap="none" dirty="0" smtClean="0">
                <a:solidFill>
                  <a:schemeClr val="tx1"/>
                </a:solidFill>
                <a:effectLst/>
                <a:latin typeface="+mj-lt"/>
                <a:ea typeface="+mn-ea"/>
                <a:cs typeface="+mn-cs"/>
              </a:rPr>
              <a:t>Background:</a:t>
            </a:r>
            <a:r>
              <a:rPr lang="en-US" sz="1000" b="1" i="0" kern="1200" cap="none" baseline="0" dirty="0" smtClean="0">
                <a:solidFill>
                  <a:schemeClr val="tx1"/>
                </a:solidFill>
                <a:effectLst/>
                <a:latin typeface="+mj-lt"/>
                <a:ea typeface="+mn-ea"/>
                <a:cs typeface="+mn-cs"/>
              </a:rPr>
              <a:t> </a:t>
            </a:r>
            <a:r>
              <a:rPr lang="en-US" sz="1000" b="0" i="0" kern="1200" cap="none" baseline="0" dirty="0" smtClean="0">
                <a:solidFill>
                  <a:schemeClr val="tx1"/>
                </a:solidFill>
                <a:effectLst/>
                <a:latin typeface="+mj-lt"/>
                <a:ea typeface="+mn-ea"/>
                <a:cs typeface="+mn-cs"/>
              </a:rPr>
              <a:t>S</a:t>
            </a:r>
            <a:r>
              <a:rPr lang="en-US" sz="1000" b="0" i="0" kern="1200" dirty="0" smtClean="0">
                <a:solidFill>
                  <a:schemeClr val="tx1"/>
                </a:solidFill>
                <a:effectLst/>
                <a:latin typeface="+mj-lt"/>
                <a:ea typeface="+mn-ea"/>
                <a:cs typeface="+mn-cs"/>
              </a:rPr>
              <a:t>ubstance abuse is a major determinant of morbidity, mortality, and health care resource consumption. We evaluated a screening, brief intervention, and referral to treatment (SBIRT) program, implemented in 9 hospital emergency departments (ED) in Washington State.</a:t>
            </a:r>
            <a:r>
              <a:rPr lang="en-US" sz="1000" b="0" i="0" kern="1200" baseline="0" dirty="0" smtClean="0">
                <a:solidFill>
                  <a:schemeClr val="tx1"/>
                </a:solidFill>
                <a:effectLst/>
                <a:latin typeface="+mj-lt"/>
                <a:ea typeface="+mn-ea"/>
                <a:cs typeface="+mn-cs"/>
              </a:rPr>
              <a:t> </a:t>
            </a:r>
            <a:r>
              <a:rPr lang="en-US" sz="1000" b="1" i="0" kern="1200" cap="none" dirty="0" smtClean="0">
                <a:solidFill>
                  <a:schemeClr val="tx1"/>
                </a:solidFill>
                <a:effectLst/>
                <a:latin typeface="+mj-lt"/>
                <a:ea typeface="+mn-ea"/>
                <a:cs typeface="+mn-cs"/>
              </a:rPr>
              <a:t>Methods:</a:t>
            </a:r>
            <a:r>
              <a:rPr lang="en-US" sz="1000" b="0" i="0" kern="1200" cap="none" baseline="0" dirty="0" smtClean="0">
                <a:solidFill>
                  <a:schemeClr val="tx1"/>
                </a:solidFill>
                <a:effectLst/>
                <a:latin typeface="+mj-lt"/>
                <a:ea typeface="+mn-ea"/>
                <a:cs typeface="+mn-cs"/>
              </a:rPr>
              <a:t> W</a:t>
            </a:r>
            <a:r>
              <a:rPr lang="en-US" sz="1000" b="0" i="0" kern="1200" dirty="0" smtClean="0">
                <a:solidFill>
                  <a:schemeClr val="tx1"/>
                </a:solidFill>
                <a:effectLst/>
                <a:latin typeface="+mj-lt"/>
                <a:ea typeface="+mn-ea"/>
                <a:cs typeface="+mn-cs"/>
              </a:rPr>
              <a:t>orking-age, disabled Medicaid patients who were screened and received a brief intervention (BI) from April 12, 2004 through September 30, 2006 were included in the study's intervention group (N = 1557). The comparison group (N = 1557), constructed using (one-to-one) propensity score matching, consisted of Medicaid patients who received care in one of the counties in which an intervention hospital ED was located but who did not receive a BI. We estimated difference-in-difference (</a:t>
            </a:r>
            <a:r>
              <a:rPr lang="en-US" sz="1000" b="0" i="0" kern="1200" dirty="0" err="1" smtClean="0">
                <a:solidFill>
                  <a:schemeClr val="tx1"/>
                </a:solidFill>
                <a:effectLst/>
                <a:latin typeface="+mj-lt"/>
                <a:ea typeface="+mn-ea"/>
                <a:cs typeface="+mn-cs"/>
              </a:rPr>
              <a:t>DiD</a:t>
            </a:r>
            <a:r>
              <a:rPr lang="en-US" sz="1000" b="0" i="0" kern="1200" dirty="0" smtClean="0">
                <a:solidFill>
                  <a:schemeClr val="tx1"/>
                </a:solidFill>
                <a:effectLst/>
                <a:latin typeface="+mj-lt"/>
                <a:ea typeface="+mn-ea"/>
                <a:cs typeface="+mn-cs"/>
              </a:rPr>
              <a:t>) regression models to assess the effects of the SBIRT program for different patient groups. </a:t>
            </a:r>
            <a:r>
              <a:rPr lang="en-US" sz="1000" b="1" i="0" kern="1200" dirty="0" smtClean="0">
                <a:solidFill>
                  <a:schemeClr val="tx1"/>
                </a:solidFill>
                <a:effectLst/>
                <a:latin typeface="+mj-lt"/>
                <a:ea typeface="+mn-ea"/>
                <a:cs typeface="+mn-cs"/>
              </a:rPr>
              <a:t>Results:</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The SBIRT program was associated with an estimated reduction in Medicaid costs per member per month of $366 (P = 0.05) for all patients, including patients who received a referral for chemical dependency (CD) treatment. For patients who received a BI only and had no CD treatment in the year before or the year after the ED visit, the estimated reduction in Medicaid per member per month costs was $542 (P = 0.06). The SBIRT program was also associated with decreased inpatient utilization (P = 0.04). </a:t>
            </a:r>
            <a:r>
              <a:rPr lang="en-US" sz="1000" b="1" i="0" kern="1200" dirty="0" smtClean="0">
                <a:solidFill>
                  <a:schemeClr val="tx1"/>
                </a:solidFill>
                <a:effectLst/>
                <a:latin typeface="+mj-lt"/>
                <a:ea typeface="+mn-ea"/>
                <a:cs typeface="+mn-cs"/>
              </a:rPr>
              <a:t>Conclusions</a:t>
            </a:r>
            <a:r>
              <a:rPr lang="en-US" sz="1000" b="1" i="0" kern="1200" cap="all"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SBIRT programs have potential to limit resource consumption among working-age, disabled Medicaid patients. The hospital ED seems especially well suited for SBIRT programs given the large number of injured patients treated in the ED and the fact that many conditions treated are related to substance abuse.</a:t>
            </a:r>
          </a:p>
          <a:p>
            <a:endParaRPr lang="en-US" sz="1000" dirty="0" smtClean="0">
              <a:latin typeface="+mj-lt"/>
              <a:cs typeface="Arial" pitchFamily="34" charset="0"/>
            </a:endParaRPr>
          </a:p>
          <a:p>
            <a:r>
              <a:rPr lang="en-US" sz="1000" u="sng" dirty="0" smtClean="0">
                <a:latin typeface="+mj-lt"/>
                <a:cs typeface="Arial" pitchFamily="34" charset="0"/>
              </a:rPr>
              <a:t>Omni Institute, 2012</a:t>
            </a:r>
            <a:r>
              <a:rPr lang="en-US" sz="1000" dirty="0" smtClean="0">
                <a:latin typeface="+mj-lt"/>
                <a:cs typeface="Arial" pitchFamily="34" charset="0"/>
              </a:rPr>
              <a:t>:</a:t>
            </a:r>
          </a:p>
          <a:p>
            <a:r>
              <a:rPr lang="en-US" sz="1000" dirty="0" smtClean="0">
                <a:latin typeface="+mj-lt"/>
                <a:cs typeface="Arial" pitchFamily="34" charset="0"/>
              </a:rPr>
              <a:t>Screening, Brief Intervention and Referral to Treatment (SBIRT) is an evidence-based approach to identifying patients who use alcohol and other drugs at risky levels, with the  goal of reducing and preventing related health consequences, disease, accidents and injuries. SBIRT is unique in that it screens for all types of substance use, not just  dependencies. Each part of the SBIRT process provides information and assistance tailored to the individual patient and his or her needs. The primary goal of SBIRT is not to identify alcohol- or other drug-dependent individuals. SBIRT is intended to meet the public health goal of reducing the harms and societal costs associated with risky use. The  goal of SBIRT Colorado is to improve the lives and health of Coloradans by integrating SBIRT into the standard delivery of healthcare. Patients are assessed for levels of substance use risk using standardized screening tools. Those with risky substance use levels receive a brief intervention—a short conversation incorporating feedback, advice and goal-setting with a healthcare professional. Patients whose level of risk indicates a need for further assessment and additional services are provided with referrals to brief therapy or treatment. This document shares key lessons learned from the evaluation of the implementation, integration and sustainability of SBIRT Colorado as routine healthcare practice in Colorado over the last four years. It also provides information about what is being learned about integrating and sustaining SBIRT as routine healthcare practice in Colorado.</a:t>
            </a:r>
          </a:p>
          <a:p>
            <a:endParaRPr lang="en-GB" sz="1000" b="1" dirty="0" smtClean="0">
              <a:latin typeface="+mj-lt"/>
              <a:cs typeface="Arial" pitchFamily="34" charset="0"/>
            </a:endParaRPr>
          </a:p>
          <a:p>
            <a:r>
              <a:rPr lang="en-GB" sz="1000" b="1" dirty="0" smtClean="0">
                <a:latin typeface="+mj-lt"/>
                <a:cs typeface="Arial" pitchFamily="34" charset="0"/>
              </a:rPr>
              <a:t>REFERENCES</a:t>
            </a:r>
          </a:p>
          <a:p>
            <a:r>
              <a:rPr lang="en-US" sz="1000" b="0" i="0" kern="1200" dirty="0" smtClean="0">
                <a:solidFill>
                  <a:schemeClr val="tx1"/>
                </a:solidFill>
                <a:effectLst/>
                <a:latin typeface="+mj-lt"/>
                <a:ea typeface="+mn-ea"/>
                <a:cs typeface="+mn-cs"/>
              </a:rPr>
              <a:t>World Health Organization. (2008). </a:t>
            </a:r>
            <a:r>
              <a:rPr lang="en-US" sz="1000" b="0" i="1" kern="1200" dirty="0" smtClean="0">
                <a:solidFill>
                  <a:schemeClr val="tx1"/>
                </a:solidFill>
                <a:effectLst/>
                <a:latin typeface="+mj-lt"/>
                <a:ea typeface="+mn-ea"/>
                <a:cs typeface="+mn-cs"/>
              </a:rPr>
              <a:t>The Effectiveness of a Brief Intervention for Illicit Drugs Linked to the Alcohol, Smoking, and Substance Involvement Screening Test (ASSIST) in Primary Health Care Settings: A Technical Report of Phase III Findings of the WHO ASSIST Randomized Control Trial</a:t>
            </a:r>
            <a:r>
              <a:rPr lang="en-US" sz="1000" b="0" i="0" kern="1200" dirty="0" smtClean="0">
                <a:solidFill>
                  <a:schemeClr val="tx1"/>
                </a:solidFill>
                <a:effectLst/>
                <a:latin typeface="+mj-lt"/>
                <a:ea typeface="+mn-ea"/>
                <a:cs typeface="+mn-cs"/>
              </a:rPr>
              <a:t>. Vienna,</a:t>
            </a:r>
            <a:r>
              <a:rPr lang="en-US" sz="1000" b="0" i="0" kern="1200" baseline="0" dirty="0" smtClean="0">
                <a:solidFill>
                  <a:schemeClr val="tx1"/>
                </a:solidFill>
                <a:effectLst/>
                <a:latin typeface="+mj-lt"/>
                <a:ea typeface="+mn-ea"/>
                <a:cs typeface="+mn-cs"/>
              </a:rPr>
              <a:t> Austria: Author</a:t>
            </a:r>
            <a:r>
              <a:rPr lang="en-US" sz="1000" b="0" i="0" kern="1200" dirty="0" smtClean="0">
                <a:solidFill>
                  <a:schemeClr val="tx1"/>
                </a:solidFill>
                <a:effectLst/>
                <a:latin typeface="+mj-lt"/>
                <a:ea typeface="+mn-ea"/>
                <a:cs typeface="+mn-cs"/>
              </a:rPr>
              <a:t>. </a:t>
            </a:r>
          </a:p>
          <a:p>
            <a:endParaRPr lang="en-US" sz="1000" b="0" i="0" kern="1200" dirty="0" smtClean="0">
              <a:solidFill>
                <a:schemeClr val="tx1"/>
              </a:solidFill>
              <a:effectLst/>
              <a:latin typeface="+mj-lt"/>
              <a:ea typeface="+mn-ea"/>
              <a:cs typeface="+mn-cs"/>
            </a:endParaRPr>
          </a:p>
          <a:p>
            <a:r>
              <a:rPr lang="en-US" sz="1000" dirty="0" smtClean="0">
                <a:latin typeface="+mj-lt"/>
                <a:cs typeface="Arial" pitchFamily="34" charset="0"/>
              </a:rPr>
              <a:t>Madras, B.K., Compton, W.M., </a:t>
            </a:r>
            <a:r>
              <a:rPr lang="en-US" sz="1000" dirty="0" err="1" smtClean="0">
                <a:latin typeface="+mj-lt"/>
                <a:cs typeface="Arial" pitchFamily="34" charset="0"/>
              </a:rPr>
              <a:t>Avula</a:t>
            </a:r>
            <a:r>
              <a:rPr lang="en-US" sz="1000" dirty="0" smtClean="0">
                <a:latin typeface="+mj-lt"/>
                <a:cs typeface="Arial" pitchFamily="34" charset="0"/>
              </a:rPr>
              <a:t>, D., </a:t>
            </a:r>
            <a:r>
              <a:rPr lang="en-US" sz="1000" dirty="0" err="1" smtClean="0">
                <a:latin typeface="+mj-lt"/>
                <a:cs typeface="Arial" pitchFamily="34" charset="0"/>
              </a:rPr>
              <a:t>Stegbauer</a:t>
            </a:r>
            <a:r>
              <a:rPr lang="en-US" sz="1000" dirty="0" smtClean="0">
                <a:latin typeface="+mj-lt"/>
                <a:cs typeface="Arial" pitchFamily="34" charset="0"/>
              </a:rPr>
              <a:t>, T., Stein, J.B., &amp; Clark,</a:t>
            </a:r>
            <a:r>
              <a:rPr lang="en-US" sz="1000" baseline="0" dirty="0" smtClean="0">
                <a:latin typeface="+mj-lt"/>
                <a:cs typeface="Arial" pitchFamily="34" charset="0"/>
              </a:rPr>
              <a:t> H.W. (2009). Screening, brief interventions, and referral to treatment (SBIRT) for illicit drug and alcohol use at multiple healthcare sites: Comparison at intake and six months. </a:t>
            </a:r>
            <a:r>
              <a:rPr lang="en-US" sz="1000" i="1" baseline="0" dirty="0" smtClean="0">
                <a:latin typeface="+mj-lt"/>
                <a:cs typeface="Arial" pitchFamily="34" charset="0"/>
              </a:rPr>
              <a:t>Drug and Alcohol Dependence, 99</a:t>
            </a:r>
            <a:r>
              <a:rPr lang="en-US" sz="1000" i="0" baseline="0" dirty="0" smtClean="0">
                <a:latin typeface="+mj-lt"/>
                <a:cs typeface="Arial" pitchFamily="34" charset="0"/>
              </a:rPr>
              <a:t>(1-3), 290-295. </a:t>
            </a:r>
          </a:p>
          <a:p>
            <a:endParaRPr lang="en-US" sz="1000" i="0" baseline="0" dirty="0" smtClean="0">
              <a:latin typeface="+mj-lt"/>
              <a:cs typeface="Arial" pitchFamily="34" charset="0"/>
            </a:endParaRPr>
          </a:p>
          <a:p>
            <a:r>
              <a:rPr lang="en-US" sz="1000" i="0" baseline="0" dirty="0" smtClean="0">
                <a:latin typeface="+mj-lt"/>
                <a:cs typeface="Arial" pitchFamily="34" charset="0"/>
              </a:rPr>
              <a:t>Estee, S., </a:t>
            </a:r>
            <a:r>
              <a:rPr lang="en-US" sz="1000" i="0" baseline="0" dirty="0" err="1" smtClean="0">
                <a:latin typeface="+mj-lt"/>
                <a:cs typeface="Arial" pitchFamily="34" charset="0"/>
              </a:rPr>
              <a:t>Wickizer</a:t>
            </a:r>
            <a:r>
              <a:rPr lang="en-US" sz="1000" i="0" baseline="0" dirty="0" smtClean="0">
                <a:latin typeface="+mj-lt"/>
                <a:cs typeface="Arial" pitchFamily="34" charset="0"/>
              </a:rPr>
              <a:t>, T., He, L., Shah, M.F., &amp; Mancuso, D. (2010). Evaluation of the Washington state screening, brief intervention, and referral to treatment project: Cost outcomes for Medicaid patients screened in hospital emergency departments. </a:t>
            </a:r>
            <a:r>
              <a:rPr lang="en-US" sz="1000" i="1" baseline="0" dirty="0" smtClean="0">
                <a:latin typeface="+mj-lt"/>
                <a:cs typeface="Arial" pitchFamily="34" charset="0"/>
              </a:rPr>
              <a:t>Medical Care, 48</a:t>
            </a:r>
            <a:r>
              <a:rPr lang="en-US" sz="1000" i="0" baseline="0" dirty="0" smtClean="0">
                <a:latin typeface="+mj-lt"/>
                <a:cs typeface="Arial" pitchFamily="34" charset="0"/>
              </a:rPr>
              <a:t>(1), 18-24. </a:t>
            </a:r>
          </a:p>
          <a:p>
            <a:endParaRPr lang="en-US" sz="1000" i="0" baseline="0" dirty="0" smtClean="0">
              <a:latin typeface="+mj-lt"/>
              <a:cs typeface="Arial" pitchFamily="34" charset="0"/>
            </a:endParaRPr>
          </a:p>
          <a:p>
            <a:r>
              <a:rPr lang="en-US" sz="1000" i="0" baseline="0" dirty="0" smtClean="0">
                <a:latin typeface="+mj-lt"/>
                <a:cs typeface="Arial" pitchFamily="34" charset="0"/>
              </a:rPr>
              <a:t>Omni Institute. (2012). SBIRT Colorado Lessens Learned from Evaluating the Statewide Initiative. Denver, CO: Author.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32</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r>
              <a:rPr lang="en-GB" sz="1000" kern="1200" dirty="0" smtClean="0">
                <a:solidFill>
                  <a:schemeClr val="tx1"/>
                </a:solidFill>
                <a:latin typeface="+mj-lt"/>
                <a:ea typeface="+mn-ea"/>
                <a:cs typeface="Arial" pitchFamily="34" charset="0"/>
              </a:rPr>
              <a:t>Slide</a:t>
            </a:r>
            <a:r>
              <a:rPr lang="en-GB" sz="1000" kern="1200" baseline="0" dirty="0" smtClean="0">
                <a:solidFill>
                  <a:schemeClr val="tx1"/>
                </a:solidFill>
                <a:latin typeface="+mj-lt"/>
                <a:ea typeface="+mn-ea"/>
                <a:cs typeface="Arial" pitchFamily="34" charset="0"/>
              </a:rPr>
              <a:t> 32 features studies that have been done on cost savings of alcohol-related SBIRT. The references are hyper-linked in the far right column of the table, should training participants wish to access the source articles. In addition, the abstracts for the articles appear below.</a:t>
            </a:r>
          </a:p>
          <a:p>
            <a:endParaRPr lang="en-US" sz="1000" u="sng" kern="1200" dirty="0" smtClean="0">
              <a:solidFill>
                <a:schemeClr val="tx1"/>
              </a:solidFill>
              <a:latin typeface="+mj-lt"/>
              <a:ea typeface="+mn-ea"/>
              <a:cs typeface="Arial" pitchFamily="34" charset="0"/>
            </a:endParaRPr>
          </a:p>
          <a:p>
            <a:r>
              <a:rPr lang="en-US" sz="1000" u="sng" kern="1200" dirty="0" smtClean="0">
                <a:solidFill>
                  <a:schemeClr val="tx1"/>
                </a:solidFill>
                <a:latin typeface="+mj-lt"/>
                <a:ea typeface="+mn-ea"/>
                <a:cs typeface="Arial" pitchFamily="34" charset="0"/>
              </a:rPr>
              <a:t>Hall, 2005:</a:t>
            </a:r>
          </a:p>
          <a:p>
            <a:r>
              <a:rPr lang="en-US" sz="1000" u="none" kern="1200" dirty="0" smtClean="0">
                <a:solidFill>
                  <a:schemeClr val="tx1"/>
                </a:solidFill>
                <a:latin typeface="+mj-lt"/>
                <a:ea typeface="+mn-ea"/>
                <a:cs typeface="Arial" pitchFamily="34" charset="0"/>
              </a:rPr>
              <a:t>This</a:t>
            </a:r>
            <a:r>
              <a:rPr lang="en-US" sz="1000" u="none" kern="1200" baseline="0" dirty="0" smtClean="0">
                <a:solidFill>
                  <a:schemeClr val="tx1"/>
                </a:solidFill>
                <a:latin typeface="+mj-lt"/>
                <a:ea typeface="+mn-ea"/>
                <a:cs typeface="Arial" pitchFamily="34" charset="0"/>
              </a:rPr>
              <a:t> brief paper summarizes two other studies that </a:t>
            </a:r>
            <a:r>
              <a:rPr lang="en-US" sz="1000" b="0" i="0" kern="1200" dirty="0" smtClean="0">
                <a:solidFill>
                  <a:schemeClr val="tx1"/>
                </a:solidFill>
                <a:effectLst/>
                <a:latin typeface="+mj-lt"/>
                <a:ea typeface="+mn-ea"/>
                <a:cs typeface="+mn-cs"/>
              </a:rPr>
              <a:t>show that two relatively brief psychosocial interventions—motivational enhancement treatment and social network therapy—are effective and cost effective in treating alcohol dependence, when delivered under routine clinical conditions in the NHS. The UK government could realize its stated aim of increasing access to effective treatments for alcohol dependence by investing in these interventions.</a:t>
            </a:r>
          </a:p>
          <a:p>
            <a:endParaRPr lang="en-US" sz="1000" b="0" i="0" u="none" kern="1200" dirty="0" smtClean="0">
              <a:solidFill>
                <a:schemeClr val="tx1"/>
              </a:solidFill>
              <a:effectLst/>
              <a:latin typeface="+mj-lt"/>
              <a:ea typeface="+mn-ea"/>
              <a:cs typeface="+mn-cs"/>
            </a:endParaRPr>
          </a:p>
          <a:p>
            <a:r>
              <a:rPr lang="en-US" sz="1000" b="0" i="0" u="sng" kern="1200" dirty="0" smtClean="0">
                <a:solidFill>
                  <a:schemeClr val="tx1"/>
                </a:solidFill>
                <a:effectLst/>
                <a:latin typeface="+mj-lt"/>
                <a:ea typeface="+mn-ea"/>
                <a:cs typeface="+mn-cs"/>
              </a:rPr>
              <a:t>Fleming</a:t>
            </a:r>
            <a:r>
              <a:rPr lang="en-US" sz="1000" b="0" i="0" u="sng" kern="1200" baseline="0" dirty="0" smtClean="0">
                <a:solidFill>
                  <a:schemeClr val="tx1"/>
                </a:solidFill>
                <a:effectLst/>
                <a:latin typeface="+mj-lt"/>
                <a:ea typeface="+mn-ea"/>
                <a:cs typeface="+mn-cs"/>
              </a:rPr>
              <a:t> et al., 2002</a:t>
            </a:r>
            <a:r>
              <a:rPr lang="en-US" sz="1000" b="0" i="0" u="none" kern="1200" baseline="0" dirty="0" smtClean="0">
                <a:solidFill>
                  <a:schemeClr val="tx1"/>
                </a:solidFill>
                <a:effectLst/>
                <a:latin typeface="+mj-lt"/>
                <a:ea typeface="+mn-ea"/>
                <a:cs typeface="+mn-cs"/>
              </a:rPr>
              <a:t>:</a:t>
            </a:r>
          </a:p>
          <a:p>
            <a:r>
              <a:rPr lang="en-US" sz="1000" b="1" i="0" kern="1200" baseline="0" dirty="0" smtClean="0">
                <a:solidFill>
                  <a:schemeClr val="tx1"/>
                </a:solidFill>
                <a:effectLst/>
                <a:latin typeface="+mj-lt"/>
                <a:ea typeface="+mn-ea"/>
                <a:cs typeface="+mn-cs"/>
              </a:rPr>
              <a:t>Background:</a:t>
            </a:r>
            <a:r>
              <a:rPr lang="en-US" sz="1000" b="0" i="0" kern="1200" baseline="0" dirty="0" smtClean="0">
                <a:solidFill>
                  <a:schemeClr val="tx1"/>
                </a:solidFill>
                <a:effectLst/>
                <a:latin typeface="+mj-lt"/>
                <a:ea typeface="+mn-ea"/>
                <a:cs typeface="+mn-cs"/>
              </a:rPr>
              <a:t> T</a:t>
            </a:r>
            <a:r>
              <a:rPr lang="en-US" sz="1000" b="0" i="0" kern="1200" dirty="0" smtClean="0">
                <a:solidFill>
                  <a:schemeClr val="tx1"/>
                </a:solidFill>
                <a:effectLst/>
                <a:latin typeface="+mj-lt"/>
                <a:ea typeface="+mn-ea"/>
                <a:cs typeface="+mn-cs"/>
              </a:rPr>
              <a:t>his report describes the 48-month efficacy and benefit-cost analysis of Project </a:t>
            </a:r>
            <a:r>
              <a:rPr lang="en-US" sz="1000" b="0" i="0" kern="1200" dirty="0" err="1" smtClean="0">
                <a:solidFill>
                  <a:schemeClr val="tx1"/>
                </a:solidFill>
                <a:effectLst/>
                <a:latin typeface="+mj-lt"/>
                <a:ea typeface="+mn-ea"/>
                <a:cs typeface="+mn-cs"/>
              </a:rPr>
              <a:t>TrEAT</a:t>
            </a:r>
            <a:r>
              <a:rPr lang="en-US" sz="1000" b="0" i="0" kern="1200" dirty="0" smtClean="0">
                <a:solidFill>
                  <a:schemeClr val="tx1"/>
                </a:solidFill>
                <a:effectLst/>
                <a:latin typeface="+mj-lt"/>
                <a:ea typeface="+mn-ea"/>
                <a:cs typeface="+mn-cs"/>
              </a:rPr>
              <a:t> (Trial for Early Alcohol Treatment), a randomized controlled trial of brief physician advice for the treatment of problem drinking. </a:t>
            </a:r>
            <a:r>
              <a:rPr lang="en-US" sz="1000" b="1" i="0" kern="1200" cap="none" dirty="0" smtClean="0">
                <a:solidFill>
                  <a:schemeClr val="tx1"/>
                </a:solidFill>
                <a:effectLst/>
                <a:latin typeface="+mj-lt"/>
                <a:ea typeface="+mn-ea"/>
                <a:cs typeface="+mn-cs"/>
              </a:rPr>
              <a:t>Methods:</a:t>
            </a:r>
            <a:r>
              <a:rPr lang="en-US" sz="1000" b="1" i="0" kern="1200" cap="none" baseline="0" dirty="0" smtClean="0">
                <a:solidFill>
                  <a:schemeClr val="tx1"/>
                </a:solidFill>
                <a:effectLst/>
                <a:latin typeface="+mj-lt"/>
                <a:ea typeface="+mn-ea"/>
                <a:cs typeface="+mn-cs"/>
              </a:rPr>
              <a:t> </a:t>
            </a:r>
            <a:r>
              <a:rPr lang="en-US" sz="1000" b="0" i="0" kern="1200" cap="none" baseline="0" dirty="0" smtClean="0">
                <a:solidFill>
                  <a:schemeClr val="tx1"/>
                </a:solidFill>
                <a:effectLst/>
                <a:latin typeface="+mj-lt"/>
                <a:ea typeface="+mn-ea"/>
                <a:cs typeface="+mn-cs"/>
              </a:rPr>
              <a:t>F</a:t>
            </a:r>
            <a:r>
              <a:rPr lang="en-US" sz="1000" b="0" i="0" kern="1200" dirty="0" smtClean="0">
                <a:solidFill>
                  <a:schemeClr val="tx1"/>
                </a:solidFill>
                <a:effectLst/>
                <a:latin typeface="+mj-lt"/>
                <a:ea typeface="+mn-ea"/>
                <a:cs typeface="+mn-cs"/>
              </a:rPr>
              <a:t>our hundred eighty-two men and 292 women, ages 18-65, were randomly assigned to a control (n = 382) or intervention (n = 392) group. The intervention consisted of two physician visits and two nurse follow-up phone calls. Intervention components included a review of normative drinking, patient-specific alcohol effects, a worksheet on drinking cues, drinking diary cards, and a drinking agreement in the form of a prescription. </a:t>
            </a:r>
            <a:r>
              <a:rPr lang="en-US" sz="1000" b="1" i="0" kern="1200" cap="none" dirty="0" smtClean="0">
                <a:solidFill>
                  <a:schemeClr val="tx1"/>
                </a:solidFill>
                <a:effectLst/>
                <a:latin typeface="+mj-lt"/>
                <a:ea typeface="+mn-ea"/>
                <a:cs typeface="+mn-cs"/>
              </a:rPr>
              <a:t>Results: </a:t>
            </a:r>
            <a:r>
              <a:rPr lang="en-US" sz="1000" b="0" i="0" kern="1200" cap="none" dirty="0" smtClean="0">
                <a:solidFill>
                  <a:schemeClr val="tx1"/>
                </a:solidFill>
                <a:effectLst/>
                <a:latin typeface="+mj-lt"/>
                <a:ea typeface="+mn-ea"/>
                <a:cs typeface="+mn-cs"/>
              </a:rPr>
              <a:t>S</a:t>
            </a:r>
            <a:r>
              <a:rPr lang="en-US" sz="1000" b="0" i="0" kern="1200" dirty="0" smtClean="0">
                <a:solidFill>
                  <a:schemeClr val="tx1"/>
                </a:solidFill>
                <a:effectLst/>
                <a:latin typeface="+mj-lt"/>
                <a:ea typeface="+mn-ea"/>
                <a:cs typeface="+mn-cs"/>
              </a:rPr>
              <a:t>ubjects in the treatment group exhibited significant reductions (p &lt; 0.01) in 7-day alcohol use, number of binge drinking episodes, and frequency of excessive drinking as compared with the control group. The effect occurred within 6 months of the intervention and was maintained over the 48-month follow-up period. The treatment sample also experienced fewer days of hospitalization (p = 0.05) and fewer emergency department visits (p = 0.08). Seven deaths occurred in the control group and three in the treatment group. The benefit-cost analysis suggests a 43,000 dollars reduction in future health care costs for every 10,000 dollars invested in early intervention. The benefit-cost ratio increases when including the societal benefits of fewer motor vehicle events and crimes. </a:t>
            </a:r>
            <a:r>
              <a:rPr lang="en-US" sz="1000" b="1" i="0" kern="1200" cap="none" dirty="0" smtClean="0">
                <a:solidFill>
                  <a:schemeClr val="tx1"/>
                </a:solidFill>
                <a:effectLst/>
                <a:latin typeface="+mj-lt"/>
                <a:ea typeface="+mn-ea"/>
                <a:cs typeface="+mn-cs"/>
              </a:rPr>
              <a:t>Conclusions:</a:t>
            </a:r>
            <a:r>
              <a:rPr lang="en-US" sz="1000" b="1" i="0" kern="1200" cap="none" baseline="0" dirty="0" smtClean="0">
                <a:solidFill>
                  <a:schemeClr val="tx1"/>
                </a:solidFill>
                <a:effectLst/>
                <a:latin typeface="+mj-lt"/>
                <a:ea typeface="+mn-ea"/>
                <a:cs typeface="+mn-cs"/>
              </a:rPr>
              <a:t> </a:t>
            </a:r>
            <a:r>
              <a:rPr lang="en-US" sz="1000" b="0" i="0" kern="1200" cap="none" baseline="0" dirty="0" smtClean="0">
                <a:solidFill>
                  <a:schemeClr val="tx1"/>
                </a:solidFill>
                <a:effectLst/>
                <a:latin typeface="+mj-lt"/>
                <a:ea typeface="+mn-ea"/>
                <a:cs typeface="+mn-cs"/>
              </a:rPr>
              <a:t>T</a:t>
            </a:r>
            <a:r>
              <a:rPr lang="en-US" sz="1000" b="0" i="0" kern="1200" dirty="0" smtClean="0">
                <a:solidFill>
                  <a:schemeClr val="tx1"/>
                </a:solidFill>
                <a:effectLst/>
                <a:latin typeface="+mj-lt"/>
                <a:ea typeface="+mn-ea"/>
                <a:cs typeface="+mn-cs"/>
              </a:rPr>
              <a:t>he long-term follow-up of Project </a:t>
            </a:r>
            <a:r>
              <a:rPr lang="en-US" sz="1000" b="0" i="0" kern="1200" dirty="0" err="1" smtClean="0">
                <a:solidFill>
                  <a:schemeClr val="tx1"/>
                </a:solidFill>
                <a:effectLst/>
                <a:latin typeface="+mj-lt"/>
                <a:ea typeface="+mn-ea"/>
                <a:cs typeface="+mn-cs"/>
              </a:rPr>
              <a:t>TrEAT</a:t>
            </a:r>
            <a:r>
              <a:rPr lang="en-US" sz="1000" b="0" i="0" kern="1200" dirty="0" smtClean="0">
                <a:solidFill>
                  <a:schemeClr val="tx1"/>
                </a:solidFill>
                <a:effectLst/>
                <a:latin typeface="+mj-lt"/>
                <a:ea typeface="+mn-ea"/>
                <a:cs typeface="+mn-cs"/>
              </a:rPr>
              <a:t> provides the first direct evidence that brief physician advice is associated with sustained reductions in alcohol use, health care utilization, motor vehicle events, and associated costs. The report suggests that a patient's personal physician can successfully treat alcohol problems and endorses the implementation of alcohol screening and brief intervention in the US health care system.</a:t>
            </a:r>
          </a:p>
          <a:p>
            <a:endParaRPr lang="en-US" sz="1000" b="0" i="0" u="none" kern="1200" baseline="0" dirty="0" smtClean="0">
              <a:solidFill>
                <a:schemeClr val="tx1"/>
              </a:solidFill>
              <a:effectLst/>
              <a:latin typeface="+mj-lt"/>
              <a:ea typeface="+mn-ea"/>
              <a:cs typeface="+mn-cs"/>
            </a:endParaRPr>
          </a:p>
          <a:p>
            <a:r>
              <a:rPr lang="en-US" sz="1000" b="0" i="0" u="sng" kern="1200" baseline="0" dirty="0" smtClean="0">
                <a:solidFill>
                  <a:schemeClr val="tx1"/>
                </a:solidFill>
                <a:effectLst/>
                <a:latin typeface="+mj-lt"/>
                <a:ea typeface="+mn-ea"/>
                <a:cs typeface="+mn-cs"/>
              </a:rPr>
              <a:t>Gentilello et al., 2005</a:t>
            </a:r>
            <a:r>
              <a:rPr lang="en-US" sz="1000" b="0" i="0" u="none" kern="1200" baseline="0" dirty="0" smtClean="0">
                <a:solidFill>
                  <a:schemeClr val="tx1"/>
                </a:solidFill>
                <a:effectLst/>
                <a:latin typeface="+mj-lt"/>
                <a:ea typeface="+mn-ea"/>
                <a:cs typeface="+mn-cs"/>
              </a:rPr>
              <a:t>:</a:t>
            </a:r>
          </a:p>
          <a:p>
            <a:r>
              <a:rPr lang="en-US" sz="1000" b="1" i="0" kern="1200" dirty="0" smtClean="0">
                <a:solidFill>
                  <a:schemeClr val="tx1"/>
                </a:solidFill>
                <a:effectLst/>
                <a:latin typeface="+mj-lt"/>
                <a:ea typeface="+mn-ea"/>
                <a:cs typeface="+mn-cs"/>
              </a:rPr>
              <a:t>Objective: </a:t>
            </a:r>
            <a:r>
              <a:rPr lang="en-US" sz="1000" b="0" i="0" kern="1200" dirty="0" smtClean="0">
                <a:solidFill>
                  <a:schemeClr val="tx1"/>
                </a:solidFill>
                <a:effectLst/>
                <a:latin typeface="+mj-lt"/>
                <a:ea typeface="+mn-ea"/>
                <a:cs typeface="+mn-cs"/>
              </a:rPr>
              <a:t>To determine if brief alcohol interventions in trauma centers reduce health care costs. </a:t>
            </a:r>
            <a:r>
              <a:rPr lang="en-US" sz="1000" b="1" i="0" kern="1200" dirty="0" smtClean="0">
                <a:solidFill>
                  <a:schemeClr val="tx1"/>
                </a:solidFill>
                <a:effectLst/>
                <a:latin typeface="+mj-lt"/>
                <a:ea typeface="+mn-ea"/>
                <a:cs typeface="+mn-cs"/>
              </a:rPr>
              <a:t>Summary Background Data: </a:t>
            </a:r>
            <a:r>
              <a:rPr lang="en-US" sz="1000" b="0" i="0" kern="1200" dirty="0" smtClean="0">
                <a:solidFill>
                  <a:schemeClr val="tx1"/>
                </a:solidFill>
                <a:effectLst/>
                <a:latin typeface="+mj-lt"/>
                <a:ea typeface="+mn-ea"/>
                <a:cs typeface="+mn-cs"/>
              </a:rPr>
              <a:t>Alcohol-use disorders are the leading cause of injury. Brief interventions in trauma patients reduce subsequent alcohol intake and injury recidivism but have not yet been widely implemented. </a:t>
            </a:r>
            <a:r>
              <a:rPr lang="en-US" sz="1000" b="1" i="0" kern="1200" dirty="0" smtClean="0">
                <a:solidFill>
                  <a:schemeClr val="tx1"/>
                </a:solidFill>
                <a:effectLst/>
                <a:latin typeface="+mj-lt"/>
                <a:ea typeface="+mn-ea"/>
                <a:cs typeface="+mn-cs"/>
              </a:rPr>
              <a:t>Methods: </a:t>
            </a:r>
            <a:r>
              <a:rPr lang="en-US" sz="1000" b="0" i="0" kern="1200" dirty="0" smtClean="0">
                <a:solidFill>
                  <a:schemeClr val="tx1"/>
                </a:solidFill>
                <a:effectLst/>
                <a:latin typeface="+mj-lt"/>
                <a:ea typeface="+mn-ea"/>
                <a:cs typeface="+mn-cs"/>
              </a:rPr>
              <a:t>This was a cost-benefit analysis. The study population consisted of injured patients treated in an emergency department or admitted to a hospital. The analysis was restricted to direct injury-related medical costs only so that it would be most meaningful to hospitals, insurers, and government agencies responsible for health care costs. Underlying assumptions used to arrive at future benefits, including costs, injury rates, and intervention effectiveness, were derived from published nationwide databases, epidemiologic, and clinical trial data. Model parameters were examined with 1-way sensitivity analyses, and the cost-benefit ratio was calculated. Monte Carlo analysis was used to determine the strategy-selection confidence intervals. </a:t>
            </a:r>
            <a:r>
              <a:rPr lang="en-US" sz="1000" b="1" i="0" kern="1200" dirty="0" smtClean="0">
                <a:solidFill>
                  <a:schemeClr val="tx1"/>
                </a:solidFill>
                <a:effectLst/>
                <a:latin typeface="+mj-lt"/>
                <a:ea typeface="+mn-ea"/>
                <a:cs typeface="+mn-cs"/>
              </a:rPr>
              <a:t>Results: </a:t>
            </a:r>
            <a:r>
              <a:rPr lang="en-US" sz="1000" b="0" i="0" kern="1200" dirty="0" smtClean="0">
                <a:solidFill>
                  <a:schemeClr val="tx1"/>
                </a:solidFill>
                <a:effectLst/>
                <a:latin typeface="+mj-lt"/>
                <a:ea typeface="+mn-ea"/>
                <a:cs typeface="+mn-cs"/>
              </a:rPr>
              <a:t>An estimated 27% of all injured adult patients are candidates for a brief alcohol intervention. The net cost savings of the intervention was $89 per patient screened, or $330 for each patient offered an intervention. The benefit in reduced health expenditures resulted in savings of $3.81 for every $1.00 spent on screening and intervention. This finding was robust to various assumptions regarding probability of accepting an intervention, cost of screening and intervention, and risk of injury recidivism. Monte Carlo simulations found that offering a brief intervention would save health care costs in 91.5% of simulated runs. If interventions were routinely offered to eligible injured adult patients nationwide, the potential net savings could approach $1.82 billion annually. </a:t>
            </a:r>
            <a:r>
              <a:rPr lang="en-US" sz="1000" b="1" i="0" kern="1200" dirty="0" smtClean="0">
                <a:solidFill>
                  <a:schemeClr val="tx1"/>
                </a:solidFill>
                <a:effectLst/>
                <a:latin typeface="+mj-lt"/>
                <a:ea typeface="+mn-ea"/>
                <a:cs typeface="+mn-cs"/>
              </a:rPr>
              <a:t>Conclusions: </a:t>
            </a:r>
            <a:r>
              <a:rPr lang="en-US" sz="1000" b="0" i="0" kern="1200" dirty="0" smtClean="0">
                <a:solidFill>
                  <a:schemeClr val="tx1"/>
                </a:solidFill>
                <a:effectLst/>
                <a:latin typeface="+mj-lt"/>
                <a:ea typeface="+mn-ea"/>
                <a:cs typeface="+mn-cs"/>
              </a:rPr>
              <a:t>Screening and brief intervention for alcohol problems in trauma patients is cost-effective and should be routinely implemented. Alcohol intoxication is the leading risk factor for injury. As a result, it offers the most promising and obvious target for injury-prevention programs. Brief alcohol interventions in trauma patients have been shown to reduce subsequent alcohol intake and injury recidivism. Given accumulating evidence to support their use, a variety of expert and consensus group panels have concluded that the scientific basis for their routine provision in hospitals and emergency departments has been established, and it is time to move towards national implementation. New medical procedures, once confirmed as “best practice,” often become virtually mandatory for delivery and insurance coverage. However, this has not been the case for alcohol interventions. Instead, clinicians, hospital administrators, and insurance plans are more likely to require information about cost and benefits before making decisions on implementation or coverage. Alcohol interventions in trauma patients have not yet been analyzed for cost-benefit. Prior studies have not measured financial outcomes directly because it has been difficult to obtain claims data from this patient population with multiple potential sources of insurance coverage or with no coverage. However, the assignment of dollar values can enable clinicians to make informed choices about competing available treatment options.</a:t>
            </a:r>
            <a:r>
              <a:rPr lang="en-US" sz="1000" b="0" i="0" u="none" strike="noStrike" kern="1200" baseline="3000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This study estimates the cost savings associated with routine provision of brief alcohol interventions to trauma patients treated in hospitals and emergency departments. We chose to restrict this analysis to direct medical costs so that it would be most meaningful to hospitals, insurers, and government agencies responsible for health care costs.</a:t>
            </a:r>
          </a:p>
          <a:p>
            <a:endParaRPr lang="en-US" sz="1000" u="none" kern="1200" dirty="0" smtClean="0">
              <a:solidFill>
                <a:schemeClr val="tx1"/>
              </a:solidFill>
              <a:latin typeface="+mj-lt"/>
              <a:ea typeface="+mn-ea"/>
              <a:cs typeface="Arial" pitchFamily="34" charset="0"/>
            </a:endParaRPr>
          </a:p>
          <a:p>
            <a:r>
              <a:rPr lang="en-US" sz="1000" b="1" dirty="0" smtClean="0">
                <a:latin typeface="+mj-lt"/>
              </a:rPr>
              <a:t>REFERENCES</a:t>
            </a:r>
          </a:p>
          <a:p>
            <a:r>
              <a:rPr lang="en-US" sz="1000" dirty="0" smtClean="0">
                <a:latin typeface="+mj-lt"/>
              </a:rPr>
              <a:t>Hall</a:t>
            </a:r>
            <a:r>
              <a:rPr lang="en-US" sz="1000" dirty="0">
                <a:latin typeface="+mj-lt"/>
              </a:rPr>
              <a:t>, W. (2005). British drinking: A suitable case for treatment? </a:t>
            </a:r>
            <a:r>
              <a:rPr lang="en-US" sz="1000" i="1" dirty="0">
                <a:latin typeface="+mj-lt"/>
              </a:rPr>
              <a:t>British Medical Journal, 331</a:t>
            </a:r>
            <a:r>
              <a:rPr lang="en-US" sz="1000" dirty="0">
                <a:latin typeface="+mj-lt"/>
              </a:rPr>
              <a:t>(7516), 527-528.</a:t>
            </a:r>
          </a:p>
          <a:p>
            <a:r>
              <a:rPr lang="en-US" sz="1000" dirty="0">
                <a:latin typeface="+mj-lt"/>
              </a:rPr>
              <a:t> </a:t>
            </a:r>
          </a:p>
          <a:p>
            <a:r>
              <a:rPr lang="en-US" sz="1000" dirty="0">
                <a:latin typeface="+mj-lt"/>
              </a:rPr>
              <a:t>Fleming, </a:t>
            </a:r>
            <a:r>
              <a:rPr lang="en-US" sz="1000" dirty="0" smtClean="0">
                <a:latin typeface="+mj-lt"/>
              </a:rPr>
              <a:t>M.F., </a:t>
            </a:r>
            <a:r>
              <a:rPr lang="en-US" sz="1000" dirty="0" err="1">
                <a:latin typeface="+mj-lt"/>
              </a:rPr>
              <a:t>Mundt</a:t>
            </a:r>
            <a:r>
              <a:rPr lang="en-US" sz="1000" dirty="0">
                <a:latin typeface="+mj-lt"/>
              </a:rPr>
              <a:t>, </a:t>
            </a:r>
            <a:r>
              <a:rPr lang="en-US" sz="1000" dirty="0" smtClean="0">
                <a:latin typeface="+mj-lt"/>
              </a:rPr>
              <a:t>M.P., </a:t>
            </a:r>
            <a:r>
              <a:rPr lang="en-US" sz="1000" dirty="0">
                <a:latin typeface="+mj-lt"/>
              </a:rPr>
              <a:t>French, </a:t>
            </a:r>
            <a:r>
              <a:rPr lang="en-US" sz="1000" dirty="0" smtClean="0">
                <a:latin typeface="+mj-lt"/>
              </a:rPr>
              <a:t>M.T., </a:t>
            </a:r>
            <a:r>
              <a:rPr lang="en-US" sz="1000" dirty="0" err="1">
                <a:latin typeface="+mj-lt"/>
              </a:rPr>
              <a:t>Manwell</a:t>
            </a:r>
            <a:r>
              <a:rPr lang="en-US" sz="1000" dirty="0">
                <a:latin typeface="+mj-lt"/>
              </a:rPr>
              <a:t>, </a:t>
            </a:r>
            <a:r>
              <a:rPr lang="en-US" sz="1000" dirty="0" smtClean="0">
                <a:latin typeface="+mj-lt"/>
              </a:rPr>
              <a:t>L.B., </a:t>
            </a:r>
            <a:r>
              <a:rPr lang="en-US" sz="1000" dirty="0" err="1">
                <a:latin typeface="+mj-lt"/>
              </a:rPr>
              <a:t>Stauffacher</a:t>
            </a:r>
            <a:r>
              <a:rPr lang="en-US" sz="1000" dirty="0">
                <a:latin typeface="+mj-lt"/>
              </a:rPr>
              <a:t>, </a:t>
            </a:r>
            <a:r>
              <a:rPr lang="en-US" sz="1000" dirty="0" smtClean="0">
                <a:latin typeface="+mj-lt"/>
              </a:rPr>
              <a:t>E.A., </a:t>
            </a:r>
            <a:r>
              <a:rPr lang="en-US" sz="1000" dirty="0">
                <a:latin typeface="+mj-lt"/>
              </a:rPr>
              <a:t>&amp; Barry, </a:t>
            </a:r>
            <a:r>
              <a:rPr lang="en-US" sz="1000" dirty="0" smtClean="0">
                <a:latin typeface="+mj-lt"/>
              </a:rPr>
              <a:t>K.L</a:t>
            </a:r>
            <a:r>
              <a:rPr lang="en-US" sz="1000" dirty="0">
                <a:latin typeface="+mj-lt"/>
              </a:rPr>
              <a:t>. (2002). Brief physician advice for problem drinkers: Long-term efficacy and benefit-cost analysis. </a:t>
            </a:r>
            <a:r>
              <a:rPr lang="en-US" sz="1000" i="1" dirty="0">
                <a:latin typeface="+mj-lt"/>
              </a:rPr>
              <a:t>Alcohol </a:t>
            </a:r>
            <a:r>
              <a:rPr lang="en-US" sz="1000" i="1" dirty="0" smtClean="0">
                <a:latin typeface="+mj-lt"/>
              </a:rPr>
              <a:t>Clinical and Experimental Research, </a:t>
            </a:r>
            <a:r>
              <a:rPr lang="en-US" sz="1000" i="1" dirty="0">
                <a:latin typeface="+mj-lt"/>
              </a:rPr>
              <a:t>26</a:t>
            </a:r>
            <a:r>
              <a:rPr lang="en-US" sz="1000" dirty="0">
                <a:latin typeface="+mj-lt"/>
              </a:rPr>
              <a:t>, 36-43.</a:t>
            </a:r>
          </a:p>
          <a:p>
            <a:r>
              <a:rPr lang="en-US" sz="1000" dirty="0">
                <a:latin typeface="+mj-lt"/>
              </a:rPr>
              <a:t> </a:t>
            </a:r>
          </a:p>
          <a:p>
            <a:r>
              <a:rPr lang="en-US" sz="1000" dirty="0">
                <a:latin typeface="+mj-lt"/>
              </a:rPr>
              <a:t>Gentilello, </a:t>
            </a:r>
            <a:r>
              <a:rPr lang="en-US" sz="1000" dirty="0" smtClean="0">
                <a:latin typeface="+mj-lt"/>
              </a:rPr>
              <a:t>L.M., </a:t>
            </a:r>
            <a:r>
              <a:rPr lang="en-US" sz="1000" dirty="0" err="1">
                <a:latin typeface="+mj-lt"/>
              </a:rPr>
              <a:t>Ebel</a:t>
            </a:r>
            <a:r>
              <a:rPr lang="en-US" sz="1000" dirty="0">
                <a:latin typeface="+mj-lt"/>
              </a:rPr>
              <a:t>, </a:t>
            </a:r>
            <a:r>
              <a:rPr lang="en-US" sz="1000" dirty="0" smtClean="0">
                <a:latin typeface="+mj-lt"/>
              </a:rPr>
              <a:t>B.E., </a:t>
            </a:r>
            <a:r>
              <a:rPr lang="en-US" sz="1000" dirty="0" err="1">
                <a:latin typeface="+mj-lt"/>
              </a:rPr>
              <a:t>Wickizer</a:t>
            </a:r>
            <a:r>
              <a:rPr lang="en-US" sz="1000" dirty="0">
                <a:latin typeface="+mj-lt"/>
              </a:rPr>
              <a:t>, </a:t>
            </a:r>
            <a:r>
              <a:rPr lang="en-US" sz="1000" dirty="0" smtClean="0">
                <a:latin typeface="+mj-lt"/>
              </a:rPr>
              <a:t>T.M., </a:t>
            </a:r>
            <a:r>
              <a:rPr lang="en-US" sz="1000" dirty="0" err="1">
                <a:latin typeface="+mj-lt"/>
              </a:rPr>
              <a:t>Salkever</a:t>
            </a:r>
            <a:r>
              <a:rPr lang="en-US" sz="1000" dirty="0">
                <a:latin typeface="+mj-lt"/>
              </a:rPr>
              <a:t>, </a:t>
            </a:r>
            <a:r>
              <a:rPr lang="en-US" sz="1000" dirty="0" smtClean="0">
                <a:latin typeface="+mj-lt"/>
              </a:rPr>
              <a:t>D.S., </a:t>
            </a:r>
            <a:r>
              <a:rPr lang="en-US" sz="1000" dirty="0">
                <a:latin typeface="+mj-lt"/>
              </a:rPr>
              <a:t>&amp; </a:t>
            </a:r>
            <a:r>
              <a:rPr lang="en-US" sz="1000" dirty="0" err="1">
                <a:latin typeface="+mj-lt"/>
              </a:rPr>
              <a:t>Rivara</a:t>
            </a:r>
            <a:r>
              <a:rPr lang="en-US" sz="1000" dirty="0">
                <a:latin typeface="+mj-lt"/>
              </a:rPr>
              <a:t>, </a:t>
            </a:r>
            <a:r>
              <a:rPr lang="en-US" sz="1000" dirty="0" smtClean="0">
                <a:latin typeface="+mj-lt"/>
              </a:rPr>
              <a:t>F.P</a:t>
            </a:r>
            <a:r>
              <a:rPr lang="en-US" sz="1000" dirty="0">
                <a:latin typeface="+mj-lt"/>
              </a:rPr>
              <a:t>. </a:t>
            </a:r>
            <a:r>
              <a:rPr lang="en-US" sz="1000" dirty="0" smtClean="0">
                <a:latin typeface="+mj-lt"/>
              </a:rPr>
              <a:t>(2005). Alcohol </a:t>
            </a:r>
            <a:r>
              <a:rPr lang="en-US" sz="1000" dirty="0">
                <a:latin typeface="+mj-lt"/>
              </a:rPr>
              <a:t>interventions for trauma patients treated in emergency departments and hospitals: A cost benefit analysis. </a:t>
            </a:r>
            <a:r>
              <a:rPr lang="en-US" sz="1000" i="1" dirty="0" smtClean="0">
                <a:latin typeface="+mj-lt"/>
              </a:rPr>
              <a:t>Annals of Surgery, </a:t>
            </a:r>
            <a:r>
              <a:rPr lang="en-US" sz="1000" i="1" dirty="0">
                <a:latin typeface="+mj-lt"/>
              </a:rPr>
              <a:t>241, </a:t>
            </a:r>
            <a:r>
              <a:rPr lang="en-US" sz="1000" dirty="0">
                <a:latin typeface="+mj-lt"/>
              </a:rPr>
              <a:t>541-550.</a:t>
            </a:r>
          </a:p>
          <a:p>
            <a:endParaRPr lang="en-GB" dirty="0" smtClean="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33</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r>
              <a:rPr lang="en-GB" sz="1000" kern="1200" dirty="0" smtClean="0">
                <a:solidFill>
                  <a:schemeClr val="tx1"/>
                </a:solidFill>
                <a:latin typeface="+mj-lt"/>
                <a:ea typeface="+mn-ea"/>
                <a:cs typeface="Arial" pitchFamily="34" charset="0"/>
              </a:rPr>
              <a:t>Slide</a:t>
            </a:r>
            <a:r>
              <a:rPr lang="en-GB" sz="1000" kern="1200" baseline="0" dirty="0" smtClean="0">
                <a:solidFill>
                  <a:schemeClr val="tx1"/>
                </a:solidFill>
                <a:latin typeface="+mj-lt"/>
                <a:ea typeface="+mn-ea"/>
                <a:cs typeface="Arial" pitchFamily="34" charset="0"/>
              </a:rPr>
              <a:t> 33 features one study that has been done on cost savings of drug-related SBIRT. The reference is hyper-linked in the far right column of the table, should training participants wish to access the source article. In addition, the abstract for the article appears below:</a:t>
            </a:r>
          </a:p>
          <a:p>
            <a:endParaRPr lang="en-US" sz="1000" u="sng" kern="1200" dirty="0" smtClean="0">
              <a:solidFill>
                <a:schemeClr val="tx1"/>
              </a:solidFill>
              <a:latin typeface="+mj-lt"/>
              <a:ea typeface="+mn-ea"/>
              <a:cs typeface="Arial" pitchFamily="34" charset="0"/>
            </a:endParaRPr>
          </a:p>
          <a:p>
            <a:r>
              <a:rPr lang="en-US" sz="1000" u="sng" kern="1200" dirty="0" smtClean="0">
                <a:solidFill>
                  <a:schemeClr val="tx1"/>
                </a:solidFill>
                <a:latin typeface="+mj-lt"/>
                <a:ea typeface="+mn-ea"/>
                <a:cs typeface="Arial" pitchFamily="34" charset="0"/>
              </a:rPr>
              <a:t>Estee et al., 2010</a:t>
            </a:r>
            <a:r>
              <a:rPr lang="en-US" sz="1000" kern="1200" dirty="0" smtClean="0">
                <a:solidFill>
                  <a:schemeClr val="tx1"/>
                </a:solidFill>
                <a:latin typeface="+mj-lt"/>
                <a:ea typeface="+mn-ea"/>
                <a:cs typeface="Arial" pitchFamily="34" charset="0"/>
              </a:rPr>
              <a:t>:</a:t>
            </a:r>
          </a:p>
          <a:p>
            <a:r>
              <a:rPr lang="en-US" sz="1000" b="1" i="0" kern="1200" cap="all" dirty="0" smtClean="0">
                <a:solidFill>
                  <a:schemeClr val="tx1"/>
                </a:solidFill>
                <a:effectLst/>
                <a:latin typeface="+mj-lt"/>
                <a:ea typeface="+mn-ea"/>
                <a:cs typeface="+mn-cs"/>
              </a:rPr>
              <a:t>BACKGROUND: </a:t>
            </a:r>
            <a:r>
              <a:rPr lang="en-US" sz="1000" b="0" i="0" kern="1200" dirty="0" smtClean="0">
                <a:solidFill>
                  <a:schemeClr val="tx1"/>
                </a:solidFill>
                <a:effectLst/>
                <a:latin typeface="+mj-lt"/>
                <a:ea typeface="+mn-ea"/>
                <a:cs typeface="+mn-cs"/>
              </a:rPr>
              <a:t>Substance abuse is a major determinant of morbidity, mortality, and health care resource consumption. We evaluated a screening, brief intervention, and referral to treatment (SBIRT) program, implemented in 9 hospital emergency departments (ED) in Washington State. </a:t>
            </a:r>
            <a:r>
              <a:rPr lang="en-US" sz="1000" b="1" i="0" kern="1200" cap="all" dirty="0" smtClean="0">
                <a:solidFill>
                  <a:schemeClr val="tx1"/>
                </a:solidFill>
                <a:effectLst/>
                <a:latin typeface="+mj-lt"/>
                <a:ea typeface="+mn-ea"/>
                <a:cs typeface="+mn-cs"/>
              </a:rPr>
              <a:t>METHODS: </a:t>
            </a:r>
            <a:r>
              <a:rPr lang="en-US" sz="1000" b="0" i="0" kern="1200" dirty="0" smtClean="0">
                <a:solidFill>
                  <a:schemeClr val="tx1"/>
                </a:solidFill>
                <a:effectLst/>
                <a:latin typeface="+mj-lt"/>
                <a:ea typeface="+mn-ea"/>
                <a:cs typeface="+mn-cs"/>
              </a:rPr>
              <a:t>Working-age, disabled Medicaid patients who were screened and received a brief intervention (BI) from April 12, 2004 through September 30, 2006 were included in the study's intervention group (N = 1557). The comparison group (N = 1557), constructed using (one-to-one) propensity score matching, consisted of Medicaid patients who received care in one of the counties in which an intervention hospital ED was located but who did not receive a BI. We estimated difference-in-difference (</a:t>
            </a:r>
            <a:r>
              <a:rPr lang="en-US" sz="1000" b="0" i="0" kern="1200" dirty="0" err="1" smtClean="0">
                <a:solidFill>
                  <a:schemeClr val="tx1"/>
                </a:solidFill>
                <a:effectLst/>
                <a:latin typeface="+mj-lt"/>
                <a:ea typeface="+mn-ea"/>
                <a:cs typeface="+mn-cs"/>
              </a:rPr>
              <a:t>DiD</a:t>
            </a:r>
            <a:r>
              <a:rPr lang="en-US" sz="1000" b="0" i="0" kern="1200" dirty="0" smtClean="0">
                <a:solidFill>
                  <a:schemeClr val="tx1"/>
                </a:solidFill>
                <a:effectLst/>
                <a:latin typeface="+mj-lt"/>
                <a:ea typeface="+mn-ea"/>
                <a:cs typeface="+mn-cs"/>
              </a:rPr>
              <a:t>) regression models to assess the effects of the SBIRT program for different patient groups. </a:t>
            </a:r>
            <a:r>
              <a:rPr lang="en-US" sz="1000" b="1" i="0" kern="1200" cap="all" dirty="0" smtClean="0">
                <a:solidFill>
                  <a:schemeClr val="tx1"/>
                </a:solidFill>
                <a:effectLst/>
                <a:latin typeface="+mj-lt"/>
                <a:ea typeface="+mn-ea"/>
                <a:cs typeface="+mn-cs"/>
              </a:rPr>
              <a:t>RESULTS: </a:t>
            </a:r>
            <a:r>
              <a:rPr lang="en-US" sz="1000" b="0" i="0" kern="1200" dirty="0" smtClean="0">
                <a:solidFill>
                  <a:schemeClr val="tx1"/>
                </a:solidFill>
                <a:effectLst/>
                <a:latin typeface="+mj-lt"/>
                <a:ea typeface="+mn-ea"/>
                <a:cs typeface="+mn-cs"/>
              </a:rPr>
              <a:t>The SBIRT program was associated with an estimated reduction in Medicaid costs per member per month of $366 (P = 0.05) for all patients, including patients who received a referral for chemical dependency (CD) treatment. For patients who received a BI only and had no CD treatment in the year before or the year after the ED visit, the estimated reduction in Medicaid per member per month costs was $542 (P = 0.06). The SBIRT program was also associated with decreased inpatient utilization (P = 0.04). </a:t>
            </a:r>
            <a:r>
              <a:rPr lang="en-US" sz="1000" b="1" i="0" kern="1200" cap="all" dirty="0" smtClean="0">
                <a:solidFill>
                  <a:schemeClr val="tx1"/>
                </a:solidFill>
                <a:effectLst/>
                <a:latin typeface="+mj-lt"/>
                <a:ea typeface="+mn-ea"/>
                <a:cs typeface="+mn-cs"/>
              </a:rPr>
              <a:t>CONCLUSION: </a:t>
            </a:r>
            <a:r>
              <a:rPr lang="en-US" sz="1000" b="0" i="0" kern="1200" dirty="0" smtClean="0">
                <a:solidFill>
                  <a:schemeClr val="tx1"/>
                </a:solidFill>
                <a:effectLst/>
                <a:latin typeface="+mj-lt"/>
                <a:ea typeface="+mn-ea"/>
                <a:cs typeface="+mn-cs"/>
              </a:rPr>
              <a:t>SBIRT programs have potential to limit resource consumption among working-age, disabled Medicaid patients. The hospital ED seems especially well suited for SBIRT programs given the large number of injured patients treated in the ED and the fact that many conditions treated are related to substance abuse.</a:t>
            </a:r>
          </a:p>
          <a:p>
            <a:endParaRPr lang="en-US" sz="1000" kern="1200" dirty="0" smtClean="0">
              <a:solidFill>
                <a:schemeClr val="tx1"/>
              </a:solidFill>
              <a:latin typeface="+mj-lt"/>
              <a:ea typeface="+mn-ea"/>
              <a:cs typeface="Arial" pitchFamily="34" charset="0"/>
            </a:endParaRPr>
          </a:p>
          <a:p>
            <a:r>
              <a:rPr lang="en-GB" sz="1000" b="1" kern="1200" dirty="0" smtClean="0">
                <a:solidFill>
                  <a:schemeClr val="tx1"/>
                </a:solidFill>
                <a:latin typeface="+mj-lt"/>
                <a:ea typeface="+mn-ea"/>
                <a:cs typeface="Arial" pitchFamily="34" charset="0"/>
              </a:rPr>
              <a:t>REFERENCE</a:t>
            </a:r>
          </a:p>
          <a:p>
            <a:r>
              <a:rPr lang="en-US" sz="1000" i="0" kern="1200" baseline="0" dirty="0" smtClean="0">
                <a:solidFill>
                  <a:schemeClr val="tx1"/>
                </a:solidFill>
                <a:latin typeface="+mj-lt"/>
                <a:ea typeface="+mn-ea"/>
                <a:cs typeface="Arial" pitchFamily="34" charset="0"/>
              </a:rPr>
              <a:t>Estee, S., </a:t>
            </a:r>
            <a:r>
              <a:rPr lang="en-US" sz="1000" i="0" kern="1200" baseline="0" dirty="0" err="1" smtClean="0">
                <a:solidFill>
                  <a:schemeClr val="tx1"/>
                </a:solidFill>
                <a:latin typeface="+mj-lt"/>
                <a:ea typeface="+mn-ea"/>
                <a:cs typeface="Arial" pitchFamily="34" charset="0"/>
              </a:rPr>
              <a:t>Wickizer</a:t>
            </a:r>
            <a:r>
              <a:rPr lang="en-US" sz="1000" i="0" kern="1200" baseline="0" dirty="0" smtClean="0">
                <a:solidFill>
                  <a:schemeClr val="tx1"/>
                </a:solidFill>
                <a:latin typeface="+mj-lt"/>
                <a:ea typeface="+mn-ea"/>
                <a:cs typeface="Arial" pitchFamily="34" charset="0"/>
              </a:rPr>
              <a:t>, T., He, L., Shah, M.F., &amp; Mancuso, D. (2010). Evaluation of the Washington state screening, brief intervention, and referral to treatment project: Cost outcomes for Medicaid patients screened in hospital emergency departments. </a:t>
            </a:r>
            <a:r>
              <a:rPr lang="en-US" sz="1000" i="1" kern="1200" baseline="0" dirty="0" smtClean="0">
                <a:solidFill>
                  <a:schemeClr val="tx1"/>
                </a:solidFill>
                <a:latin typeface="+mj-lt"/>
                <a:ea typeface="+mn-ea"/>
                <a:cs typeface="Arial" pitchFamily="34" charset="0"/>
              </a:rPr>
              <a:t>Medical Care, 48</a:t>
            </a:r>
            <a:r>
              <a:rPr lang="en-US" sz="1000" i="0" kern="1200" baseline="0" dirty="0" smtClean="0">
                <a:solidFill>
                  <a:schemeClr val="tx1"/>
                </a:solidFill>
                <a:latin typeface="+mj-lt"/>
                <a:ea typeface="+mn-ea"/>
                <a:cs typeface="Arial" pitchFamily="34" charset="0"/>
              </a:rPr>
              <a:t>(1), 18-24.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34</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r>
              <a:rPr lang="en-US" sz="1000" b="0" i="0" kern="1200" dirty="0" smtClean="0">
                <a:solidFill>
                  <a:schemeClr val="tx1"/>
                </a:solidFill>
                <a:effectLst/>
                <a:latin typeface="+mj-lt"/>
                <a:ea typeface="+mn-ea"/>
                <a:cs typeface="+mn-cs"/>
              </a:rPr>
              <a:t>Reimbursement for screening and brief intervention is available through commercial insurance Current Procedural Technology (CPT), Medicare G codes, and Medicaid Healthcare Common Procedure Coding System (HCPCS). Information regarding these codes can be found in the table featured on slides</a:t>
            </a:r>
            <a:r>
              <a:rPr lang="en-US" sz="1000" b="0" i="0" kern="1200" baseline="0" dirty="0" smtClean="0">
                <a:solidFill>
                  <a:schemeClr val="tx1"/>
                </a:solidFill>
                <a:effectLst/>
                <a:latin typeface="+mj-lt"/>
                <a:ea typeface="+mn-ea"/>
                <a:cs typeface="+mn-cs"/>
              </a:rPr>
              <a:t> 34-35</a:t>
            </a:r>
            <a:r>
              <a:rPr lang="en-US" sz="1000" b="0" i="0" kern="1200" dirty="0" smtClean="0">
                <a:solidFill>
                  <a:schemeClr val="tx1"/>
                </a:solidFill>
                <a:effectLst/>
                <a:latin typeface="+mj-lt"/>
                <a:ea typeface="+mn-ea"/>
                <a:cs typeface="+mn-cs"/>
              </a:rPr>
              <a:t>. SAMHSA is working with the Centers for Medicare and Medicaid</a:t>
            </a:r>
            <a:r>
              <a:rPr lang="en-US" sz="1000" b="0" i="0" kern="1200" baseline="0" dirty="0" smtClean="0">
                <a:solidFill>
                  <a:schemeClr val="tx1"/>
                </a:solidFill>
                <a:effectLst/>
                <a:latin typeface="+mj-lt"/>
                <a:ea typeface="+mn-ea"/>
                <a:cs typeface="+mn-cs"/>
              </a:rPr>
              <a:t> Services </a:t>
            </a:r>
            <a:r>
              <a:rPr lang="en-US" sz="1000" b="0" i="0" kern="1200" dirty="0" smtClean="0">
                <a:solidFill>
                  <a:schemeClr val="tx1"/>
                </a:solidFill>
                <a:effectLst/>
                <a:latin typeface="+mj-lt"/>
                <a:ea typeface="+mn-ea"/>
                <a:cs typeface="+mn-cs"/>
              </a:rPr>
              <a:t>to educate practitioners about the importance of SBIRT coverage and the Medicare billing rules around these services. SBIRT services are defined as alcohol and/or substance (other than tobacco) abuse</a:t>
            </a:r>
            <a:r>
              <a:rPr lang="en-US" sz="1000" b="0" i="0" kern="1200" baseline="0" dirty="0" smtClean="0">
                <a:solidFill>
                  <a:schemeClr val="tx1"/>
                </a:solidFill>
                <a:effectLst/>
                <a:latin typeface="+mj-lt"/>
                <a:ea typeface="+mn-ea"/>
                <a:cs typeface="+mn-cs"/>
              </a:rPr>
              <a:t> structured assessment</a:t>
            </a:r>
            <a:r>
              <a:rPr lang="en-US" sz="1000" b="0" i="0" kern="1200" dirty="0" smtClean="0">
                <a:solidFill>
                  <a:schemeClr val="tx1"/>
                </a:solidFill>
                <a:effectLst/>
                <a:latin typeface="+mj-lt"/>
                <a:ea typeface="+mn-ea"/>
                <a:cs typeface="+mn-cs"/>
              </a:rPr>
              <a:t> (for example, ASSIST, DAST,</a:t>
            </a:r>
            <a:r>
              <a:rPr lang="en-US" sz="1000" b="0" i="0" kern="1200" baseline="0" dirty="0" smtClean="0">
                <a:solidFill>
                  <a:schemeClr val="tx1"/>
                </a:solidFill>
                <a:effectLst/>
                <a:latin typeface="+mj-lt"/>
                <a:ea typeface="+mn-ea"/>
                <a:cs typeface="+mn-cs"/>
              </a:rPr>
              <a:t> etc.</a:t>
            </a:r>
            <a:r>
              <a:rPr lang="en-US" sz="1000" b="0" i="0" kern="1200" dirty="0" smtClean="0">
                <a:solidFill>
                  <a:schemeClr val="tx1"/>
                </a:solidFill>
                <a:effectLst/>
                <a:latin typeface="+mj-lt"/>
                <a:ea typeface="+mn-ea"/>
                <a:cs typeface="+mn-cs"/>
              </a:rPr>
              <a:t>) and brief intervention. Medicare may not pay for screening services unless specifically required by statute. More information can be found at the Medicare Learning Network</a:t>
            </a:r>
            <a:r>
              <a:rPr lang="en-US" sz="1000" b="0" i="0" kern="1200" baseline="0" dirty="0" smtClean="0">
                <a:solidFill>
                  <a:schemeClr val="tx1"/>
                </a:solidFill>
                <a:effectLst/>
                <a:latin typeface="+mj-lt"/>
                <a:ea typeface="+mn-ea"/>
                <a:cs typeface="+mn-cs"/>
              </a:rPr>
              <a:t> (http://www.cms.gov/Outreach-and-Education/Medicare-Learning-Network-MLN/MLNGenInfo/index.html?redirect=/MLNgeninfo/).</a:t>
            </a:r>
            <a:endParaRPr lang="en-US" sz="1000" b="0" i="0" kern="1200" dirty="0" smtClean="0">
              <a:solidFill>
                <a:schemeClr val="tx1"/>
              </a:solidFill>
              <a:effectLst/>
              <a:latin typeface="+mj-lt"/>
              <a:ea typeface="+mn-ea"/>
              <a:cs typeface="+mn-cs"/>
            </a:endParaRPr>
          </a:p>
          <a:p>
            <a:endParaRPr lang="en-GB" dirty="0" smtClean="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35</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r>
              <a:rPr lang="en-US" sz="1000" b="0" i="0" kern="1200" dirty="0" smtClean="0">
                <a:solidFill>
                  <a:schemeClr val="tx1"/>
                </a:solidFill>
                <a:effectLst/>
                <a:latin typeface="+mj-lt"/>
                <a:ea typeface="+mn-ea"/>
                <a:cs typeface="+mn-cs"/>
              </a:rPr>
              <a:t>Reimbursement for screening and brief intervention is available through commercial insurance Current Procedural Technology (CPT), Medicare G codes, and Medicaid Healthcare Common Procedure Coding System (HCPCS). Information regarding these codes can be found in the table featured on slides</a:t>
            </a:r>
            <a:r>
              <a:rPr lang="en-US" sz="1000" b="0" i="0" kern="1200" baseline="0" dirty="0" smtClean="0">
                <a:solidFill>
                  <a:schemeClr val="tx1"/>
                </a:solidFill>
                <a:effectLst/>
                <a:latin typeface="+mj-lt"/>
                <a:ea typeface="+mn-ea"/>
                <a:cs typeface="+mn-cs"/>
              </a:rPr>
              <a:t> 34-35</a:t>
            </a:r>
            <a:r>
              <a:rPr lang="en-US" sz="1000" b="0" i="0" kern="1200" dirty="0" smtClean="0">
                <a:solidFill>
                  <a:schemeClr val="tx1"/>
                </a:solidFill>
                <a:effectLst/>
                <a:latin typeface="+mj-lt"/>
                <a:ea typeface="+mn-ea"/>
                <a:cs typeface="+mn-cs"/>
              </a:rPr>
              <a:t>. SAMHSA is working with the Centers for Medicare and Medicaid</a:t>
            </a:r>
            <a:r>
              <a:rPr lang="en-US" sz="1000" b="0" i="0" kern="1200" baseline="0" dirty="0" smtClean="0">
                <a:solidFill>
                  <a:schemeClr val="tx1"/>
                </a:solidFill>
                <a:effectLst/>
                <a:latin typeface="+mj-lt"/>
                <a:ea typeface="+mn-ea"/>
                <a:cs typeface="+mn-cs"/>
              </a:rPr>
              <a:t> Services </a:t>
            </a:r>
            <a:r>
              <a:rPr lang="en-US" sz="1000" b="0" i="0" kern="1200" dirty="0" smtClean="0">
                <a:solidFill>
                  <a:schemeClr val="tx1"/>
                </a:solidFill>
                <a:effectLst/>
                <a:latin typeface="+mj-lt"/>
                <a:ea typeface="+mn-ea"/>
                <a:cs typeface="+mn-cs"/>
              </a:rPr>
              <a:t>to educate practitioners about the importance of SBIRT coverage and the Medicare billing rules around these services. SBIRT services are defined as alcohol and/or substance (other than tobacco) abuse</a:t>
            </a:r>
            <a:r>
              <a:rPr lang="en-US" sz="1000" b="0" i="0" kern="1200" baseline="0" dirty="0" smtClean="0">
                <a:solidFill>
                  <a:schemeClr val="tx1"/>
                </a:solidFill>
                <a:effectLst/>
                <a:latin typeface="+mj-lt"/>
                <a:ea typeface="+mn-ea"/>
                <a:cs typeface="+mn-cs"/>
              </a:rPr>
              <a:t> structured assessment</a:t>
            </a:r>
            <a:r>
              <a:rPr lang="en-US" sz="1000" b="0" i="0" kern="1200" dirty="0" smtClean="0">
                <a:solidFill>
                  <a:schemeClr val="tx1"/>
                </a:solidFill>
                <a:effectLst/>
                <a:latin typeface="+mj-lt"/>
                <a:ea typeface="+mn-ea"/>
                <a:cs typeface="+mn-cs"/>
              </a:rPr>
              <a:t> (for example, ASSIST, DAST,</a:t>
            </a:r>
            <a:r>
              <a:rPr lang="en-US" sz="1000" b="0" i="0" kern="1200" baseline="0" dirty="0" smtClean="0">
                <a:solidFill>
                  <a:schemeClr val="tx1"/>
                </a:solidFill>
                <a:effectLst/>
                <a:latin typeface="+mj-lt"/>
                <a:ea typeface="+mn-ea"/>
                <a:cs typeface="+mn-cs"/>
              </a:rPr>
              <a:t> etc.</a:t>
            </a:r>
            <a:r>
              <a:rPr lang="en-US" sz="1000" b="0" i="0" kern="1200" dirty="0" smtClean="0">
                <a:solidFill>
                  <a:schemeClr val="tx1"/>
                </a:solidFill>
                <a:effectLst/>
                <a:latin typeface="+mj-lt"/>
                <a:ea typeface="+mn-ea"/>
                <a:cs typeface="+mn-cs"/>
              </a:rPr>
              <a:t>) and brief intervention. Medicare may not pay for screening services unless specifically required by statute. More information can be found at the Medicare Learning Network</a:t>
            </a:r>
            <a:r>
              <a:rPr lang="en-US" sz="1000" b="0" i="0" kern="1200" baseline="0" dirty="0" smtClean="0">
                <a:solidFill>
                  <a:schemeClr val="tx1"/>
                </a:solidFill>
                <a:effectLst/>
                <a:latin typeface="+mj-lt"/>
                <a:ea typeface="+mn-ea"/>
                <a:cs typeface="+mn-cs"/>
              </a:rPr>
              <a:t> (http://www.cms.gov/Outreach-and-Education/Medicare-Learning-Network-MLN/MLNGenInfo/index.html?redirect=/MLNgeninfo/).</a:t>
            </a:r>
            <a:endParaRPr lang="en-US" sz="1000" b="0" i="0" kern="1200" dirty="0" smtClean="0">
              <a:solidFill>
                <a:schemeClr val="tx1"/>
              </a:solidFill>
              <a:effectLst/>
              <a:latin typeface="+mj-lt"/>
              <a:ea typeface="+mn-ea"/>
              <a:cs typeface="+mn-cs"/>
            </a:endParaRPr>
          </a:p>
          <a:p>
            <a:endParaRPr lang="en-GB" dirty="0" smtClean="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In July 2013,</a:t>
            </a:r>
            <a:r>
              <a:rPr lang="en-US" sz="1000" baseline="0" dirty="0" smtClean="0">
                <a:latin typeface="+mj-lt"/>
              </a:rPr>
              <a:t> the estimated U.S. population was 316,148,990. According to the National Survey on Drug Use and Health, in </a:t>
            </a:r>
            <a:r>
              <a:rPr lang="en-US" sz="1000" b="0" i="0" kern="1200" dirty="0" smtClean="0">
                <a:solidFill>
                  <a:schemeClr val="tx1"/>
                </a:solidFill>
                <a:effectLst/>
                <a:latin typeface="+mj-lt"/>
                <a:ea typeface="+mn-ea"/>
                <a:cs typeface="+mn-cs"/>
              </a:rPr>
              <a:t>2012, 2.5 million persons aged 12 or older (1% of persons aged 12 or older) received treatment for a problem related to the use of alcohol or illicit drugs,</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20.6 million persons aged 12 or older needed treatment for an illicit drug or alcohol use problem (7.9% of persons aged 12 or older), and approximately</a:t>
            </a:r>
            <a:r>
              <a:rPr lang="en-US" sz="1000" b="0" i="0" kern="1200" baseline="0" dirty="0" smtClean="0">
                <a:solidFill>
                  <a:schemeClr val="tx1"/>
                </a:solidFill>
                <a:effectLst/>
                <a:latin typeface="+mj-lt"/>
                <a:ea typeface="+mn-ea"/>
                <a:cs typeface="+mn-cs"/>
              </a:rPr>
              <a:t> 60-80 million people were using alcohol or drugs at risky levels (~20-25%).</a:t>
            </a:r>
            <a:r>
              <a:rPr lang="en-US" sz="1000" b="0" i="0" kern="1200" dirty="0" smtClean="0">
                <a:solidFill>
                  <a:schemeClr val="tx1"/>
                </a:solidFill>
                <a:effectLst/>
                <a:latin typeface="+mj-lt"/>
                <a:ea typeface="+mn-ea"/>
                <a:cs typeface="+mn-cs"/>
              </a:rPr>
              <a:t> Let’s look at each</a:t>
            </a:r>
            <a:r>
              <a:rPr lang="en-US" sz="1000" b="0" i="0" kern="1200" baseline="0" dirty="0" smtClean="0">
                <a:solidFill>
                  <a:schemeClr val="tx1"/>
                </a:solidFill>
                <a:effectLst/>
                <a:latin typeface="+mj-lt"/>
                <a:ea typeface="+mn-ea"/>
                <a:cs typeface="+mn-cs"/>
              </a:rPr>
              <a:t> of those population subgroups in more detail.</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099263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Starting with the 2.5 million people who</a:t>
            </a:r>
            <a:r>
              <a:rPr lang="en-US" sz="1000" baseline="0" dirty="0" smtClean="0">
                <a:latin typeface="+mj-lt"/>
              </a:rPr>
              <a:t> received treatment for alcohol or drugs and using LA County-based referral source data, if you look at why individuals entered treatment for alcohol or drugs, slightly more than one-third were self-referred or referred by a family member, and 1 in 4 were referred by the criminal justice system. Another 1 in 5 were referred by an LA County Community Assessment Service Center (CASC), and just as an aside, many folks who go through the CASC system are criminal justice-involved, as well, so a more accurate figure of those referred by the local criminal justice system is about 45%. The troubling statistic relates to the percentage of clients referred by the health care system (only 3%). </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206828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mj-lt"/>
              </a:rPr>
              <a:t>What</a:t>
            </a:r>
            <a:r>
              <a:rPr lang="en-US" sz="1000" baseline="0" dirty="0" smtClean="0">
                <a:latin typeface="+mj-lt"/>
              </a:rPr>
              <a:t> about the individuals who were in need of treatment, but were not currently engaged in the SUD specialty care system? According to the 2012 NSDUH survey, o</a:t>
            </a:r>
            <a:r>
              <a:rPr lang="en-US" sz="1000" b="0" i="0" kern="1200" dirty="0" smtClean="0">
                <a:solidFill>
                  <a:schemeClr val="tx1"/>
                </a:solidFill>
                <a:effectLst/>
                <a:latin typeface="+mj-lt"/>
                <a:ea typeface="+mn-ea"/>
                <a:cs typeface="+mn-cs"/>
              </a:rPr>
              <a:t>f the 20.6 million persons aged 12 or older who were classified as needing substance use treatment but not receiving treatment at a specialty facility in the past year, 1.7% reported that they made an effort to get treatment,</a:t>
            </a:r>
            <a:r>
              <a:rPr lang="en-US" sz="1000" b="0" i="0" kern="1200" baseline="0" dirty="0" smtClean="0">
                <a:solidFill>
                  <a:schemeClr val="tx1"/>
                </a:solidFill>
                <a:effectLst/>
                <a:latin typeface="+mj-lt"/>
                <a:ea typeface="+mn-ea"/>
                <a:cs typeface="+mn-cs"/>
              </a:rPr>
              <a:t> and 3.7%</a:t>
            </a:r>
            <a:r>
              <a:rPr lang="en-US" sz="1000" b="0" i="0" kern="1200" dirty="0" smtClean="0">
                <a:solidFill>
                  <a:schemeClr val="tx1"/>
                </a:solidFill>
                <a:effectLst/>
                <a:latin typeface="+mj-lt"/>
                <a:ea typeface="+mn-ea"/>
                <a:cs typeface="+mn-cs"/>
              </a:rPr>
              <a:t> felt they needed treatment, but</a:t>
            </a:r>
            <a:r>
              <a:rPr lang="en-US" sz="1000" b="0" i="0" kern="1200" baseline="0" dirty="0" smtClean="0">
                <a:solidFill>
                  <a:schemeClr val="tx1"/>
                </a:solidFill>
                <a:effectLst/>
                <a:latin typeface="+mj-lt"/>
                <a:ea typeface="+mn-ea"/>
                <a:cs typeface="+mn-cs"/>
              </a:rPr>
              <a:t> made </a:t>
            </a:r>
            <a:r>
              <a:rPr lang="en-US" sz="1000" b="0" i="0" kern="1200" dirty="0" smtClean="0">
                <a:solidFill>
                  <a:schemeClr val="tx1"/>
                </a:solidFill>
                <a:effectLst/>
                <a:latin typeface="+mj-lt"/>
                <a:ea typeface="+mn-ea"/>
                <a:cs typeface="+mn-cs"/>
              </a:rPr>
              <a:t>no effort to get treatment. The overwhelming majority of individuals (94.6%) did not</a:t>
            </a:r>
            <a:r>
              <a:rPr lang="en-US" sz="1000" b="0" i="0" kern="1200" baseline="0" dirty="0" smtClean="0">
                <a:solidFill>
                  <a:schemeClr val="tx1"/>
                </a:solidFill>
                <a:effectLst/>
                <a:latin typeface="+mj-lt"/>
                <a:ea typeface="+mn-ea"/>
                <a:cs typeface="+mn-cs"/>
              </a:rPr>
              <a:t> feel they needed treatment. The conclusion that one could draw from this data is that the vast majority of people with a diagnosable illicit drug or alcohol disorder are unaware of their problem, or do not feel they need any specialized help.</a:t>
            </a:r>
            <a:endParaRPr lang="en-US" sz="1000" b="0" i="0" kern="1200" dirty="0" smtClean="0">
              <a:solidFill>
                <a:schemeClr val="tx1"/>
              </a:solidFill>
              <a:effectLst/>
              <a:latin typeface="+mj-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019982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Lastly,</a:t>
            </a:r>
            <a:r>
              <a:rPr lang="en-US" sz="1000" baseline="0" dirty="0" smtClean="0">
                <a:latin typeface="+mj-lt"/>
              </a:rPr>
              <a:t> if you focus on the large piece of the triangle that corresponds to the 60-80 million Americans who are using substances at risky levels, they do not meet criteria to be diagnosed with an SUD, but their level of use indicates at least some risk of development a problem. This slide features a few pertinent examples.</a:t>
            </a:r>
          </a:p>
          <a:p>
            <a:endParaRPr lang="en-US" sz="1000" baseline="0" dirty="0" smtClean="0">
              <a:latin typeface="+mj-lt"/>
            </a:endParaRPr>
          </a:p>
          <a:p>
            <a:r>
              <a:rPr lang="en-US" sz="1000" b="1" baseline="0" dirty="0" smtClean="0">
                <a:latin typeface="+mj-lt"/>
              </a:rPr>
              <a:t>INSTRUCTIONS: </a:t>
            </a:r>
            <a:r>
              <a:rPr lang="en-US" sz="1000" baseline="0" dirty="0" smtClean="0">
                <a:latin typeface="+mj-lt"/>
              </a:rPr>
              <a:t>Read each example and pause for a minute to gauge audience response.</a:t>
            </a:r>
          </a:p>
          <a:p>
            <a:endParaRPr lang="en-US" sz="1000" baseline="0" dirty="0" smtClean="0">
              <a:latin typeface="+mj-lt"/>
            </a:endParaRPr>
          </a:p>
          <a:p>
            <a:pPr marL="228600" indent="-228600">
              <a:buAutoNum type="arabicPeriod"/>
            </a:pPr>
            <a:r>
              <a:rPr lang="en-US" sz="1000" baseline="0" dirty="0" smtClean="0">
                <a:latin typeface="+mj-lt"/>
              </a:rPr>
              <a:t>The man who drinks 3-4 glasses of wine a few times a week.</a:t>
            </a:r>
          </a:p>
          <a:p>
            <a:pPr marL="228600" indent="-228600">
              <a:buAutoNum type="arabicPeriod"/>
            </a:pPr>
            <a:r>
              <a:rPr lang="en-US" sz="1000" baseline="0" dirty="0" smtClean="0">
                <a:latin typeface="+mj-lt"/>
              </a:rPr>
              <a:t>The pregnant woman who occasionally has a shot of vodka to relieve stress.</a:t>
            </a:r>
          </a:p>
          <a:p>
            <a:pPr marL="228600" indent="-228600">
              <a:buAutoNum type="arabicPeriod"/>
            </a:pPr>
            <a:r>
              <a:rPr lang="en-US" sz="1000" baseline="0" dirty="0" smtClean="0">
                <a:latin typeface="+mj-lt"/>
              </a:rPr>
              <a:t>The adolescent (football captain, gets good grades) who smokes marijuana with his friends on weekends.</a:t>
            </a:r>
          </a:p>
          <a:p>
            <a:pPr marL="228600" indent="-228600">
              <a:buAutoNum type="arabicPeriod"/>
            </a:pPr>
            <a:r>
              <a:rPr lang="en-US" sz="1000" baseline="0" dirty="0" smtClean="0">
                <a:latin typeface="+mj-lt"/>
              </a:rPr>
              <a:t>The woman who occasionally takes 1 or 2 extra pain pills to help with her lower back pain.</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715552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r>
              <a:rPr lang="en-US" sz="1000" b="1" kern="1200" dirty="0" smtClean="0">
                <a:solidFill>
                  <a:schemeClr val="tx1"/>
                </a:solidFill>
                <a:latin typeface="+mj-lt"/>
                <a:ea typeface="+mn-ea"/>
                <a:cs typeface="+mn-cs"/>
              </a:rPr>
              <a:t>INSTRUCTIONS</a:t>
            </a:r>
          </a:p>
          <a:p>
            <a:r>
              <a:rPr lang="en-US" sz="1000" b="0" i="0" kern="1200" dirty="0" smtClean="0">
                <a:solidFill>
                  <a:schemeClr val="tx1"/>
                </a:solidFill>
                <a:latin typeface="+mj-lt"/>
                <a:ea typeface="+mn-ea"/>
                <a:cs typeface="+mn-cs"/>
              </a:rPr>
              <a:t>Read the question</a:t>
            </a:r>
            <a:r>
              <a:rPr lang="en-US" sz="1000" b="0" i="0" kern="1200" baseline="0" dirty="0" smtClean="0">
                <a:solidFill>
                  <a:schemeClr val="tx1"/>
                </a:solidFill>
                <a:latin typeface="+mj-lt"/>
                <a:ea typeface="+mn-ea"/>
                <a:cs typeface="+mn-cs"/>
              </a:rPr>
              <a:t> and choices, and review audience responses out loud. </a:t>
            </a:r>
            <a:endParaRPr lang="en-US" sz="1000" b="0" i="0" kern="1200" dirty="0" smtClean="0">
              <a:solidFill>
                <a:schemeClr val="tx1"/>
              </a:solidFill>
              <a:latin typeface="+mj-lt"/>
              <a:ea typeface="+mn-ea"/>
              <a:cs typeface="+mn-cs"/>
            </a:endParaRPr>
          </a:p>
          <a:p>
            <a:pPr>
              <a:lnSpc>
                <a:spcPct val="115000"/>
              </a:lnSpc>
              <a:spcBef>
                <a:spcPct val="0"/>
              </a:spcBef>
            </a:pPr>
            <a:r>
              <a:rPr lang="en-US" sz="1000" dirty="0" smtClean="0">
                <a:latin typeface="+mj-lt"/>
                <a:ea typeface="Calibri" pitchFamily="34" charset="0"/>
                <a:cs typeface="Times New Roman" pitchFamily="18" charset="0"/>
              </a:rPr>
              <a:t> </a:t>
            </a:r>
          </a:p>
          <a:p>
            <a:pPr>
              <a:lnSpc>
                <a:spcPct val="150000"/>
              </a:lnSpc>
              <a:spcBef>
                <a:spcPct val="0"/>
              </a:spcBef>
              <a:spcAft>
                <a:spcPts val="1000"/>
              </a:spcAft>
            </a:pPr>
            <a:r>
              <a:rPr lang="en-US" dirty="0" smtClean="0">
                <a:latin typeface="Arial" charset="0"/>
                <a:ea typeface="Calibri" pitchFamily="34" charset="0"/>
                <a:cs typeface="Times New Roman" pitchFamily="18" charset="0"/>
              </a:rPr>
              <a:t> </a:t>
            </a:r>
            <a:endParaRPr lang="en-US" dirty="0" smtClean="0">
              <a:latin typeface="Calibri" pitchFamily="34" charset="0"/>
              <a:ea typeface="Calibri" pitchFamily="34" charset="0"/>
              <a:cs typeface="Times New Roman" pitchFamily="18" charset="0"/>
            </a:endParaRPr>
          </a:p>
          <a:p>
            <a:endParaRPr lang="en-US" dirty="0" smtClean="0">
              <a:ea typeface="Calibri" pitchFamily="34" charset="0"/>
              <a:cs typeface="Times New Roman" pitchFamily="18" charset="0"/>
            </a:endParaRPr>
          </a:p>
        </p:txBody>
      </p:sp>
      <p:sp>
        <p:nvSpPr>
          <p:cNvPr id="60420" name="Slide Number Placeholder 3"/>
          <p:cNvSpPr>
            <a:spLocks noGrp="1"/>
          </p:cNvSpPr>
          <p:nvPr>
            <p:ph type="sldNum" sz="quarter" idx="5"/>
          </p:nvPr>
        </p:nvSpPr>
        <p:spPr/>
        <p:txBody>
          <a:bodyPr/>
          <a:lstStyle/>
          <a:p>
            <a:pPr>
              <a:defRPr/>
            </a:pPr>
            <a:fld id="{2AD5AB3E-204C-4553-90B7-8B2BA2E83541}" type="slidenum">
              <a:rPr lang="en-US" smtClean="0"/>
              <a:pPr>
                <a:defRPr/>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40</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211388" y="161925"/>
            <a:ext cx="2627312" cy="1971675"/>
          </a:xfrm>
          <a:ln/>
        </p:spPr>
      </p:sp>
      <p:sp>
        <p:nvSpPr>
          <p:cNvPr id="306180" name="Rectangle 3"/>
          <p:cNvSpPr>
            <a:spLocks noGrp="1" noChangeArrowheads="1"/>
          </p:cNvSpPr>
          <p:nvPr>
            <p:ph type="body" idx="1"/>
          </p:nvPr>
        </p:nvSpPr>
        <p:spPr>
          <a:xfrm>
            <a:off x="304800" y="2286001"/>
            <a:ext cx="6400800" cy="6627813"/>
          </a:xfrm>
          <a:noFill/>
          <a:ln/>
        </p:spPr>
        <p:txBody>
          <a:bodyPr/>
          <a:lstStyle/>
          <a:p>
            <a:r>
              <a:rPr lang="en-GB" sz="1000" dirty="0" smtClean="0">
                <a:latin typeface="+mj-lt"/>
                <a:cs typeface="Arial" pitchFamily="34" charset="0"/>
              </a:rPr>
              <a:t>The major</a:t>
            </a:r>
            <a:r>
              <a:rPr lang="en-GB" sz="1000" baseline="0" dirty="0" smtClean="0">
                <a:latin typeface="+mj-lt"/>
                <a:cs typeface="Arial" pitchFamily="34" charset="0"/>
              </a:rPr>
              <a:t> implication of the previous set of slides is that as long as specialty care substance use disorder treatment programs are the only places that address alcohol and drug use, most of the people with severe substance-related problems will not receive needed treatment, and virtually all people with risky use will not receive any professional attention. Health reform and integrated treatment efforts, coupled with more routine screening and brief intervention, can go a long way to provide people at moderate to high risk with the help they need to mitigate their substance use problems.</a:t>
            </a:r>
            <a:endParaRPr lang="en-GB" sz="1000" dirty="0" smtClean="0">
              <a:latin typeface="+mj-lt"/>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755775" y="457200"/>
            <a:ext cx="3500438" cy="2625725"/>
          </a:xfrm>
          <a:ln/>
        </p:spPr>
      </p:sp>
      <p:sp>
        <p:nvSpPr>
          <p:cNvPr id="38914" name="Rectangle 3"/>
          <p:cNvSpPr>
            <a:spLocks noGrp="1" noChangeArrowheads="1"/>
          </p:cNvSpPr>
          <p:nvPr>
            <p:ph type="body" idx="1"/>
          </p:nvPr>
        </p:nvSpPr>
        <p:spPr>
          <a:xfrm>
            <a:off x="701675" y="3505200"/>
            <a:ext cx="5607050" cy="5094288"/>
          </a:xfrm>
          <a:noFill/>
          <a:ln/>
        </p:spPr>
        <p:txBody>
          <a:bodyPr/>
          <a:lstStyle/>
          <a:p>
            <a:r>
              <a:rPr lang="en-GB" sz="1000" dirty="0" smtClean="0">
                <a:latin typeface="+mj-lt"/>
                <a:cs typeface="Arial" charset="0"/>
              </a:rPr>
              <a:t>Deciding who</a:t>
            </a:r>
            <a:r>
              <a:rPr lang="en-GB" sz="1000" baseline="0" dirty="0" smtClean="0">
                <a:latin typeface="+mj-lt"/>
                <a:cs typeface="Arial" charset="0"/>
              </a:rPr>
              <a:t> </a:t>
            </a:r>
            <a:r>
              <a:rPr lang="en-GB" sz="1000" dirty="0" smtClean="0">
                <a:latin typeface="+mj-lt"/>
                <a:cs typeface="Arial" charset="0"/>
              </a:rPr>
              <a:t>to screen depends on your specific care setting and clinic goals. This</a:t>
            </a:r>
            <a:r>
              <a:rPr lang="en-GB" sz="1000" baseline="0" dirty="0" smtClean="0">
                <a:latin typeface="+mj-lt"/>
                <a:cs typeface="Arial" charset="0"/>
              </a:rPr>
              <a:t> slide features a </a:t>
            </a:r>
            <a:r>
              <a:rPr lang="en-GB" sz="1000" dirty="0" smtClean="0">
                <a:latin typeface="+mj-lt"/>
                <a:cs typeface="Arial" charset="0"/>
              </a:rPr>
              <a:t>partial list of candidates for</a:t>
            </a:r>
            <a:r>
              <a:rPr lang="en-GB" sz="1000" baseline="0" dirty="0" smtClean="0">
                <a:latin typeface="+mj-lt"/>
                <a:cs typeface="Arial" charset="0"/>
              </a:rPr>
              <a:t> routine screening</a:t>
            </a:r>
            <a:r>
              <a:rPr lang="en-GB" sz="1000" dirty="0" smtClean="0">
                <a:latin typeface="+mj-lt"/>
                <a:cs typeface="Arial" charset="0"/>
              </a:rPr>
              <a:t>: college students who go to campus health centers, primary care patients, mental health clients, patients treated in infectious disease clinics, as well as people with DUIs or other alcohol- or drug-related offenses.</a:t>
            </a:r>
          </a:p>
          <a:p>
            <a:endParaRPr lang="en-GB" sz="1000" dirty="0" smtClean="0">
              <a:latin typeface="+mj-lt"/>
              <a:cs typeface="Arial" charset="0"/>
            </a:endParaRPr>
          </a:p>
          <a:p>
            <a:r>
              <a:rPr lang="en-GB" sz="1000" b="1" dirty="0" smtClean="0">
                <a:latin typeface="+mj-lt"/>
                <a:cs typeface="Arial" charset="0"/>
              </a:rPr>
              <a:t>INSTRUCTIONS: </a:t>
            </a:r>
            <a:r>
              <a:rPr lang="en-GB" sz="1000" dirty="0" smtClean="0">
                <a:latin typeface="+mj-lt"/>
                <a:cs typeface="Arial" charset="0"/>
              </a:rPr>
              <a:t>Once reviewing the list on the slide, ask the audience</a:t>
            </a:r>
            <a:r>
              <a:rPr lang="en-GB" sz="1000" baseline="0" dirty="0" smtClean="0">
                <a:latin typeface="+mj-lt"/>
                <a:cs typeface="Arial" charset="0"/>
              </a:rPr>
              <a:t> if they can think of other appropriate care settings where screening and brief intervention services could be warranted.</a:t>
            </a:r>
            <a:endParaRPr lang="en-US" sz="1000" dirty="0" smtClean="0">
              <a:latin typeface="+mj-lt"/>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p:spPr>
        <p:txBody>
          <a:bodyPr/>
          <a:lstStyle/>
          <a:p>
            <a:r>
              <a:rPr lang="en-US" sz="1000" b="1" dirty="0" smtClean="0">
                <a:latin typeface="+mj-lt"/>
                <a:cs typeface="Arial" charset="0"/>
              </a:rPr>
              <a:t>TRANSITION SLIDE</a:t>
            </a:r>
          </a:p>
          <a:p>
            <a:r>
              <a:rPr lang="en-US" sz="1000" dirty="0" smtClean="0">
                <a:latin typeface="+mj-lt"/>
                <a:cs typeface="Arial" charset="0"/>
              </a:rPr>
              <a:t>The</a:t>
            </a:r>
            <a:r>
              <a:rPr lang="en-US" sz="1000" baseline="0" dirty="0" smtClean="0">
                <a:latin typeface="+mj-lt"/>
                <a:cs typeface="Arial" charset="0"/>
              </a:rPr>
              <a:t> next portion of the training focuses on the rationale for conducting screening and brief intervention activities in an HIV care setting. Included in this section are a couple of examples of past efforts to infuse screening and brief intervention in HIV clinics in California and Colorado, as well as a sample schematic of how SBIRT impacts patient flow in an HIV care setting.</a:t>
            </a:r>
            <a:endParaRPr lang="en-US" sz="1000" dirty="0" smtClean="0">
              <a:latin typeface="+mj-lt"/>
              <a:cs typeface="Arial" charset="0"/>
            </a:endParaRPr>
          </a:p>
        </p:txBody>
      </p:sp>
      <p:sp>
        <p:nvSpPr>
          <p:cNvPr id="4" name="Slide Number Placeholder 3"/>
          <p:cNvSpPr>
            <a:spLocks noGrp="1"/>
          </p:cNvSpPr>
          <p:nvPr>
            <p:ph type="sldNum" sz="quarter" idx="5"/>
          </p:nvPr>
        </p:nvSpPr>
        <p:spPr/>
        <p:txBody>
          <a:bodyPr/>
          <a:lstStyle/>
          <a:p>
            <a:pPr>
              <a:defRPr/>
            </a:pPr>
            <a:fld id="{1752B53D-1BD4-46FB-B9A0-C6FA0A33C193}"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755775" y="457200"/>
            <a:ext cx="3500438" cy="2625725"/>
          </a:xfrm>
          <a:ln/>
        </p:spPr>
      </p:sp>
      <p:sp>
        <p:nvSpPr>
          <p:cNvPr id="49154" name="Rectangle 3"/>
          <p:cNvSpPr>
            <a:spLocks noGrp="1" noChangeArrowheads="1"/>
          </p:cNvSpPr>
          <p:nvPr>
            <p:ph type="body" idx="1"/>
          </p:nvPr>
        </p:nvSpPr>
        <p:spPr>
          <a:xfrm>
            <a:off x="701675" y="3505200"/>
            <a:ext cx="5607050" cy="5094288"/>
          </a:xfrm>
          <a:noFill/>
          <a:ln/>
        </p:spPr>
        <p:txBody>
          <a:bodyPr/>
          <a:lstStyle/>
          <a:p>
            <a:r>
              <a:rPr lang="en-US" sz="1000" b="0" i="0" u="none" strike="noStrike" kern="1200" baseline="0" dirty="0" smtClean="0">
                <a:solidFill>
                  <a:schemeClr val="tx1"/>
                </a:solidFill>
                <a:latin typeface="+mj-lt"/>
                <a:ea typeface="+mn-ea"/>
                <a:cs typeface="+mn-cs"/>
              </a:rPr>
              <a:t>HIV is now considered a manageable, chronic illness rather than a terminal disease. Health care providers are serving large numbers of patients who are living longer and facing multiple problems in addition to the management of their HIV status. Problems such as homelessness, disease progression, mental illness, and drug abuse are common among HIV patients. Engagement, retention, and adherence among your HIV care patients continue to be a challenge complicated by the presence of these additional conditions and problems. </a:t>
            </a:r>
          </a:p>
          <a:p>
            <a:endParaRPr lang="en-US" sz="1000" b="0" i="0" u="none" strike="noStrike" kern="1200" baseline="0" dirty="0" smtClean="0">
              <a:solidFill>
                <a:schemeClr val="tx1"/>
              </a:solidFill>
              <a:latin typeface="+mj-lt"/>
              <a:ea typeface="+mn-ea"/>
              <a:cs typeface="+mn-cs"/>
            </a:endParaRPr>
          </a:p>
          <a:p>
            <a:endParaRPr lang="en-US" sz="1000" b="0" i="0" u="none" strike="noStrike" kern="1200" baseline="0" dirty="0" smtClean="0">
              <a:solidFill>
                <a:schemeClr val="tx1"/>
              </a:solidFill>
              <a:latin typeface="+mj-lt"/>
              <a:ea typeface="+mn-ea"/>
              <a:cs typeface="+mn-cs"/>
            </a:endParaRPr>
          </a:p>
          <a:p>
            <a:r>
              <a:rPr lang="en-US" sz="1000" b="1" i="0" u="none" strike="noStrike" kern="1200" baseline="0" dirty="0" smtClean="0">
                <a:solidFill>
                  <a:schemeClr val="tx1"/>
                </a:solidFill>
                <a:latin typeface="+mj-lt"/>
                <a:ea typeface="+mn-ea"/>
                <a:cs typeface="+mn-cs"/>
              </a:rPr>
              <a:t>REFERENCE</a:t>
            </a:r>
            <a:r>
              <a:rPr lang="en-US" sz="1000" b="0" i="0" u="none" strike="noStrike" kern="1200" baseline="0" dirty="0" smtClean="0">
                <a:solidFill>
                  <a:schemeClr val="tx1"/>
                </a:solidFill>
                <a:latin typeface="+mj-lt"/>
                <a:ea typeface="+mn-ea"/>
                <a:cs typeface="+mn-cs"/>
              </a:rPr>
              <a:t> </a:t>
            </a:r>
          </a:p>
          <a:p>
            <a:r>
              <a:rPr lang="en-US" sz="1000" b="0" i="0" u="none" strike="noStrike" kern="1200" baseline="0" dirty="0" smtClean="0">
                <a:solidFill>
                  <a:schemeClr val="tx1"/>
                </a:solidFill>
                <a:latin typeface="+mj-lt"/>
                <a:ea typeface="+mn-ea"/>
                <a:cs typeface="+mn-cs"/>
              </a:rPr>
              <a:t>Center for Community Collaboration, UMBC Psychology Department. (2012). </a:t>
            </a:r>
            <a:r>
              <a:rPr lang="en-US" sz="1000" b="0" i="1" u="none" strike="noStrike" kern="1200" baseline="0" dirty="0" smtClean="0">
                <a:solidFill>
                  <a:schemeClr val="tx1"/>
                </a:solidFill>
                <a:latin typeface="+mj-lt"/>
                <a:ea typeface="+mn-ea"/>
                <a:cs typeface="+mn-cs"/>
              </a:rPr>
              <a:t>SBIRT for Mental Health and Substance Use Screening, Brief Intervention and Referral to Treatment Implementation Guide for HIV Care Service Programs</a:t>
            </a:r>
            <a:r>
              <a:rPr lang="en-US" sz="1000" b="0" i="0" u="none" strike="noStrike" kern="1200" baseline="0" dirty="0" smtClean="0">
                <a:solidFill>
                  <a:schemeClr val="tx1"/>
                </a:solidFill>
                <a:latin typeface="+mj-lt"/>
                <a:ea typeface="+mn-ea"/>
                <a:cs typeface="+mn-cs"/>
              </a:rPr>
              <a:t>. Baltimore, MD: Author. PDF available at: www.centerforcommunitycollaboration.org. </a:t>
            </a:r>
          </a:p>
          <a:p>
            <a:r>
              <a:rPr lang="en-US" sz="1200" b="0" i="0" u="none" strike="noStrike" kern="1200" baseline="0" dirty="0" smtClean="0">
                <a:solidFill>
                  <a:schemeClr val="tx1"/>
                </a:solidFill>
                <a:latin typeface="Times New Roman" pitchFamily="18" charset="0"/>
                <a:ea typeface="+mn-ea"/>
                <a:cs typeface="+mn-cs"/>
              </a:rPr>
              <a:t> </a:t>
            </a:r>
          </a:p>
          <a:p>
            <a:r>
              <a:rPr lang="en-US" sz="1200" b="0" i="0" u="none" strike="noStrike" kern="1200" baseline="0" dirty="0" smtClean="0">
                <a:solidFill>
                  <a:schemeClr val="tx1"/>
                </a:solidFill>
                <a:latin typeface="Times New Roman" pitchFamily="18" charset="0"/>
                <a:ea typeface="+mn-ea"/>
                <a:cs typeface="+mn-cs"/>
              </a:rPr>
              <a:t> </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The information on this slide was extracted from an SBIRT Colorado Literature Review prepared by the Omni Institute in 2012 that focused on SBI for HIV-positive populations (1). Individuals living with HIV/AIDS have higher rates of substance use than the general population (2). In HIV-positive populations, substance use is associated with multiple adverse effects, including reduced adherence to medication, disease progression, health complications and increased risky sexual behavior, which can lead to further transmission of the disease (3). Compared to the general population, rates of heavy drinking are roughly twice as high among HIV-positive individuals (2). Nationwide surveys report alcohol consumption in the preceding month for approximately 53% of persons in care for HIV; 15% of those drinkers were classified as heavy drinkers (Galvan et al., 2002). Another study of HIV patients receiving primary care found that 11% reported hazardous alcohol use in the prior month (4) and a study with HIV-positive veterans found that 20% were hazardous drinkers and 33% were binge drinkers (5). Moreover, in a nationally representative sample of individuals receiving HIV care in the US, approximately half reported illicit drug use in the past year, with 12% marijuana only, 12% drug dependence and 25% non-marijuana, non-dependent illicit drug use (6). In one study, 60% of youth living with HIV screened positive for problem substance use (7).</a:t>
            </a:r>
            <a:endParaRPr lang="en-US" sz="1000" dirty="0" smtClean="0">
              <a:latin typeface="+mj-lt"/>
            </a:endParaRPr>
          </a:p>
          <a:p>
            <a:endParaRPr lang="en-US" sz="1000" dirty="0" smtClean="0">
              <a:latin typeface="+mj-lt"/>
            </a:endParaRPr>
          </a:p>
          <a:p>
            <a:r>
              <a:rPr lang="en-US" sz="1000" b="1" dirty="0" smtClean="0">
                <a:latin typeface="+mj-lt"/>
              </a:rPr>
              <a:t>REFERENCES</a:t>
            </a:r>
          </a:p>
          <a:p>
            <a:r>
              <a:rPr lang="en-US" sz="1000" baseline="0" dirty="0" smtClean="0">
                <a:latin typeface="+mj-lt"/>
              </a:rPr>
              <a:t>(1) Omni Institute. (2012). </a:t>
            </a:r>
            <a:r>
              <a:rPr lang="en-US" sz="1000" i="1" baseline="0" dirty="0" smtClean="0">
                <a:latin typeface="+mj-lt"/>
              </a:rPr>
              <a:t>SBIRT Colorado Literature Review: HIV-Positive Populations</a:t>
            </a:r>
            <a:r>
              <a:rPr lang="en-US" sz="1000" baseline="0" dirty="0" smtClean="0">
                <a:latin typeface="+mj-lt"/>
              </a:rPr>
              <a:t>. Denver, CO: Author.</a:t>
            </a:r>
          </a:p>
          <a:p>
            <a:r>
              <a:rPr lang="en-US" sz="1000" b="0" i="0" u="none" strike="noStrike" kern="1200" baseline="0" dirty="0" smtClean="0">
                <a:solidFill>
                  <a:schemeClr val="tx1"/>
                </a:solidFill>
                <a:latin typeface="+mj-lt"/>
                <a:ea typeface="+mn-ea"/>
                <a:cs typeface="+mn-cs"/>
              </a:rPr>
              <a:t>(2) Galvan, F.H., Bing, E.G., Fleishman, J.A., London, A.S., Caetano, R., </a:t>
            </a:r>
            <a:r>
              <a:rPr lang="en-US" sz="1000" b="0" i="0" u="none" strike="noStrike" kern="1200" baseline="0" dirty="0" err="1" smtClean="0">
                <a:solidFill>
                  <a:schemeClr val="tx1"/>
                </a:solidFill>
                <a:latin typeface="+mj-lt"/>
                <a:ea typeface="+mn-ea"/>
                <a:cs typeface="+mn-cs"/>
              </a:rPr>
              <a:t>Burnam</a:t>
            </a:r>
            <a:r>
              <a:rPr lang="en-US" sz="1000" b="0" i="0" u="none" strike="noStrike" kern="1200" baseline="0" dirty="0" smtClean="0">
                <a:solidFill>
                  <a:schemeClr val="tx1"/>
                </a:solidFill>
                <a:latin typeface="+mj-lt"/>
                <a:ea typeface="+mn-ea"/>
                <a:cs typeface="+mn-cs"/>
              </a:rPr>
              <a:t>, M.A., Morton, S.C., Orlando, M. &amp; Shapiro, M. (2002). The prevalence of alcohol consumption and heavy drinking among people with HIV in the United States: Results from the HIV Cost and Services Utilization Study. </a:t>
            </a:r>
            <a:r>
              <a:rPr lang="en-US" sz="1000" b="0" i="1" u="none" strike="noStrike" kern="1200" baseline="0" dirty="0" smtClean="0">
                <a:solidFill>
                  <a:schemeClr val="tx1"/>
                </a:solidFill>
                <a:latin typeface="+mj-lt"/>
                <a:ea typeface="+mn-ea"/>
                <a:cs typeface="+mn-cs"/>
              </a:rPr>
              <a:t>Journal of Studies on Alcohol 63</a:t>
            </a:r>
            <a:r>
              <a:rPr lang="en-US" sz="1000" b="0" i="0" u="none" strike="noStrike" kern="1200" baseline="0" dirty="0" smtClean="0">
                <a:solidFill>
                  <a:schemeClr val="tx1"/>
                </a:solidFill>
                <a:latin typeface="+mj-lt"/>
                <a:ea typeface="+mn-ea"/>
                <a:cs typeface="+mn-cs"/>
              </a:rPr>
              <a:t>(2), 179-186.</a:t>
            </a:r>
          </a:p>
          <a:p>
            <a:r>
              <a:rPr lang="en-US" sz="1000" b="0" i="0" u="none" strike="noStrike" kern="1200" baseline="0" dirty="0" smtClean="0">
                <a:solidFill>
                  <a:schemeClr val="tx1"/>
                </a:solidFill>
                <a:latin typeface="+mj-lt"/>
                <a:ea typeface="+mn-ea"/>
                <a:cs typeface="+mn-cs"/>
              </a:rPr>
              <a:t>(3) </a:t>
            </a:r>
            <a:r>
              <a:rPr lang="en-US" sz="1000" b="0" i="0" u="none" strike="noStrike" kern="1200" baseline="0" dirty="0" err="1" smtClean="0">
                <a:solidFill>
                  <a:schemeClr val="tx1"/>
                </a:solidFill>
                <a:latin typeface="+mj-lt"/>
                <a:ea typeface="+mn-ea"/>
                <a:cs typeface="+mn-cs"/>
              </a:rPr>
              <a:t>Hormes</a:t>
            </a:r>
            <a:r>
              <a:rPr lang="en-US" sz="1000" b="0" i="0" u="none" strike="noStrike" kern="1200" baseline="0" dirty="0" smtClean="0">
                <a:solidFill>
                  <a:schemeClr val="tx1"/>
                </a:solidFill>
                <a:latin typeface="+mj-lt"/>
                <a:ea typeface="+mn-ea"/>
                <a:cs typeface="+mn-cs"/>
              </a:rPr>
              <a:t>, J.M., </a:t>
            </a:r>
            <a:r>
              <a:rPr lang="en-US" sz="1000" b="0" i="0" u="none" strike="noStrike" kern="1200" baseline="0" dirty="0" err="1" smtClean="0">
                <a:solidFill>
                  <a:schemeClr val="tx1"/>
                </a:solidFill>
                <a:latin typeface="+mj-lt"/>
                <a:ea typeface="+mn-ea"/>
                <a:cs typeface="+mn-cs"/>
              </a:rPr>
              <a:t>Gerhardstein</a:t>
            </a:r>
            <a:r>
              <a:rPr lang="en-US" sz="1000" b="0" i="0" u="none" strike="noStrike" kern="1200" baseline="0" dirty="0" smtClean="0">
                <a:solidFill>
                  <a:schemeClr val="tx1"/>
                </a:solidFill>
                <a:latin typeface="+mj-lt"/>
                <a:ea typeface="+mn-ea"/>
                <a:cs typeface="+mn-cs"/>
              </a:rPr>
              <a:t>, K.R., &amp; Griffin, P.T. (2011). Brief screening for alcohol use disorders in HIV primary care. </a:t>
            </a:r>
            <a:r>
              <a:rPr lang="en-US" sz="1000" b="0" i="1" u="none" strike="noStrike" kern="1200" baseline="0" dirty="0" smtClean="0">
                <a:solidFill>
                  <a:schemeClr val="tx1"/>
                </a:solidFill>
                <a:latin typeface="+mj-lt"/>
                <a:ea typeface="+mn-ea"/>
                <a:cs typeface="+mn-cs"/>
              </a:rPr>
              <a:t>HIV Clinician, 23</a:t>
            </a:r>
            <a:r>
              <a:rPr lang="en-US" sz="1000" b="0" i="0" u="none" strike="noStrike" kern="1200" baseline="0" dirty="0" smtClean="0">
                <a:solidFill>
                  <a:schemeClr val="tx1"/>
                </a:solidFill>
                <a:latin typeface="+mj-lt"/>
                <a:ea typeface="+mn-ea"/>
                <a:cs typeface="+mn-cs"/>
              </a:rPr>
              <a:t>(4), 8-13.</a:t>
            </a:r>
          </a:p>
          <a:p>
            <a:r>
              <a:rPr lang="en-US" sz="1000" b="0" i="0" u="none" strike="noStrike" kern="1200" baseline="0" dirty="0" smtClean="0">
                <a:solidFill>
                  <a:schemeClr val="tx1"/>
                </a:solidFill>
                <a:latin typeface="+mj-lt"/>
                <a:ea typeface="+mn-ea"/>
                <a:cs typeface="+mn-cs"/>
              </a:rPr>
              <a:t>(4) </a:t>
            </a:r>
            <a:r>
              <a:rPr lang="en-US" sz="1000" b="0" i="0" u="none" strike="noStrike" kern="1200" baseline="0" dirty="0" err="1" smtClean="0">
                <a:solidFill>
                  <a:schemeClr val="tx1"/>
                </a:solidFill>
                <a:latin typeface="+mj-lt"/>
                <a:ea typeface="+mn-ea"/>
                <a:cs typeface="+mn-cs"/>
              </a:rPr>
              <a:t>Chander</a:t>
            </a:r>
            <a:r>
              <a:rPr lang="en-US" sz="1000" b="0" i="0" u="none" strike="noStrike" kern="1200" baseline="0" dirty="0" smtClean="0">
                <a:solidFill>
                  <a:schemeClr val="tx1"/>
                </a:solidFill>
                <a:latin typeface="+mj-lt"/>
                <a:ea typeface="+mn-ea"/>
                <a:cs typeface="+mn-cs"/>
              </a:rPr>
              <a:t>, G., Josephs, J., Fleishman, J.A., </a:t>
            </a:r>
            <a:r>
              <a:rPr lang="en-US" sz="1000" b="0" i="0" u="none" strike="noStrike" kern="1200" baseline="0" dirty="0" err="1" smtClean="0">
                <a:solidFill>
                  <a:schemeClr val="tx1"/>
                </a:solidFill>
                <a:latin typeface="+mj-lt"/>
                <a:ea typeface="+mn-ea"/>
                <a:cs typeface="+mn-cs"/>
              </a:rPr>
              <a:t>Korthuis</a:t>
            </a:r>
            <a:r>
              <a:rPr lang="en-US" sz="1000" b="0" i="0" u="none" strike="noStrike" kern="1200" baseline="0" dirty="0" smtClean="0">
                <a:solidFill>
                  <a:schemeClr val="tx1"/>
                </a:solidFill>
                <a:latin typeface="+mj-lt"/>
                <a:ea typeface="+mn-ea"/>
                <a:cs typeface="+mn-cs"/>
              </a:rPr>
              <a:t>, P.T., </a:t>
            </a:r>
            <a:r>
              <a:rPr lang="en-US" sz="1000" b="0" i="0" u="none" strike="noStrike" kern="1200" baseline="0" dirty="0" err="1" smtClean="0">
                <a:solidFill>
                  <a:schemeClr val="tx1"/>
                </a:solidFill>
                <a:latin typeface="+mj-lt"/>
                <a:ea typeface="+mn-ea"/>
                <a:cs typeface="+mn-cs"/>
              </a:rPr>
              <a:t>Gaist</a:t>
            </a:r>
            <a:r>
              <a:rPr lang="en-US" sz="1000" b="0" i="0" u="none" strike="noStrike" kern="1200" baseline="0" dirty="0" smtClean="0">
                <a:solidFill>
                  <a:schemeClr val="tx1"/>
                </a:solidFill>
                <a:latin typeface="+mj-lt"/>
                <a:ea typeface="+mn-ea"/>
                <a:cs typeface="+mn-cs"/>
              </a:rPr>
              <a:t>, P., </a:t>
            </a:r>
            <a:r>
              <a:rPr lang="en-US" sz="1000" b="0" i="0" u="none" strike="noStrike" kern="1200" baseline="0" dirty="0" err="1" smtClean="0">
                <a:solidFill>
                  <a:schemeClr val="tx1"/>
                </a:solidFill>
                <a:latin typeface="+mj-lt"/>
                <a:ea typeface="+mn-ea"/>
                <a:cs typeface="+mn-cs"/>
              </a:rPr>
              <a:t>Hellinger</a:t>
            </a:r>
            <a:r>
              <a:rPr lang="en-US" sz="1000" b="0" i="0" u="none" strike="noStrike" kern="1200" baseline="0" dirty="0" smtClean="0">
                <a:solidFill>
                  <a:schemeClr val="tx1"/>
                </a:solidFill>
                <a:latin typeface="+mj-lt"/>
                <a:ea typeface="+mn-ea"/>
                <a:cs typeface="+mn-cs"/>
              </a:rPr>
              <a:t>, J., &amp; </a:t>
            </a:r>
            <a:r>
              <a:rPr lang="en-US" sz="1000" b="0" i="0" u="none" strike="noStrike" kern="1200" baseline="0" dirty="0" err="1" smtClean="0">
                <a:solidFill>
                  <a:schemeClr val="tx1"/>
                </a:solidFill>
                <a:latin typeface="+mj-lt"/>
                <a:ea typeface="+mn-ea"/>
                <a:cs typeface="+mn-cs"/>
              </a:rPr>
              <a:t>Gebo</a:t>
            </a:r>
            <a:r>
              <a:rPr lang="en-US" sz="1000" b="0" i="0" u="none" strike="noStrike" kern="1200" baseline="0" dirty="0" smtClean="0">
                <a:solidFill>
                  <a:schemeClr val="tx1"/>
                </a:solidFill>
                <a:latin typeface="+mj-lt"/>
                <a:ea typeface="+mn-ea"/>
                <a:cs typeface="+mn-cs"/>
              </a:rPr>
              <a:t>, K. (2008). Alcohol use among HIV-infected persons in care: Results of a multi-site survey. </a:t>
            </a:r>
            <a:r>
              <a:rPr lang="en-US" sz="1000" b="0" i="1" u="none" strike="noStrike" kern="1200" baseline="0" dirty="0" smtClean="0">
                <a:solidFill>
                  <a:schemeClr val="tx1"/>
                </a:solidFill>
                <a:latin typeface="+mj-lt"/>
                <a:ea typeface="+mn-ea"/>
                <a:cs typeface="+mn-cs"/>
              </a:rPr>
              <a:t>HIV Medicine, 9</a:t>
            </a:r>
            <a:r>
              <a:rPr lang="en-US" sz="1000" b="0" i="0" u="none" strike="noStrike" kern="1200" baseline="0" dirty="0" smtClean="0">
                <a:solidFill>
                  <a:schemeClr val="tx1"/>
                </a:solidFill>
                <a:latin typeface="+mj-lt"/>
                <a:ea typeface="+mn-ea"/>
                <a:cs typeface="+mn-cs"/>
              </a:rPr>
              <a:t>(4), 196-202.</a:t>
            </a:r>
          </a:p>
          <a:p>
            <a:r>
              <a:rPr lang="en-US" sz="1000" b="0" i="0" u="none" strike="noStrike" kern="1200" baseline="0" dirty="0" smtClean="0">
                <a:solidFill>
                  <a:schemeClr val="tx1"/>
                </a:solidFill>
                <a:latin typeface="+mj-lt"/>
                <a:ea typeface="+mn-ea"/>
                <a:cs typeface="+mn-cs"/>
              </a:rPr>
              <a:t>(5) </a:t>
            </a:r>
            <a:r>
              <a:rPr lang="en-US" sz="1000" b="0" i="0" u="none" strike="noStrike" kern="1200" baseline="0" dirty="0" err="1" smtClean="0">
                <a:solidFill>
                  <a:schemeClr val="tx1"/>
                </a:solidFill>
                <a:latin typeface="+mj-lt"/>
                <a:ea typeface="+mn-ea"/>
                <a:cs typeface="+mn-cs"/>
              </a:rPr>
              <a:t>Conigliaro</a:t>
            </a:r>
            <a:r>
              <a:rPr lang="en-US" sz="1000" b="0" i="0" u="none" strike="noStrike" kern="1200" baseline="0" dirty="0" smtClean="0">
                <a:solidFill>
                  <a:schemeClr val="tx1"/>
                </a:solidFill>
                <a:latin typeface="+mj-lt"/>
                <a:ea typeface="+mn-ea"/>
                <a:cs typeface="+mn-cs"/>
              </a:rPr>
              <a:t>, J., Gordon, A.J., McGinnis, K.A., </a:t>
            </a:r>
            <a:r>
              <a:rPr lang="en-US" sz="1000" b="0" i="0" u="none" strike="noStrike" kern="1200" baseline="0" dirty="0" err="1" smtClean="0">
                <a:solidFill>
                  <a:schemeClr val="tx1"/>
                </a:solidFill>
                <a:latin typeface="+mj-lt"/>
                <a:ea typeface="+mn-ea"/>
                <a:cs typeface="+mn-cs"/>
              </a:rPr>
              <a:t>Rabeneck</a:t>
            </a:r>
            <a:r>
              <a:rPr lang="en-US" sz="1000" b="0" i="0" u="none" strike="noStrike" kern="1200" baseline="0" dirty="0" smtClean="0">
                <a:solidFill>
                  <a:schemeClr val="tx1"/>
                </a:solidFill>
                <a:latin typeface="+mj-lt"/>
                <a:ea typeface="+mn-ea"/>
                <a:cs typeface="+mn-cs"/>
              </a:rPr>
              <a:t>, L., &amp; Justice, A.C. (2003). How harmful is hazardous alcohol use and abuse in HIV infection: Do health care providers know who is at risk? </a:t>
            </a:r>
            <a:r>
              <a:rPr lang="en-US" sz="1000" b="0" i="1" u="none" strike="noStrike" kern="1200" baseline="0" dirty="0" smtClean="0">
                <a:solidFill>
                  <a:schemeClr val="tx1"/>
                </a:solidFill>
                <a:latin typeface="+mj-lt"/>
                <a:ea typeface="+mn-ea"/>
                <a:cs typeface="+mn-cs"/>
              </a:rPr>
              <a:t>Journal of Acquired Immune Deficiency Syndromes, 33</a:t>
            </a:r>
            <a:r>
              <a:rPr lang="en-US" sz="1000" b="0" i="0" u="none" strike="noStrike" kern="1200" baseline="0" dirty="0" smtClean="0">
                <a:solidFill>
                  <a:schemeClr val="tx1"/>
                </a:solidFill>
                <a:latin typeface="+mj-lt"/>
                <a:ea typeface="+mn-ea"/>
                <a:cs typeface="+mn-cs"/>
              </a:rPr>
              <a:t>(4), 521-525.</a:t>
            </a:r>
          </a:p>
          <a:p>
            <a:r>
              <a:rPr lang="en-US" sz="1000" b="0" i="0" u="none" strike="noStrike" kern="1200" baseline="0" dirty="0" smtClean="0">
                <a:solidFill>
                  <a:schemeClr val="tx1"/>
                </a:solidFill>
                <a:latin typeface="+mj-lt"/>
                <a:ea typeface="+mn-ea"/>
                <a:cs typeface="+mn-cs"/>
              </a:rPr>
              <a:t>(6) Bing, E.G., </a:t>
            </a:r>
            <a:r>
              <a:rPr lang="en-US" sz="1000" b="0" i="0" u="none" strike="noStrike" kern="1200" baseline="0" dirty="0" err="1" smtClean="0">
                <a:solidFill>
                  <a:schemeClr val="tx1"/>
                </a:solidFill>
                <a:latin typeface="+mj-lt"/>
                <a:ea typeface="+mn-ea"/>
                <a:cs typeface="+mn-cs"/>
              </a:rPr>
              <a:t>Burnam</a:t>
            </a:r>
            <a:r>
              <a:rPr lang="en-US" sz="1000" b="0" i="0" u="none" strike="noStrike" kern="1200" baseline="0" dirty="0" smtClean="0">
                <a:solidFill>
                  <a:schemeClr val="tx1"/>
                </a:solidFill>
                <a:latin typeface="+mj-lt"/>
                <a:ea typeface="+mn-ea"/>
                <a:cs typeface="+mn-cs"/>
              </a:rPr>
              <a:t>, A., </a:t>
            </a:r>
            <a:r>
              <a:rPr lang="en-US" sz="1000" b="0" i="0" u="none" strike="noStrike" kern="1200" baseline="0" dirty="0" err="1" smtClean="0">
                <a:solidFill>
                  <a:schemeClr val="tx1"/>
                </a:solidFill>
                <a:latin typeface="+mj-lt"/>
                <a:ea typeface="+mn-ea"/>
                <a:cs typeface="+mn-cs"/>
              </a:rPr>
              <a:t>Longshore</a:t>
            </a:r>
            <a:r>
              <a:rPr lang="en-US" sz="1000" b="0" i="0" u="none" strike="noStrike" kern="1200" baseline="0" dirty="0" smtClean="0">
                <a:solidFill>
                  <a:schemeClr val="tx1"/>
                </a:solidFill>
                <a:latin typeface="+mj-lt"/>
                <a:ea typeface="+mn-ea"/>
                <a:cs typeface="+mn-cs"/>
              </a:rPr>
              <a:t>, D., Fleishman, J.A., </a:t>
            </a:r>
            <a:r>
              <a:rPr lang="en-US" sz="1000" b="0" i="0" u="none" strike="noStrike" kern="1200" baseline="0" dirty="0" err="1" smtClean="0">
                <a:solidFill>
                  <a:schemeClr val="tx1"/>
                </a:solidFill>
                <a:latin typeface="+mj-lt"/>
                <a:ea typeface="+mn-ea"/>
                <a:cs typeface="+mn-cs"/>
              </a:rPr>
              <a:t>Sherbourne</a:t>
            </a:r>
            <a:r>
              <a:rPr lang="en-US" sz="1000" b="0" i="0" u="none" strike="noStrike" kern="1200" baseline="0" dirty="0" smtClean="0">
                <a:solidFill>
                  <a:schemeClr val="tx1"/>
                </a:solidFill>
                <a:latin typeface="+mj-lt"/>
                <a:ea typeface="+mn-ea"/>
                <a:cs typeface="+mn-cs"/>
              </a:rPr>
              <a:t>, C.D., London, A.S., &amp; Shapiro, M. (2001). Psychiatric disorders and drug use among Human Immunodeficiency Virus-infected adults in the United States. </a:t>
            </a:r>
            <a:r>
              <a:rPr lang="en-US" sz="1000" b="0" i="1" u="none" strike="noStrike" kern="1200" baseline="0" dirty="0" smtClean="0">
                <a:solidFill>
                  <a:schemeClr val="tx1"/>
                </a:solidFill>
                <a:latin typeface="+mj-lt"/>
                <a:ea typeface="+mn-ea"/>
                <a:cs typeface="+mn-cs"/>
              </a:rPr>
              <a:t>Archives of General Psychiatry 58</a:t>
            </a:r>
            <a:r>
              <a:rPr lang="en-US" sz="1000" b="0" i="0" u="none" strike="noStrike" kern="1200" baseline="0" dirty="0" smtClean="0">
                <a:solidFill>
                  <a:schemeClr val="tx1"/>
                </a:solidFill>
                <a:latin typeface="+mj-lt"/>
                <a:ea typeface="+mn-ea"/>
                <a:cs typeface="+mn-cs"/>
              </a:rPr>
              <a:t>(8), 721-728.</a:t>
            </a:r>
          </a:p>
          <a:p>
            <a:r>
              <a:rPr lang="en-US" sz="1000" b="0" i="0" u="none" strike="noStrike" kern="1200" baseline="0" dirty="0" smtClean="0">
                <a:solidFill>
                  <a:schemeClr val="tx1"/>
                </a:solidFill>
                <a:latin typeface="+mj-lt"/>
                <a:ea typeface="+mn-ea"/>
                <a:cs typeface="+mn-cs"/>
              </a:rPr>
              <a:t>(7) </a:t>
            </a:r>
            <a:r>
              <a:rPr lang="en-US" sz="1000" b="0" i="0" u="none" strike="noStrike" kern="1200" baseline="0" dirty="0" err="1" smtClean="0">
                <a:solidFill>
                  <a:schemeClr val="tx1"/>
                </a:solidFill>
                <a:latin typeface="+mj-lt"/>
                <a:ea typeface="+mn-ea"/>
                <a:cs typeface="+mn-cs"/>
              </a:rPr>
              <a:t>Tanney</a:t>
            </a:r>
            <a:r>
              <a:rPr lang="en-US" sz="1000" b="0" i="0" u="none" strike="noStrike" kern="1200" baseline="0" dirty="0" smtClean="0">
                <a:solidFill>
                  <a:schemeClr val="tx1"/>
                </a:solidFill>
                <a:latin typeface="+mj-lt"/>
                <a:ea typeface="+mn-ea"/>
                <a:cs typeface="+mn-cs"/>
              </a:rPr>
              <a:t>, M.R., </a:t>
            </a:r>
            <a:r>
              <a:rPr lang="en-US" sz="1000" b="0" i="0" u="none" strike="noStrike" kern="1200" baseline="0" dirty="0" err="1" smtClean="0">
                <a:solidFill>
                  <a:schemeClr val="tx1"/>
                </a:solidFill>
                <a:latin typeface="+mj-lt"/>
                <a:ea typeface="+mn-ea"/>
                <a:cs typeface="+mn-cs"/>
              </a:rPr>
              <a:t>Naar</a:t>
            </a:r>
            <a:r>
              <a:rPr lang="en-US" sz="1000" b="0" i="0" u="none" strike="noStrike" kern="1200" baseline="0" dirty="0" smtClean="0">
                <a:solidFill>
                  <a:schemeClr val="tx1"/>
                </a:solidFill>
                <a:latin typeface="+mj-lt"/>
                <a:ea typeface="+mn-ea"/>
                <a:cs typeface="+mn-cs"/>
              </a:rPr>
              <a:t>-King, S., Murphy, D.A., Parsons, J.T. &amp; </a:t>
            </a:r>
            <a:r>
              <a:rPr lang="en-US" sz="1000" b="0" i="0" u="none" strike="noStrike" kern="1200" baseline="0" dirty="0" err="1" smtClean="0">
                <a:solidFill>
                  <a:schemeClr val="tx1"/>
                </a:solidFill>
                <a:latin typeface="+mj-lt"/>
                <a:ea typeface="+mn-ea"/>
                <a:cs typeface="+mn-cs"/>
              </a:rPr>
              <a:t>Janisse</a:t>
            </a:r>
            <a:r>
              <a:rPr lang="en-US" sz="1000" b="0" i="0" u="none" strike="noStrike" kern="1200" baseline="0" dirty="0" smtClean="0">
                <a:solidFill>
                  <a:schemeClr val="tx1"/>
                </a:solidFill>
                <a:latin typeface="+mj-lt"/>
                <a:ea typeface="+mn-ea"/>
                <a:cs typeface="+mn-cs"/>
              </a:rPr>
              <a:t>, H. (2010).Multiple risk behaviors among youth living with HIV (YLH) in five US cities. </a:t>
            </a:r>
            <a:r>
              <a:rPr lang="en-US" sz="1000" b="0" i="1" u="none" strike="noStrike" kern="1200" baseline="0" dirty="0" smtClean="0">
                <a:solidFill>
                  <a:schemeClr val="tx1"/>
                </a:solidFill>
                <a:latin typeface="+mj-lt"/>
                <a:ea typeface="+mn-ea"/>
                <a:cs typeface="+mn-cs"/>
              </a:rPr>
              <a:t>Journal of Adolescent Health, 46</a:t>
            </a:r>
            <a:r>
              <a:rPr lang="en-US" sz="1000" b="0" i="0" u="none" strike="noStrike" kern="1200" baseline="0" dirty="0" smtClean="0">
                <a:solidFill>
                  <a:schemeClr val="tx1"/>
                </a:solidFill>
                <a:latin typeface="+mj-lt"/>
                <a:ea typeface="+mn-ea"/>
                <a:cs typeface="+mn-cs"/>
              </a:rPr>
              <a:t>(1), 11-16.</a:t>
            </a:r>
            <a:endParaRPr lang="en-US" sz="1000" b="0" i="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44</a:t>
            </a:fld>
            <a:endParaRPr lang="en-US"/>
          </a:p>
        </p:txBody>
      </p:sp>
    </p:spTree>
    <p:extLst>
      <p:ext uri="{BB962C8B-B14F-4D97-AF65-F5344CB8AC3E}">
        <p14:creationId xmlns:p14="http://schemas.microsoft.com/office/powerpoint/2010/main" val="247972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755775" y="457200"/>
            <a:ext cx="3500438" cy="2625725"/>
          </a:xfrm>
          <a:ln/>
        </p:spPr>
      </p:sp>
      <p:sp>
        <p:nvSpPr>
          <p:cNvPr id="49154" name="Rectangle 3"/>
          <p:cNvSpPr>
            <a:spLocks noGrp="1" noChangeArrowheads="1"/>
          </p:cNvSpPr>
          <p:nvPr>
            <p:ph type="body" idx="1"/>
          </p:nvPr>
        </p:nvSpPr>
        <p:spPr>
          <a:xfrm>
            <a:off x="701675" y="3505200"/>
            <a:ext cx="5607050" cy="5094288"/>
          </a:xfrm>
          <a:noFill/>
          <a:ln/>
        </p:spPr>
        <p:txBody>
          <a:bodyPr/>
          <a:lstStyle/>
          <a:p>
            <a:r>
              <a:rPr lang="en-US" sz="1000" b="0" i="0" u="none" strike="noStrike" kern="1200" baseline="0" dirty="0" smtClean="0">
                <a:solidFill>
                  <a:schemeClr val="tx1"/>
                </a:solidFill>
                <a:latin typeface="+mj-lt"/>
                <a:ea typeface="+mn-ea"/>
                <a:cs typeface="+mn-cs"/>
              </a:rPr>
              <a:t>While the exact rates of multiple diagnoses among people living with HIV and AIDS is unknown, it is well documented that the rates of mental health and substance use problems are substantially higher than in the general population. In reality, providers are often faced with patients who are multiply diagnosed – meeting criteria for two or more diagnoses — and who, in addition, are burdened by multiple social, physical, and environmental health problems. The co-occurrence of mental health and substance use disorders poses a major barrier to HIV care. Even for patients engaged in services, mental health and substance use problems can impact treatment adherence (e.g., session attendance, consistency of taking medications) and health-related outcomes if these problems are not properly understood, identified, and managed. </a:t>
            </a:r>
          </a:p>
          <a:p>
            <a:endParaRPr lang="en-US" sz="1000" b="0" i="0" u="none" strike="noStrike" kern="1200" baseline="0" dirty="0" smtClean="0">
              <a:solidFill>
                <a:schemeClr val="tx1"/>
              </a:solidFill>
              <a:latin typeface="+mj-lt"/>
              <a:ea typeface="+mn-ea"/>
              <a:cs typeface="+mn-cs"/>
            </a:endParaRPr>
          </a:p>
          <a:p>
            <a:r>
              <a:rPr lang="en-US" sz="1000" b="1" i="0" u="none" strike="noStrike" kern="1200" baseline="0" dirty="0" smtClean="0">
                <a:solidFill>
                  <a:schemeClr val="tx1"/>
                </a:solidFill>
                <a:latin typeface="+mj-lt"/>
                <a:ea typeface="+mn-ea"/>
                <a:cs typeface="+mn-cs"/>
              </a:rPr>
              <a:t>REFERENCE</a:t>
            </a:r>
          </a:p>
          <a:p>
            <a:r>
              <a:rPr lang="en-US" sz="1000" b="0" i="0" u="none" strike="noStrike" kern="1200" baseline="0" dirty="0" smtClean="0">
                <a:solidFill>
                  <a:schemeClr val="tx1"/>
                </a:solidFill>
                <a:latin typeface="+mj-lt"/>
                <a:ea typeface="+mn-ea"/>
                <a:cs typeface="+mn-cs"/>
              </a:rPr>
              <a:t>Center for Community Collaboration, UMBC Psychology Department. (2012). </a:t>
            </a:r>
            <a:r>
              <a:rPr lang="en-US" sz="1000" b="0" i="1" u="none" strike="noStrike" kern="1200" baseline="0" dirty="0" smtClean="0">
                <a:solidFill>
                  <a:schemeClr val="tx1"/>
                </a:solidFill>
                <a:latin typeface="+mj-lt"/>
                <a:ea typeface="+mn-ea"/>
                <a:cs typeface="+mn-cs"/>
              </a:rPr>
              <a:t>SBIRT for Mental Health and Substance Use Screening, Brief Intervention and Referral to Treatment Implementation Guide for HIV Care Service Programs</a:t>
            </a:r>
            <a:r>
              <a:rPr lang="en-US" sz="1000" b="0" i="0" u="none" strike="noStrike" kern="1200" baseline="0" dirty="0" smtClean="0">
                <a:solidFill>
                  <a:schemeClr val="tx1"/>
                </a:solidFill>
                <a:latin typeface="+mj-lt"/>
                <a:ea typeface="+mn-ea"/>
                <a:cs typeface="+mn-cs"/>
              </a:rPr>
              <a:t>. Baltimore, MD: Author. PDF available at: www.centerforcommunitycollaboration.org.  </a:t>
            </a:r>
          </a:p>
          <a:p>
            <a:r>
              <a:rPr lang="en-US" sz="1200" b="0" i="0" u="none" strike="noStrike" kern="1200" baseline="0" dirty="0" smtClean="0">
                <a:solidFill>
                  <a:schemeClr val="tx1"/>
                </a:solidFill>
                <a:latin typeface="Times New Roman" pitchFamily="18" charset="0"/>
                <a:ea typeface="+mn-ea"/>
                <a:cs typeface="+mn-cs"/>
              </a:rPr>
              <a:t> </a:t>
            </a:r>
          </a:p>
          <a:p>
            <a:endParaRPr lang="en-US" sz="1200" b="0" i="0" u="none" strike="noStrike" kern="1200" baseline="0" dirty="0" smtClean="0">
              <a:solidFill>
                <a:schemeClr val="tx1"/>
              </a:solidFill>
              <a:latin typeface="Times New Roman" pitchFamily="18"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755775" y="457200"/>
            <a:ext cx="3500438" cy="2625725"/>
          </a:xfrm>
          <a:ln/>
        </p:spPr>
      </p:sp>
      <p:sp>
        <p:nvSpPr>
          <p:cNvPr id="49154" name="Rectangle 3"/>
          <p:cNvSpPr>
            <a:spLocks noGrp="1" noChangeArrowheads="1"/>
          </p:cNvSpPr>
          <p:nvPr>
            <p:ph type="body" idx="1"/>
          </p:nvPr>
        </p:nvSpPr>
        <p:spPr>
          <a:xfrm>
            <a:off x="701675" y="3505200"/>
            <a:ext cx="5607050" cy="5094288"/>
          </a:xfrm>
          <a:noFill/>
          <a:ln/>
        </p:spPr>
        <p:txBody>
          <a:bodyPr/>
          <a:lstStyle/>
          <a:p>
            <a:r>
              <a:rPr lang="en-US" sz="1000" b="0" i="0" u="none" strike="noStrike" kern="1200" baseline="0" dirty="0" smtClean="0">
                <a:solidFill>
                  <a:schemeClr val="tx1"/>
                </a:solidFill>
                <a:latin typeface="+mj-lt"/>
                <a:ea typeface="+mn-ea"/>
                <a:cs typeface="+mn-cs"/>
              </a:rPr>
              <a:t>Evidence demonstrates that SBIRT in primary care settings is effective in changing behavior and preventing adverse outcomes attributable to alcohol and other drugs. Studies also show people living with HIV are more likely to experience substance abuse problems than the general population, and early detection offsets the negative ramifications, including poor treatment adherence. Despite the linkage between substance use and HIV, screening and brief intervention protocols have not been readily adopted in HIV/AIDS services in the United States.</a:t>
            </a:r>
          </a:p>
          <a:p>
            <a:endParaRPr lang="en-US" sz="1000" dirty="0" smtClean="0">
              <a:latin typeface="+mj-lt"/>
            </a:endParaRPr>
          </a:p>
          <a:p>
            <a:r>
              <a:rPr lang="en-US" sz="1000" b="1" dirty="0" smtClean="0">
                <a:latin typeface="+mj-lt"/>
              </a:rPr>
              <a:t>REFERENCE</a:t>
            </a:r>
          </a:p>
          <a:p>
            <a:r>
              <a:rPr lang="en-US" sz="1000" b="0" i="0" u="none" strike="noStrike" kern="1200" baseline="0" dirty="0" smtClean="0">
                <a:solidFill>
                  <a:schemeClr val="tx1"/>
                </a:solidFill>
                <a:latin typeface="+mj-lt"/>
                <a:ea typeface="+mn-ea"/>
                <a:cs typeface="+mn-cs"/>
              </a:rPr>
              <a:t>Fischer, L. (2012). Colorado’s Ryan White screening, brief intervention, and referral to treatment collaborative project to address substance use in HIV/AIDS case management and health-care settings. </a:t>
            </a:r>
            <a:r>
              <a:rPr lang="en-US" sz="1000" b="0" i="1" u="none" strike="noStrike" kern="1200" baseline="0" dirty="0" smtClean="0">
                <a:solidFill>
                  <a:schemeClr val="tx1"/>
                </a:solidFill>
                <a:latin typeface="+mj-lt"/>
                <a:ea typeface="+mn-ea"/>
                <a:cs typeface="+mn-cs"/>
              </a:rPr>
              <a:t>Addiction Science and Clinical Practice, 7</a:t>
            </a:r>
            <a:r>
              <a:rPr lang="en-US" sz="1000" b="0" i="0" u="none" strike="noStrike" kern="1200" baseline="0" dirty="0" smtClean="0">
                <a:solidFill>
                  <a:schemeClr val="tx1"/>
                </a:solidFill>
                <a:latin typeface="+mj-lt"/>
                <a:ea typeface="+mn-ea"/>
                <a:cs typeface="+mn-cs"/>
              </a:rPr>
              <a:t>(</a:t>
            </a:r>
            <a:r>
              <a:rPr lang="en-US" sz="1000" b="0" i="0" u="none" strike="noStrike" kern="1200" baseline="0" dirty="0" err="1" smtClean="0">
                <a:solidFill>
                  <a:schemeClr val="tx1"/>
                </a:solidFill>
                <a:latin typeface="+mj-lt"/>
                <a:ea typeface="+mn-ea"/>
                <a:cs typeface="+mn-cs"/>
              </a:rPr>
              <a:t>Suppl</a:t>
            </a:r>
            <a:r>
              <a:rPr lang="en-US" sz="1000" b="0" i="0" u="none" strike="noStrike" kern="1200" baseline="0" dirty="0" smtClean="0">
                <a:solidFill>
                  <a:schemeClr val="tx1"/>
                </a:solidFill>
                <a:latin typeface="+mj-lt"/>
                <a:ea typeface="+mn-ea"/>
                <a:cs typeface="+mn-cs"/>
              </a:rPr>
              <a:t> 1), A73.</a:t>
            </a:r>
            <a:endParaRPr lang="en-US" sz="1000" dirty="0" smtClean="0">
              <a:latin typeface="+mj-lt"/>
            </a:endParaRPr>
          </a:p>
          <a:p>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Despite concern over the adverse outcomes related to substance use in HIV-positive individuals, SBIRT is not a standard practice in HIV care settings. Moreover, a number of barriers to successfully implementing these strategies have been identified. In one study of patients from 10 HIV-care clinics in three large U.S. cities, 35% of participants reported discussion of alcohol use with their primary care providers in the past year, with only 52% of “problem drinkers” reporting such a discussion (1). HIV healthcare providers were more likely to miss detection of alcohol problems when the disease was less severe and in the absence of obvious evidence of alcohol abuse such as signs of liver</a:t>
            </a:r>
          </a:p>
          <a:p>
            <a:r>
              <a:rPr lang="it-IT" sz="1000" b="0" i="0" u="none" strike="noStrike" kern="1200" baseline="0" dirty="0" smtClean="0">
                <a:solidFill>
                  <a:schemeClr val="tx1"/>
                </a:solidFill>
                <a:latin typeface="+mj-lt"/>
                <a:ea typeface="+mn-ea"/>
                <a:cs typeface="+mn-cs"/>
              </a:rPr>
              <a:t>disease (2). </a:t>
            </a:r>
          </a:p>
          <a:p>
            <a:endParaRPr lang="it-IT" sz="1000" b="0" i="0" u="none" strike="noStrike" kern="1200" baseline="0" dirty="0" smtClean="0">
              <a:solidFill>
                <a:schemeClr val="tx1"/>
              </a:solidFill>
              <a:latin typeface="+mj-lt"/>
              <a:ea typeface="+mn-ea"/>
              <a:cs typeface="+mn-cs"/>
            </a:endParaRPr>
          </a:p>
          <a:p>
            <a:r>
              <a:rPr lang="it-IT" sz="1000" b="1" i="0" u="none" strike="noStrike" kern="1200" baseline="0" dirty="0" smtClean="0">
                <a:solidFill>
                  <a:schemeClr val="tx1"/>
                </a:solidFill>
                <a:latin typeface="+mj-lt"/>
                <a:ea typeface="+mn-ea"/>
                <a:cs typeface="+mn-cs"/>
              </a:rPr>
              <a:t>REFERENCES</a:t>
            </a:r>
          </a:p>
          <a:p>
            <a:r>
              <a:rPr lang="en-US" sz="1000" b="0" i="0" u="none" strike="noStrike" kern="1200" baseline="0" dirty="0" smtClean="0">
                <a:solidFill>
                  <a:schemeClr val="tx1"/>
                </a:solidFill>
                <a:latin typeface="+mj-lt"/>
                <a:ea typeface="+mn-ea"/>
                <a:cs typeface="+mn-cs"/>
              </a:rPr>
              <a:t>(1) </a:t>
            </a:r>
            <a:r>
              <a:rPr lang="en-US" sz="1000" b="0" i="0" u="none" strike="noStrike" kern="1200" baseline="0" dirty="0" err="1" smtClean="0">
                <a:solidFill>
                  <a:schemeClr val="tx1"/>
                </a:solidFill>
                <a:latin typeface="+mj-lt"/>
                <a:ea typeface="+mn-ea"/>
                <a:cs typeface="+mn-cs"/>
              </a:rPr>
              <a:t>Metsch</a:t>
            </a:r>
            <a:r>
              <a:rPr lang="en-US" sz="1000" b="0" i="0" u="none" strike="noStrike" kern="1200" baseline="0" dirty="0" smtClean="0">
                <a:solidFill>
                  <a:schemeClr val="tx1"/>
                </a:solidFill>
                <a:latin typeface="+mj-lt"/>
                <a:ea typeface="+mn-ea"/>
                <a:cs typeface="+mn-cs"/>
              </a:rPr>
              <a:t>, L.R., </a:t>
            </a:r>
            <a:r>
              <a:rPr lang="en-US" sz="1000" b="0" i="0" u="none" strike="noStrike" kern="1200" baseline="0" dirty="0" err="1" smtClean="0">
                <a:solidFill>
                  <a:schemeClr val="tx1"/>
                </a:solidFill>
                <a:latin typeface="+mj-lt"/>
                <a:ea typeface="+mn-ea"/>
                <a:cs typeface="+mn-cs"/>
              </a:rPr>
              <a:t>Pereyra</a:t>
            </a:r>
            <a:r>
              <a:rPr lang="en-US" sz="1000" b="0" i="0" u="none" strike="noStrike" kern="1200" baseline="0" dirty="0" smtClean="0">
                <a:solidFill>
                  <a:schemeClr val="tx1"/>
                </a:solidFill>
                <a:latin typeface="+mj-lt"/>
                <a:ea typeface="+mn-ea"/>
                <a:cs typeface="+mn-cs"/>
              </a:rPr>
              <a:t>, M., Colfax, G., Dawson-Rose, C., </a:t>
            </a:r>
            <a:r>
              <a:rPr lang="sv-SE" sz="1000" b="0" i="0" u="none" strike="noStrike" kern="1200" baseline="0" dirty="0" smtClean="0">
                <a:solidFill>
                  <a:schemeClr val="tx1"/>
                </a:solidFill>
                <a:latin typeface="+mj-lt"/>
                <a:ea typeface="+mn-ea"/>
                <a:cs typeface="+mn-cs"/>
              </a:rPr>
              <a:t>Cardenas G., McKirnan, D., &amp; Eroglu, D. (2008). HIV-positive </a:t>
            </a:r>
            <a:r>
              <a:rPr lang="en-US" sz="1000" b="0" i="0" u="none" strike="noStrike" kern="1200" baseline="0" dirty="0" smtClean="0">
                <a:solidFill>
                  <a:schemeClr val="tx1"/>
                </a:solidFill>
                <a:latin typeface="+mj-lt"/>
                <a:ea typeface="+mn-ea"/>
                <a:cs typeface="+mn-cs"/>
              </a:rPr>
              <a:t>patients’ discussion of alcohol use with their HIV primary</a:t>
            </a:r>
          </a:p>
          <a:p>
            <a:r>
              <a:rPr lang="en-US" sz="1000" b="0" i="0" u="none" strike="noStrike" kern="1200" baseline="0" dirty="0" smtClean="0">
                <a:solidFill>
                  <a:schemeClr val="tx1"/>
                </a:solidFill>
                <a:latin typeface="+mj-lt"/>
                <a:ea typeface="+mn-ea"/>
                <a:cs typeface="+mn-cs"/>
              </a:rPr>
              <a:t>care providers. </a:t>
            </a:r>
            <a:r>
              <a:rPr lang="en-US" sz="1000" b="0" i="1" u="none" strike="noStrike" kern="1200" baseline="0" dirty="0" smtClean="0">
                <a:solidFill>
                  <a:schemeClr val="tx1"/>
                </a:solidFill>
                <a:latin typeface="+mj-lt"/>
                <a:ea typeface="+mn-ea"/>
                <a:cs typeface="+mn-cs"/>
              </a:rPr>
              <a:t>Drug and Alcohol Dependence, 95</a:t>
            </a:r>
            <a:r>
              <a:rPr lang="en-US" sz="1000" b="0" i="0" u="none" strike="noStrike" kern="1200" baseline="0" dirty="0" smtClean="0">
                <a:solidFill>
                  <a:schemeClr val="tx1"/>
                </a:solidFill>
                <a:latin typeface="+mj-lt"/>
                <a:ea typeface="+mn-ea"/>
                <a:cs typeface="+mn-cs"/>
              </a:rPr>
              <a:t>, 37-44.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mj-lt"/>
                <a:ea typeface="+mn-ea"/>
                <a:cs typeface="+mn-cs"/>
              </a:rPr>
              <a:t>(2) </a:t>
            </a:r>
            <a:r>
              <a:rPr lang="en-US" sz="1000" b="0" i="0" u="none" strike="noStrike" kern="1200" baseline="0" dirty="0" err="1" smtClean="0">
                <a:solidFill>
                  <a:schemeClr val="tx1"/>
                </a:solidFill>
                <a:latin typeface="+mj-lt"/>
                <a:ea typeface="+mn-ea"/>
                <a:cs typeface="+mn-cs"/>
              </a:rPr>
              <a:t>Conigliaro</a:t>
            </a:r>
            <a:r>
              <a:rPr lang="en-US" sz="1000" b="0" i="0" u="none" strike="noStrike" kern="1200" baseline="0" dirty="0" smtClean="0">
                <a:solidFill>
                  <a:schemeClr val="tx1"/>
                </a:solidFill>
                <a:latin typeface="+mj-lt"/>
                <a:ea typeface="+mn-ea"/>
                <a:cs typeface="+mn-cs"/>
              </a:rPr>
              <a:t>, J., Gordon, A.J., McGinnis, K.A., </a:t>
            </a:r>
            <a:r>
              <a:rPr lang="en-US" sz="1000" b="0" i="0" u="none" strike="noStrike" kern="1200" baseline="0" dirty="0" err="1" smtClean="0">
                <a:solidFill>
                  <a:schemeClr val="tx1"/>
                </a:solidFill>
                <a:latin typeface="+mj-lt"/>
                <a:ea typeface="+mn-ea"/>
                <a:cs typeface="+mn-cs"/>
              </a:rPr>
              <a:t>Rabeneck</a:t>
            </a:r>
            <a:r>
              <a:rPr lang="en-US" sz="1000" b="0" i="0" u="none" strike="noStrike" kern="1200" baseline="0" dirty="0" smtClean="0">
                <a:solidFill>
                  <a:schemeClr val="tx1"/>
                </a:solidFill>
                <a:latin typeface="+mj-lt"/>
                <a:ea typeface="+mn-ea"/>
                <a:cs typeface="+mn-cs"/>
              </a:rPr>
              <a:t>, L., &amp; Justice, A.C. (2003). How harmful is hazardous alcohol use and abuse in HIV infection: Do health care providers know who is at risk? Journal of Acquired Immune Deficiency Syndromes, 33(4), 521-525.</a:t>
            </a:r>
          </a:p>
          <a:p>
            <a:endParaRPr lang="it-IT" sz="1200" b="0" i="0" u="none" strike="noStrike" kern="1200" baseline="0" dirty="0" smtClean="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47</a:t>
            </a:fld>
            <a:endParaRPr lang="en-US"/>
          </a:p>
        </p:txBody>
      </p:sp>
    </p:spTree>
    <p:extLst>
      <p:ext uri="{BB962C8B-B14F-4D97-AF65-F5344CB8AC3E}">
        <p14:creationId xmlns:p14="http://schemas.microsoft.com/office/powerpoint/2010/main" val="21149187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Strauss and colleagues identified several barriers to implementing alcohol SBI in HIV primary care settings, including limited time for alcohol screening; patients’ incomplete disclosure of alcohol use; providers’ perceptions that alcohol use is not a major problem for their patients; and provider specialization that assigns patients with problematic alcohol use to specifically designated providers.</a:t>
            </a:r>
            <a:endParaRPr lang="en-US" sz="1000" baseline="0" dirty="0" smtClean="0">
              <a:latin typeface="+mj-lt"/>
            </a:endParaRPr>
          </a:p>
          <a:p>
            <a:endParaRPr lang="en-US" sz="1000" dirty="0" smtClean="0">
              <a:latin typeface="+mj-lt"/>
            </a:endParaRPr>
          </a:p>
          <a:p>
            <a:r>
              <a:rPr lang="en-US" sz="1000" b="1" dirty="0" smtClean="0">
                <a:latin typeface="+mj-lt"/>
              </a:rPr>
              <a:t>REFERENCE</a:t>
            </a:r>
          </a:p>
          <a:p>
            <a:r>
              <a:rPr lang="en-US" sz="1000" b="0" i="0" u="none" strike="noStrike" kern="1200" baseline="0" dirty="0" smtClean="0">
                <a:solidFill>
                  <a:schemeClr val="tx1"/>
                </a:solidFill>
                <a:latin typeface="+mj-lt"/>
                <a:ea typeface="+mn-ea"/>
                <a:cs typeface="+mn-cs"/>
              </a:rPr>
              <a:t>Strauss, S.M., Tiburcio, N.J., Munoz-Plaza, C., </a:t>
            </a:r>
            <a:r>
              <a:rPr lang="en-US" sz="1000" b="0" i="0" u="none" strike="noStrike" kern="1200" baseline="0" dirty="0" err="1" smtClean="0">
                <a:solidFill>
                  <a:schemeClr val="tx1"/>
                </a:solidFill>
                <a:latin typeface="+mj-lt"/>
                <a:ea typeface="+mn-ea"/>
                <a:cs typeface="+mn-cs"/>
              </a:rPr>
              <a:t>Gwadz</a:t>
            </a:r>
            <a:r>
              <a:rPr lang="en-US" sz="1000" b="0" i="0" u="none" strike="noStrike" kern="1200" baseline="0" dirty="0" smtClean="0">
                <a:solidFill>
                  <a:schemeClr val="tx1"/>
                </a:solidFill>
                <a:latin typeface="+mj-lt"/>
                <a:ea typeface="+mn-ea"/>
                <a:cs typeface="+mn-cs"/>
              </a:rPr>
              <a:t>, M., Lunievicz, J., Osborne, A., &amp; Norman, R. (2009). HIV-care providers’ implementation of routine alcohol reduction support for their patients. </a:t>
            </a:r>
            <a:r>
              <a:rPr lang="en-US" sz="1000" b="0" i="1" u="none" strike="noStrike" kern="1200" baseline="0" dirty="0" smtClean="0">
                <a:solidFill>
                  <a:schemeClr val="tx1"/>
                </a:solidFill>
                <a:latin typeface="+mj-lt"/>
                <a:ea typeface="+mn-ea"/>
                <a:cs typeface="+mn-cs"/>
              </a:rPr>
              <a:t>AIDS Patient Care and STDs, 23</a:t>
            </a:r>
            <a:r>
              <a:rPr lang="en-US" sz="1000" b="0" i="0" u="none" strike="noStrike" kern="1200" baseline="0" dirty="0" smtClean="0">
                <a:solidFill>
                  <a:schemeClr val="tx1"/>
                </a:solidFill>
                <a:latin typeface="+mj-lt"/>
                <a:ea typeface="+mn-ea"/>
                <a:cs typeface="+mn-cs"/>
              </a:rPr>
              <a:t>(3), 211-218.</a:t>
            </a:r>
            <a:endParaRPr lang="en-US" sz="1000" b="0" i="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48</a:t>
            </a:fld>
            <a:endParaRPr lang="en-US"/>
          </a:p>
        </p:txBody>
      </p:sp>
    </p:spTree>
    <p:extLst>
      <p:ext uri="{BB962C8B-B14F-4D97-AF65-F5344CB8AC3E}">
        <p14:creationId xmlns:p14="http://schemas.microsoft.com/office/powerpoint/2010/main" val="21149187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755775" y="457200"/>
            <a:ext cx="3500438" cy="2625725"/>
          </a:xfrm>
          <a:ln/>
        </p:spPr>
      </p:sp>
      <p:sp>
        <p:nvSpPr>
          <p:cNvPr id="49154" name="Rectangle 3"/>
          <p:cNvSpPr>
            <a:spLocks noGrp="1" noChangeArrowheads="1"/>
          </p:cNvSpPr>
          <p:nvPr>
            <p:ph type="body" idx="1"/>
          </p:nvPr>
        </p:nvSpPr>
        <p:spPr>
          <a:xfrm>
            <a:off x="701675" y="3505200"/>
            <a:ext cx="5607050" cy="5094288"/>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mj-lt"/>
                <a:ea typeface="+mn-ea"/>
                <a:cs typeface="+mn-cs"/>
              </a:rPr>
              <a:t>The model depicted on this slide demonstrates a typical patient flow at HIV care services agencies. This intake and assessment process tends to be linear and similar for all patients entering treatment—they enter through various outreach doors, have an initial intake, receive case management for HIV care coordination, and then begin engaging in medical visits with HIV care providers. Sometimes, if providers detect a need for mental health or substance abuse treatment, patients may be referred to these programs. The yellow text highlights the multiple points during patient intake during which patient-centered, tailored SBIRT options could be implemented for earlier intervention and improved linkages to integrated care. </a:t>
            </a:r>
            <a:endParaRPr lang="en-US" sz="1000" dirty="0" smtClean="0">
              <a:latin typeface="+mj-lt"/>
            </a:endParaRPr>
          </a:p>
          <a:p>
            <a:endParaRPr lang="en-US" sz="1000" b="0" i="0" u="none" strike="noStrike" kern="1200" baseline="0" dirty="0" smtClean="0">
              <a:solidFill>
                <a:schemeClr val="tx1"/>
              </a:solidFill>
              <a:latin typeface="+mj-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latin typeface="+mj-lt"/>
                <a:ea typeface="+mn-ea"/>
                <a:cs typeface="+mn-cs"/>
              </a:rPr>
              <a:t>REFERENCE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mj-lt"/>
                <a:ea typeface="+mn-ea"/>
                <a:cs typeface="+mn-cs"/>
              </a:rPr>
              <a:t>Center for Community Collaboration, UMBC Psychology Department. (2012). </a:t>
            </a:r>
            <a:r>
              <a:rPr lang="en-US" sz="1000" b="0" i="1" u="none" strike="noStrike" kern="1200" baseline="0" dirty="0" smtClean="0">
                <a:solidFill>
                  <a:schemeClr val="tx1"/>
                </a:solidFill>
                <a:latin typeface="+mj-lt"/>
                <a:ea typeface="+mn-ea"/>
                <a:cs typeface="+mn-cs"/>
              </a:rPr>
              <a:t>SBIRT for Mental Health and Substance Use Screening, Brief Intervention and Referral to Treatment Implementation Guide for HIV Care Service Programs</a:t>
            </a:r>
            <a:r>
              <a:rPr lang="en-US" sz="1000" b="0" i="0" u="none" strike="noStrike" kern="1200" baseline="0" dirty="0" smtClean="0">
                <a:solidFill>
                  <a:schemeClr val="tx1"/>
                </a:solidFill>
                <a:latin typeface="+mj-lt"/>
                <a:ea typeface="+mn-ea"/>
                <a:cs typeface="+mn-cs"/>
              </a:rPr>
              <a:t>. Baltimore, MD: Author. PDF available at: www.centerforcommunitycollaboration.org.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r>
              <a:rPr lang="en-US" sz="1200" b="1" kern="1200" dirty="0" smtClean="0">
                <a:solidFill>
                  <a:schemeClr val="tx1"/>
                </a:solidFill>
                <a:latin typeface="+mj-lt"/>
                <a:ea typeface="+mn-ea"/>
                <a:cs typeface="+mn-cs"/>
              </a:rPr>
              <a:t>INSTRUCTIONS</a:t>
            </a:r>
          </a:p>
          <a:p>
            <a:r>
              <a:rPr lang="en-US" sz="1200" b="0" i="0" kern="1200" dirty="0" smtClean="0">
                <a:solidFill>
                  <a:schemeClr val="tx1"/>
                </a:solidFill>
                <a:latin typeface="+mj-lt"/>
                <a:ea typeface="+mn-ea"/>
                <a:cs typeface="+mn-cs"/>
              </a:rPr>
              <a:t>Read the question</a:t>
            </a:r>
            <a:r>
              <a:rPr lang="en-US" sz="1200" b="0" i="0" kern="1200" baseline="0" dirty="0" smtClean="0">
                <a:solidFill>
                  <a:schemeClr val="tx1"/>
                </a:solidFill>
                <a:latin typeface="+mj-lt"/>
                <a:ea typeface="+mn-ea"/>
                <a:cs typeface="+mn-cs"/>
              </a:rPr>
              <a:t> and choices, and review audience responses out loud. </a:t>
            </a:r>
            <a:endParaRPr lang="en-US" sz="1200" b="0" i="0" kern="1200" dirty="0" smtClean="0">
              <a:solidFill>
                <a:schemeClr val="tx1"/>
              </a:solidFill>
              <a:latin typeface="+mj-lt"/>
              <a:ea typeface="+mn-ea"/>
              <a:cs typeface="+mn-cs"/>
            </a:endParaRPr>
          </a:p>
          <a:p>
            <a:pPr>
              <a:lnSpc>
                <a:spcPct val="115000"/>
              </a:lnSpc>
              <a:spcBef>
                <a:spcPct val="0"/>
              </a:spcBef>
            </a:pPr>
            <a:r>
              <a:rPr lang="en-US" sz="1200" kern="1200" dirty="0" smtClean="0">
                <a:solidFill>
                  <a:schemeClr val="tx1"/>
                </a:solidFill>
                <a:latin typeface="+mj-lt"/>
                <a:ea typeface="Calibri" pitchFamily="34" charset="0"/>
                <a:cs typeface="Times New Roman" pitchFamily="18" charset="0"/>
              </a:rPr>
              <a:t> </a:t>
            </a:r>
          </a:p>
          <a:p>
            <a:endParaRPr lang="en-US" sz="1200" dirty="0" smtClean="0"/>
          </a:p>
          <a:p>
            <a:pPr>
              <a:lnSpc>
                <a:spcPct val="115000"/>
              </a:lnSpc>
              <a:spcBef>
                <a:spcPct val="0"/>
              </a:spcBef>
            </a:pPr>
            <a:r>
              <a:rPr lang="en-US" dirty="0" smtClean="0">
                <a:latin typeface="Arial" charset="0"/>
                <a:ea typeface="Calibri" pitchFamily="34" charset="0"/>
                <a:cs typeface="Times New Roman" pitchFamily="18" charset="0"/>
              </a:rPr>
              <a:t> </a:t>
            </a:r>
          </a:p>
          <a:p>
            <a:pPr>
              <a:lnSpc>
                <a:spcPct val="115000"/>
              </a:lnSpc>
              <a:spcBef>
                <a:spcPct val="0"/>
              </a:spcBef>
            </a:pPr>
            <a:endParaRPr lang="en-US" dirty="0" smtClean="0">
              <a:latin typeface="Calibri" pitchFamily="34" charset="0"/>
              <a:ea typeface="Calibri" pitchFamily="34" charset="0"/>
              <a:cs typeface="Times New Roman" pitchFamily="18" charset="0"/>
            </a:endParaRPr>
          </a:p>
          <a:p>
            <a:pPr>
              <a:lnSpc>
                <a:spcPct val="150000"/>
              </a:lnSpc>
              <a:spcBef>
                <a:spcPct val="0"/>
              </a:spcBef>
              <a:spcAft>
                <a:spcPts val="1000"/>
              </a:spcAft>
            </a:pPr>
            <a:r>
              <a:rPr lang="en-US" dirty="0" smtClean="0">
                <a:latin typeface="Arial" charset="0"/>
                <a:ea typeface="Calibri" pitchFamily="34" charset="0"/>
                <a:cs typeface="Times New Roman" pitchFamily="18" charset="0"/>
              </a:rPr>
              <a:t> </a:t>
            </a:r>
            <a:endParaRPr lang="en-US" dirty="0" smtClean="0">
              <a:latin typeface="Calibri" pitchFamily="34" charset="0"/>
              <a:ea typeface="Calibri" pitchFamily="34" charset="0"/>
              <a:cs typeface="Times New Roman" pitchFamily="18" charset="0"/>
            </a:endParaRPr>
          </a:p>
          <a:p>
            <a:endParaRPr lang="en-US" dirty="0" smtClean="0">
              <a:ea typeface="Calibri" pitchFamily="34" charset="0"/>
              <a:cs typeface="Times New Roman" pitchFamily="18" charset="0"/>
            </a:endParaRPr>
          </a:p>
        </p:txBody>
      </p:sp>
      <p:sp>
        <p:nvSpPr>
          <p:cNvPr id="60420" name="Slide Number Placeholder 3"/>
          <p:cNvSpPr>
            <a:spLocks noGrp="1"/>
          </p:cNvSpPr>
          <p:nvPr>
            <p:ph type="sldNum" sz="quarter" idx="5"/>
          </p:nvPr>
        </p:nvSpPr>
        <p:spPr/>
        <p:txBody>
          <a:bodyPr/>
          <a:lstStyle/>
          <a:p>
            <a:pPr>
              <a:defRPr/>
            </a:pPr>
            <a:fld id="{2AD5AB3E-204C-4553-90B7-8B2BA2E83541}" type="slidenum">
              <a:rPr lang="en-US" smtClean="0"/>
              <a:pPr>
                <a:defRPr/>
              </a:pPr>
              <a:t>5</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While limited, there have been a few studies that have validated screening tools for detecting substance use in HIV-positive populations. In one study, the AUDIT was found to effectively detect substance dependence/abuse in a study of individuals enrolled into HIV care and treatment services near Cape Town, South Africa (1). A validation study of the Substance Abuse/Mental Illness Symptoms Screener (SAMISS), a screening tool developed from existing scales for an HIV-positive patient population, found that it showed 86% sensitivity and 75% specificity in detecting substance abuse when used in infectious disease clinics with </a:t>
            </a:r>
            <a:r>
              <a:rPr lang="fr-FR" sz="1000" b="0" i="0" u="none" strike="noStrike" kern="1200" baseline="0" dirty="0" smtClean="0">
                <a:solidFill>
                  <a:schemeClr val="tx1"/>
                </a:solidFill>
                <a:latin typeface="+mj-lt"/>
                <a:ea typeface="+mn-ea"/>
                <a:cs typeface="+mn-cs"/>
              </a:rPr>
              <a:t>HIV-positive </a:t>
            </a:r>
            <a:r>
              <a:rPr lang="fr-FR" sz="1000" b="0" i="0" u="none" strike="noStrike" kern="1200" baseline="0" dirty="0" err="1" smtClean="0">
                <a:solidFill>
                  <a:schemeClr val="tx1"/>
                </a:solidFill>
                <a:latin typeface="+mj-lt"/>
                <a:ea typeface="+mn-ea"/>
                <a:cs typeface="+mn-cs"/>
              </a:rPr>
              <a:t>individuals</a:t>
            </a:r>
            <a:r>
              <a:rPr lang="fr-FR" sz="1000" b="0" i="0" u="none" strike="noStrike" kern="1200" baseline="0" dirty="0" smtClean="0">
                <a:solidFill>
                  <a:schemeClr val="tx1"/>
                </a:solidFill>
                <a:latin typeface="+mj-lt"/>
                <a:ea typeface="+mn-ea"/>
                <a:cs typeface="+mn-cs"/>
              </a:rPr>
              <a:t> (2). And a </a:t>
            </a:r>
            <a:r>
              <a:rPr lang="fr-FR" sz="1000" b="0" i="0" u="none" strike="noStrike" kern="1200" baseline="0" dirty="0" err="1" smtClean="0">
                <a:solidFill>
                  <a:schemeClr val="tx1"/>
                </a:solidFill>
                <a:latin typeface="+mj-lt"/>
                <a:ea typeface="+mn-ea"/>
                <a:cs typeface="+mn-cs"/>
              </a:rPr>
              <a:t>third</a:t>
            </a:r>
            <a:r>
              <a:rPr lang="fr-FR" sz="1000" b="0" i="0" u="none" strike="noStrike" kern="1200" baseline="0" dirty="0" smtClean="0">
                <a:solidFill>
                  <a:schemeClr val="tx1"/>
                </a:solidFill>
                <a:latin typeface="+mj-lt"/>
                <a:ea typeface="+mn-ea"/>
                <a:cs typeface="+mn-cs"/>
              </a:rPr>
              <a:t> </a:t>
            </a:r>
            <a:r>
              <a:rPr lang="fr-FR" sz="1000" b="0" i="0" u="none" strike="noStrike" kern="1200" baseline="0" dirty="0" err="1" smtClean="0">
                <a:solidFill>
                  <a:schemeClr val="tx1"/>
                </a:solidFill>
                <a:latin typeface="+mj-lt"/>
                <a:ea typeface="+mn-ea"/>
                <a:cs typeface="+mn-cs"/>
              </a:rPr>
              <a:t>study</a:t>
            </a:r>
            <a:r>
              <a:rPr lang="fr-FR" sz="1000" b="0" i="0" u="none" strike="noStrike" kern="1200" baseline="0" dirty="0" smtClean="0">
                <a:solidFill>
                  <a:schemeClr val="tx1"/>
                </a:solidFill>
                <a:latin typeface="+mj-lt"/>
                <a:ea typeface="+mn-ea"/>
                <a:cs typeface="+mn-cs"/>
              </a:rPr>
              <a:t> </a:t>
            </a:r>
            <a:r>
              <a:rPr lang="fr-FR" sz="1000" b="0" i="0" u="none" strike="noStrike" kern="1200" baseline="0" dirty="0" err="1" smtClean="0">
                <a:solidFill>
                  <a:schemeClr val="tx1"/>
                </a:solidFill>
                <a:latin typeface="+mj-lt"/>
                <a:ea typeface="+mn-ea"/>
                <a:cs typeface="+mn-cs"/>
              </a:rPr>
              <a:t>found</a:t>
            </a:r>
            <a:r>
              <a:rPr lang="fr-FR" sz="1000" b="0" i="0" u="none" strike="noStrike" kern="1200" baseline="0" dirty="0" smtClean="0">
                <a:solidFill>
                  <a:schemeClr val="tx1"/>
                </a:solidFill>
                <a:latin typeface="+mj-lt"/>
                <a:ea typeface="+mn-ea"/>
                <a:cs typeface="+mn-cs"/>
              </a:rPr>
              <a:t> </a:t>
            </a:r>
            <a:r>
              <a:rPr lang="en-US" sz="1000" b="0" i="0" u="none" strike="noStrike" kern="1200" baseline="0" dirty="0" smtClean="0">
                <a:solidFill>
                  <a:schemeClr val="tx1"/>
                </a:solidFill>
                <a:latin typeface="+mj-lt"/>
                <a:ea typeface="+mn-ea"/>
                <a:cs typeface="+mn-cs"/>
              </a:rPr>
              <a:t>that the AUDIT-C (3-items) is as effective as the full AUDIT (10 items) in detecting at-risk alcohol use when used in high volume HIV-care centers (3).</a:t>
            </a:r>
          </a:p>
          <a:p>
            <a:endParaRPr lang="en-US" sz="1000" b="0" i="0" u="none" strike="noStrike" kern="1200" baseline="0" dirty="0" smtClean="0">
              <a:solidFill>
                <a:schemeClr val="tx1"/>
              </a:solidFill>
              <a:latin typeface="+mj-lt"/>
              <a:ea typeface="+mn-ea"/>
              <a:cs typeface="+mn-cs"/>
            </a:endParaRPr>
          </a:p>
          <a:p>
            <a:r>
              <a:rPr lang="en-US" sz="1000" b="1" i="0" u="none" strike="noStrike" kern="1200" baseline="0" dirty="0" smtClean="0">
                <a:solidFill>
                  <a:schemeClr val="tx1"/>
                </a:solidFill>
                <a:latin typeface="+mj-lt"/>
                <a:ea typeface="+mn-ea"/>
                <a:cs typeface="+mn-cs"/>
              </a:rPr>
              <a:t>REFERENCES</a:t>
            </a:r>
          </a:p>
          <a:p>
            <a:r>
              <a:rPr lang="en-US" sz="1000" b="0" i="0" u="none" strike="noStrike" kern="1200" baseline="0" dirty="0" smtClean="0">
                <a:solidFill>
                  <a:schemeClr val="tx1"/>
                </a:solidFill>
                <a:latin typeface="+mj-lt"/>
                <a:ea typeface="+mn-ea"/>
                <a:cs typeface="+mn-cs"/>
              </a:rPr>
              <a:t>(1) Myer, L., </a:t>
            </a:r>
            <a:r>
              <a:rPr lang="en-US" sz="1000" b="0" i="0" u="none" strike="noStrike" kern="1200" baseline="0" dirty="0" err="1" smtClean="0">
                <a:solidFill>
                  <a:schemeClr val="tx1"/>
                </a:solidFill>
                <a:latin typeface="+mj-lt"/>
                <a:ea typeface="+mn-ea"/>
                <a:cs typeface="+mn-cs"/>
              </a:rPr>
              <a:t>Smit</a:t>
            </a:r>
            <a:r>
              <a:rPr lang="en-US" sz="1000" b="0" i="0" u="none" strike="noStrike" kern="1200" baseline="0" dirty="0" smtClean="0">
                <a:solidFill>
                  <a:schemeClr val="tx1"/>
                </a:solidFill>
                <a:latin typeface="+mj-lt"/>
                <a:ea typeface="+mn-ea"/>
                <a:cs typeface="+mn-cs"/>
              </a:rPr>
              <a:t>, J., Le Roux, L., Parker, S., Stein, D.J., &amp; </a:t>
            </a:r>
            <a:r>
              <a:rPr lang="en-US" sz="1000" b="0" i="0" u="none" strike="noStrike" kern="1200" baseline="0" dirty="0" err="1" smtClean="0">
                <a:solidFill>
                  <a:schemeClr val="tx1"/>
                </a:solidFill>
                <a:latin typeface="+mj-lt"/>
                <a:ea typeface="+mn-ea"/>
                <a:cs typeface="+mn-cs"/>
              </a:rPr>
              <a:t>Seedat</a:t>
            </a:r>
            <a:r>
              <a:rPr lang="en-US" sz="1000" b="0" i="0" u="none" strike="noStrike" kern="1200" baseline="0" dirty="0" smtClean="0">
                <a:solidFill>
                  <a:schemeClr val="tx1"/>
                </a:solidFill>
                <a:latin typeface="+mj-lt"/>
                <a:ea typeface="+mn-ea"/>
                <a:cs typeface="+mn-cs"/>
              </a:rPr>
              <a:t>, S. (2008). Common mental disorders among HIV-infected individuals in South Africa: Prevalence, predictors, and validation of brief psychiatric rating scales. </a:t>
            </a:r>
            <a:r>
              <a:rPr lang="en-US" sz="1000" b="0" i="1" u="none" strike="noStrike" kern="1200" baseline="0" dirty="0" smtClean="0">
                <a:solidFill>
                  <a:schemeClr val="tx1"/>
                </a:solidFill>
                <a:latin typeface="+mj-lt"/>
                <a:ea typeface="+mn-ea"/>
                <a:cs typeface="+mn-cs"/>
              </a:rPr>
              <a:t>AIDS Patient Care and STDs, 22</a:t>
            </a:r>
            <a:r>
              <a:rPr lang="en-US" sz="1000" b="0" i="0" u="none" strike="noStrike" kern="1200" baseline="0" dirty="0" smtClean="0">
                <a:solidFill>
                  <a:schemeClr val="tx1"/>
                </a:solidFill>
                <a:latin typeface="+mj-lt"/>
                <a:ea typeface="+mn-ea"/>
                <a:cs typeface="+mn-cs"/>
              </a:rPr>
              <a:t>(2), 147-158.</a:t>
            </a:r>
          </a:p>
          <a:p>
            <a:r>
              <a:rPr lang="en-US" sz="1000" b="0" i="0" u="none" strike="noStrike" kern="1200" baseline="0" dirty="0" smtClean="0">
                <a:solidFill>
                  <a:schemeClr val="tx1"/>
                </a:solidFill>
                <a:latin typeface="+mj-lt"/>
                <a:ea typeface="+mn-ea"/>
                <a:cs typeface="+mn-cs"/>
              </a:rPr>
              <a:t>(2) Pence, B.W., </a:t>
            </a:r>
            <a:r>
              <a:rPr lang="en-US" sz="1000" b="0" i="0" u="none" strike="noStrike" kern="1200" baseline="0" dirty="0" err="1" smtClean="0">
                <a:solidFill>
                  <a:schemeClr val="tx1"/>
                </a:solidFill>
                <a:latin typeface="+mj-lt"/>
                <a:ea typeface="+mn-ea"/>
                <a:cs typeface="+mn-cs"/>
              </a:rPr>
              <a:t>Gaynes</a:t>
            </a:r>
            <a:r>
              <a:rPr lang="en-US" sz="1000" b="0" i="0" u="none" strike="noStrike" kern="1200" baseline="0" dirty="0" smtClean="0">
                <a:solidFill>
                  <a:schemeClr val="tx1"/>
                </a:solidFill>
                <a:latin typeface="+mj-lt"/>
                <a:ea typeface="+mn-ea"/>
                <a:cs typeface="+mn-cs"/>
              </a:rPr>
              <a:t>, B.N., </a:t>
            </a:r>
            <a:r>
              <a:rPr lang="en-US" sz="1000" b="0" i="0" u="none" strike="noStrike" kern="1200" baseline="0" dirty="0" err="1" smtClean="0">
                <a:solidFill>
                  <a:schemeClr val="tx1"/>
                </a:solidFill>
                <a:latin typeface="+mj-lt"/>
                <a:ea typeface="+mn-ea"/>
                <a:cs typeface="+mn-cs"/>
              </a:rPr>
              <a:t>Whetten</a:t>
            </a:r>
            <a:r>
              <a:rPr lang="en-US" sz="1000" b="0" i="0" u="none" strike="noStrike" kern="1200" baseline="0" dirty="0" smtClean="0">
                <a:solidFill>
                  <a:schemeClr val="tx1"/>
                </a:solidFill>
                <a:latin typeface="+mj-lt"/>
                <a:ea typeface="+mn-ea"/>
                <a:cs typeface="+mn-cs"/>
              </a:rPr>
              <a:t>, K., </a:t>
            </a:r>
            <a:r>
              <a:rPr lang="en-US" sz="1000" b="0" i="0" u="none" strike="noStrike" kern="1200" baseline="0" dirty="0" err="1" smtClean="0">
                <a:solidFill>
                  <a:schemeClr val="tx1"/>
                </a:solidFill>
                <a:latin typeface="+mj-lt"/>
                <a:ea typeface="+mn-ea"/>
                <a:cs typeface="+mn-cs"/>
              </a:rPr>
              <a:t>Eron</a:t>
            </a:r>
            <a:r>
              <a:rPr lang="en-US" sz="1000" b="0" i="0" u="none" strike="noStrike" kern="1200" baseline="0" dirty="0" smtClean="0">
                <a:solidFill>
                  <a:schemeClr val="tx1"/>
                </a:solidFill>
                <a:latin typeface="+mj-lt"/>
                <a:ea typeface="+mn-ea"/>
                <a:cs typeface="+mn-cs"/>
              </a:rPr>
              <a:t>, J.J., Ryder, R.W., &amp; Miller, W.C. (2005). Validation of a brief screening instrument for substance abuse and mental illness in HIV-positive patients. </a:t>
            </a:r>
            <a:r>
              <a:rPr lang="en-US" sz="1000" b="0" i="1" u="none" strike="noStrike" kern="1200" baseline="0" dirty="0" smtClean="0">
                <a:solidFill>
                  <a:schemeClr val="tx1"/>
                </a:solidFill>
                <a:latin typeface="+mj-lt"/>
                <a:ea typeface="+mn-ea"/>
                <a:cs typeface="+mn-cs"/>
              </a:rPr>
              <a:t>Journal of Acquired Immune Deficiency Syndrome, 40</a:t>
            </a:r>
            <a:r>
              <a:rPr lang="en-US" sz="1000" b="0" i="0" u="none" strike="noStrike" kern="1200" baseline="0" dirty="0" smtClean="0">
                <a:solidFill>
                  <a:schemeClr val="tx1"/>
                </a:solidFill>
                <a:latin typeface="+mj-lt"/>
                <a:ea typeface="+mn-ea"/>
                <a:cs typeface="+mn-cs"/>
              </a:rPr>
              <a:t>(4), 434-444.</a:t>
            </a:r>
          </a:p>
          <a:p>
            <a:r>
              <a:rPr lang="en-US" sz="1000" b="0" i="0" u="none" strike="noStrike" kern="1200" baseline="0" dirty="0" smtClean="0">
                <a:solidFill>
                  <a:schemeClr val="tx1"/>
                </a:solidFill>
                <a:latin typeface="+mj-lt"/>
                <a:ea typeface="+mn-ea"/>
                <a:cs typeface="+mn-cs"/>
              </a:rPr>
              <a:t>(3) Strauss, S.M., &amp; </a:t>
            </a:r>
            <a:r>
              <a:rPr lang="en-US" sz="1000" b="0" i="0" u="none" strike="noStrike" kern="1200" baseline="0" dirty="0" err="1" smtClean="0">
                <a:solidFill>
                  <a:schemeClr val="tx1"/>
                </a:solidFill>
                <a:latin typeface="+mj-lt"/>
                <a:ea typeface="+mn-ea"/>
                <a:cs typeface="+mn-cs"/>
              </a:rPr>
              <a:t>Rindskopf</a:t>
            </a:r>
            <a:r>
              <a:rPr lang="en-US" sz="1000" b="0" i="0" u="none" strike="noStrike" kern="1200" baseline="0" dirty="0" smtClean="0">
                <a:solidFill>
                  <a:schemeClr val="tx1"/>
                </a:solidFill>
                <a:latin typeface="+mj-lt"/>
                <a:ea typeface="+mn-ea"/>
                <a:cs typeface="+mn-cs"/>
              </a:rPr>
              <a:t>, D.M. (2009). Screening patients in busy hospital-based HIV-care centers for hazardous and harmful drinking patterns: The identification of an optimal screening tool. </a:t>
            </a:r>
            <a:r>
              <a:rPr lang="en-US" sz="1000" b="0" i="1" u="none" strike="noStrike" kern="1200" baseline="0" dirty="0" smtClean="0">
                <a:solidFill>
                  <a:schemeClr val="tx1"/>
                </a:solidFill>
                <a:latin typeface="+mj-lt"/>
                <a:ea typeface="+mn-ea"/>
                <a:cs typeface="+mn-cs"/>
              </a:rPr>
              <a:t>Journal of the International Association of Physicians in AIDS Care, 8</a:t>
            </a:r>
            <a:r>
              <a:rPr lang="en-US" sz="1000" b="0" i="0" u="none" strike="noStrike" kern="1200" baseline="0" dirty="0" smtClean="0">
                <a:solidFill>
                  <a:schemeClr val="tx1"/>
                </a:solidFill>
                <a:latin typeface="+mj-lt"/>
                <a:ea typeface="+mn-ea"/>
                <a:cs typeface="+mn-cs"/>
              </a:rPr>
              <a:t>(6), 347-353. </a:t>
            </a:r>
            <a:endParaRPr lang="en-US" sz="1000" b="0" i="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50</a:t>
            </a:fld>
            <a:endParaRPr lang="en-US"/>
          </a:p>
        </p:txBody>
      </p:sp>
    </p:spTree>
    <p:extLst>
      <p:ext uri="{BB962C8B-B14F-4D97-AF65-F5344CB8AC3E}">
        <p14:creationId xmlns:p14="http://schemas.microsoft.com/office/powerpoint/2010/main" val="1558416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j-lt"/>
                <a:ea typeface="+mn-ea"/>
                <a:cs typeface="+mn-cs"/>
              </a:rPr>
              <a:t>This slide corresponds to a study conducted in a NY metropolitan area in 2007 concerning HIV providers’ routine use of 11 alcohol SBI components with their patients. Providers routinely implemented five or more of these alcohol SBI components if they (1) had a specific caseload (and were therefore responsible for a smaller number of patients), (2) had greater exposure to information about alcohol’s effect on HIV, (3) had been in their present positions for at least 1 year, and (4) had greater self-efficacy to support patients’ alcohol reduction efforts. Findings suggest the importance of educating all HIV care providers about both the negative impact of excessive alcohol use on patients with HIV and the importance and value of alcohol SBIs. Findings also suggest the value of promoting increased self-efficacy for at least some providers in implementing alcohol SBI components, especially through targeted alcohol SBI training. </a:t>
            </a:r>
          </a:p>
          <a:p>
            <a:endParaRPr lang="en-US" sz="1000" b="0" i="0" u="none" strike="noStrike" kern="1200" baseline="0" dirty="0" smtClean="0">
              <a:solidFill>
                <a:schemeClr val="tx1"/>
              </a:solidFill>
              <a:latin typeface="+mj-lt"/>
              <a:ea typeface="+mn-ea"/>
              <a:cs typeface="+mn-cs"/>
            </a:endParaRPr>
          </a:p>
          <a:p>
            <a:r>
              <a:rPr lang="en-US" sz="1000" b="1" i="0" u="none" strike="noStrike" kern="1200" baseline="0" dirty="0" smtClean="0">
                <a:solidFill>
                  <a:schemeClr val="tx1"/>
                </a:solidFill>
                <a:latin typeface="+mj-lt"/>
                <a:ea typeface="+mn-ea"/>
                <a:cs typeface="+mn-cs"/>
              </a:rPr>
              <a:t>REFERENCE</a:t>
            </a:r>
          </a:p>
          <a:p>
            <a:r>
              <a:rPr lang="en-US" sz="1000" b="0" i="0" u="none" strike="noStrike" kern="1200" baseline="0" dirty="0" smtClean="0">
                <a:solidFill>
                  <a:schemeClr val="tx1"/>
                </a:solidFill>
                <a:latin typeface="+mj-lt"/>
                <a:ea typeface="+mn-ea"/>
                <a:cs typeface="+mn-cs"/>
              </a:rPr>
              <a:t>Strauss, S.M., Tiburcio, N.J., Munoz-Plaza, C., </a:t>
            </a:r>
            <a:r>
              <a:rPr lang="en-US" sz="1000" b="0" i="0" u="none" strike="noStrike" kern="1200" baseline="0" dirty="0" err="1" smtClean="0">
                <a:solidFill>
                  <a:schemeClr val="tx1"/>
                </a:solidFill>
                <a:latin typeface="+mj-lt"/>
                <a:ea typeface="+mn-ea"/>
                <a:cs typeface="+mn-cs"/>
              </a:rPr>
              <a:t>Gwadz</a:t>
            </a:r>
            <a:r>
              <a:rPr lang="en-US" sz="1000" b="0" i="0" u="none" strike="noStrike" kern="1200" baseline="0" dirty="0" smtClean="0">
                <a:solidFill>
                  <a:schemeClr val="tx1"/>
                </a:solidFill>
                <a:latin typeface="+mj-lt"/>
                <a:ea typeface="+mn-ea"/>
                <a:cs typeface="+mn-cs"/>
              </a:rPr>
              <a:t>, M., Lunievicz, J., Osborne, A., &amp; Norman, R. (2009). HIV-care providers’ implementation of routine alcohol reduction support for their patients. </a:t>
            </a:r>
            <a:r>
              <a:rPr lang="en-US" sz="1000" b="0" i="1" u="none" strike="noStrike" kern="1200" baseline="0" dirty="0" smtClean="0">
                <a:solidFill>
                  <a:schemeClr val="tx1"/>
                </a:solidFill>
                <a:latin typeface="+mj-lt"/>
                <a:ea typeface="+mn-ea"/>
                <a:cs typeface="+mn-cs"/>
              </a:rPr>
              <a:t>AIDS Patient Care and STDs, 23</a:t>
            </a:r>
            <a:r>
              <a:rPr lang="en-US" sz="1000" b="0" i="0" u="none" strike="noStrike" kern="1200" baseline="0" dirty="0" smtClean="0">
                <a:solidFill>
                  <a:schemeClr val="tx1"/>
                </a:solidFill>
                <a:latin typeface="+mj-lt"/>
                <a:ea typeface="+mn-ea"/>
                <a:cs typeface="+mn-cs"/>
              </a:rPr>
              <a:t>(3), 211-218.</a:t>
            </a:r>
            <a:endParaRPr lang="en-US" sz="1000" b="0" i="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51</a:t>
            </a:fld>
            <a:endParaRPr lang="en-US"/>
          </a:p>
        </p:txBody>
      </p:sp>
    </p:spTree>
    <p:extLst>
      <p:ext uri="{BB962C8B-B14F-4D97-AF65-F5344CB8AC3E}">
        <p14:creationId xmlns:p14="http://schemas.microsoft.com/office/powerpoint/2010/main" val="939115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755775" y="457200"/>
            <a:ext cx="3500438" cy="2625725"/>
          </a:xfrm>
          <a:ln/>
        </p:spPr>
      </p:sp>
      <p:sp>
        <p:nvSpPr>
          <p:cNvPr id="49154" name="Rectangle 3"/>
          <p:cNvSpPr>
            <a:spLocks noGrp="1" noChangeArrowheads="1"/>
          </p:cNvSpPr>
          <p:nvPr>
            <p:ph type="body" idx="1"/>
          </p:nvPr>
        </p:nvSpPr>
        <p:spPr>
          <a:xfrm>
            <a:off x="701675" y="3505200"/>
            <a:ext cx="5607050" cy="5094288"/>
          </a:xfrm>
          <a:noFill/>
          <a:ln/>
        </p:spPr>
        <p:txBody>
          <a:bodyPr/>
          <a:lstStyle/>
          <a:p>
            <a:r>
              <a:rPr lang="en-US" sz="1000" b="0" i="0" u="none" strike="noStrike" kern="1200" baseline="0" dirty="0" smtClean="0">
                <a:solidFill>
                  <a:schemeClr val="tx1"/>
                </a:solidFill>
                <a:latin typeface="+mj-lt"/>
                <a:ea typeface="+mn-ea"/>
                <a:cs typeface="+mn-cs"/>
              </a:rPr>
              <a:t>Drug and alcohol use is not always addressed with patients in medical care settings, including HIV primary care settings. SBIRT strategies have demonstrated an effective model to introduce screening for substance use, and standardized guidelines in a number of clinical populations, but SBIRT for drug and alcohol use has not been tested in an HIV primary care setting. This is remarkable because several studies suggest that HIV+ and at-risk individuals have high rates of substance use. Therefore, the goal of this project was to assess the impact of SBIRT for harmful alcohol use, illicit drug use, and opioid analgesic use in an HIV primary care setting at San Francisco General Hospital’s Positive Health Program (PHP). Specifically, the project aims to examine and compare the feasibility, acceptability and impact of introducing SBIRT into this clinic population. The study found that large numbers of patients living with HIV report unhealthy substance use. Screening and brief interventions (SBI) for unhealthy substance use were acceptable by patients in HIV primary care settings, 95% eligible participants enrolled in study. Compared to baseline, the researchers observed at 6 months: significant decreases in TSIS and SSIS for amphetamines and sedatives; significant decreases in risk severity for alcohol, amphetamines, and sedatives; and a significant increase in the number of patients with HIV viral suppression.</a:t>
            </a:r>
          </a:p>
          <a:p>
            <a:endParaRPr lang="en-US" sz="1000" b="0" i="0" u="none" strike="noStrike" kern="1200" baseline="0" dirty="0" smtClean="0">
              <a:solidFill>
                <a:schemeClr val="tx1"/>
              </a:solidFill>
              <a:latin typeface="+mj-lt"/>
              <a:ea typeface="+mn-ea"/>
              <a:cs typeface="+mn-cs"/>
            </a:endParaRPr>
          </a:p>
          <a:p>
            <a:r>
              <a:rPr lang="en-US" sz="1000" b="1" i="0" u="none" strike="noStrike" kern="1200" baseline="0" dirty="0" smtClean="0">
                <a:solidFill>
                  <a:schemeClr val="tx1"/>
                </a:solidFill>
                <a:latin typeface="+mj-lt"/>
                <a:ea typeface="+mn-ea"/>
                <a:cs typeface="+mn-cs"/>
              </a:rPr>
              <a:t>REFERENCE</a:t>
            </a:r>
          </a:p>
          <a:p>
            <a:r>
              <a:rPr lang="en-US" sz="1000" b="0" i="0" u="none" strike="noStrike" kern="1200" baseline="0" dirty="0" smtClean="0">
                <a:solidFill>
                  <a:schemeClr val="tx1"/>
                </a:solidFill>
                <a:latin typeface="+mj-lt"/>
                <a:ea typeface="+mn-ea"/>
                <a:cs typeface="+mn-cs"/>
              </a:rPr>
              <a:t>Dawson Rose, C., </a:t>
            </a:r>
            <a:r>
              <a:rPr lang="en-US" sz="1000" b="0" i="0" u="none" strike="noStrike" kern="1200" baseline="0" dirty="0" err="1" smtClean="0">
                <a:solidFill>
                  <a:schemeClr val="tx1"/>
                </a:solidFill>
                <a:latin typeface="+mj-lt"/>
                <a:ea typeface="+mn-ea"/>
                <a:cs typeface="+mn-cs"/>
              </a:rPr>
              <a:t>Kamitani</a:t>
            </a:r>
            <a:r>
              <a:rPr lang="en-US" sz="1000" b="0" i="0" u="none" strike="noStrike" kern="1200" baseline="0" dirty="0" smtClean="0">
                <a:solidFill>
                  <a:schemeClr val="tx1"/>
                </a:solidFill>
                <a:latin typeface="+mj-lt"/>
                <a:ea typeface="+mn-ea"/>
                <a:cs typeface="+mn-cs"/>
              </a:rPr>
              <a:t>, E., </a:t>
            </a:r>
            <a:r>
              <a:rPr lang="en-US" sz="1000" b="0" i="0" u="none" strike="noStrike" kern="1200" baseline="0" dirty="0" err="1" smtClean="0">
                <a:solidFill>
                  <a:schemeClr val="tx1"/>
                </a:solidFill>
                <a:latin typeface="+mj-lt"/>
                <a:ea typeface="+mn-ea"/>
                <a:cs typeface="+mn-cs"/>
              </a:rPr>
              <a:t>Eng</a:t>
            </a:r>
            <a:r>
              <a:rPr lang="en-US" sz="1000" b="0" i="0" u="none" strike="noStrike" kern="1200" baseline="0" dirty="0" smtClean="0">
                <a:solidFill>
                  <a:schemeClr val="tx1"/>
                </a:solidFill>
                <a:latin typeface="+mj-lt"/>
                <a:ea typeface="+mn-ea"/>
                <a:cs typeface="+mn-cs"/>
              </a:rPr>
              <a:t>, S., &amp; </a:t>
            </a:r>
            <a:r>
              <a:rPr lang="en-US" sz="1000" b="0" i="0" u="none" strike="noStrike" kern="1200" baseline="0" dirty="0" err="1" smtClean="0">
                <a:solidFill>
                  <a:schemeClr val="tx1"/>
                </a:solidFill>
                <a:latin typeface="+mj-lt"/>
                <a:ea typeface="+mn-ea"/>
                <a:cs typeface="+mn-cs"/>
              </a:rPr>
              <a:t>Lum</a:t>
            </a:r>
            <a:r>
              <a:rPr lang="en-US" sz="1000" b="0" i="0" u="none" strike="noStrike" kern="1200" baseline="0" dirty="0" smtClean="0">
                <a:solidFill>
                  <a:schemeClr val="tx1"/>
                </a:solidFill>
                <a:latin typeface="+mj-lt"/>
                <a:ea typeface="+mn-ea"/>
                <a:cs typeface="+mn-cs"/>
              </a:rPr>
              <a:t>, P.L. (2012). </a:t>
            </a:r>
            <a:r>
              <a:rPr lang="en-US" sz="1000" b="0" i="1" u="none" strike="noStrike" kern="1200" baseline="0" dirty="0" smtClean="0">
                <a:solidFill>
                  <a:schemeClr val="tx1"/>
                </a:solidFill>
                <a:latin typeface="+mj-lt"/>
                <a:ea typeface="+mn-ea"/>
                <a:cs typeface="+mn-cs"/>
              </a:rPr>
              <a:t>Screening and Brief Intervention for Unhealthy Substance Use in HIV Primary Care Settings is Associated with Substance Use Reductions and Viral Suppression among PLWHIV in San Francisco, CA, USA</a:t>
            </a:r>
            <a:r>
              <a:rPr lang="en-US" sz="1000" b="0" i="0" u="none" strike="noStrike" kern="1200" baseline="0" dirty="0" smtClean="0">
                <a:solidFill>
                  <a:schemeClr val="tx1"/>
                </a:solidFill>
                <a:latin typeface="+mj-lt"/>
                <a:ea typeface="+mn-ea"/>
                <a:cs typeface="+mn-cs"/>
              </a:rPr>
              <a:t>. Poster presented at the XIX International AIDS Conference, Washington, D.C.</a:t>
            </a:r>
          </a:p>
          <a:p>
            <a:endParaRPr lang="en-US" sz="1000" b="0" i="0" u="none" strike="noStrike" kern="1200" baseline="0" dirty="0" smtClean="0">
              <a:solidFill>
                <a:schemeClr val="tx1"/>
              </a:solidFill>
              <a:latin typeface="+mj-lt"/>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755775" y="457200"/>
            <a:ext cx="3500438" cy="2625725"/>
          </a:xfrm>
          <a:ln/>
        </p:spPr>
      </p:sp>
      <p:sp>
        <p:nvSpPr>
          <p:cNvPr id="49154" name="Rectangle 3"/>
          <p:cNvSpPr>
            <a:spLocks noGrp="1" noChangeArrowheads="1"/>
          </p:cNvSpPr>
          <p:nvPr>
            <p:ph type="body" idx="1"/>
          </p:nvPr>
        </p:nvSpPr>
        <p:spPr>
          <a:xfrm>
            <a:off x="701675" y="3505200"/>
            <a:ext cx="5607050" cy="5094288"/>
          </a:xfrm>
          <a:noFill/>
          <a:ln/>
        </p:spPr>
        <p:txBody>
          <a:bodyPr/>
          <a:lstStyle/>
          <a:p>
            <a:r>
              <a:rPr lang="en-US" sz="1000" b="0" i="0" u="none" strike="noStrike" kern="1200" baseline="0" dirty="0" smtClean="0">
                <a:solidFill>
                  <a:schemeClr val="tx1"/>
                </a:solidFill>
                <a:latin typeface="+mj-lt"/>
                <a:ea typeface="+mn-ea"/>
                <a:cs typeface="+mn-cs"/>
              </a:rPr>
              <a:t>Colorado implemented a collaboration between the state’s SBIRT initiative and its Ryan White Part B HIV treatment and care program. Of 2,500 patients screened, 31% received a brief intervention for risky alcohol, tobacco, or drug use, and 23% were referred for therapy or specialized treatment. Program evaluation findings gathered from focus groups and patient and provider surveys indicate that SBIRT can be successfully integrated into HIV treatment and care to address risky substance use. We explore the barriers to implementing SBIRT in HIV care and identify the administrative and policy considerations necessary for effective implementation. Recommendations are made for standardizing SBIRT in HIV care (applying a systematic approach to screening; training providers to conduct brief interventions; establishing a referral network; and integrating SBIRT with adherence and retention efforts). </a:t>
            </a:r>
          </a:p>
          <a:p>
            <a:endParaRPr lang="en-US" sz="1000" b="0" i="0" u="none" strike="noStrike" kern="1200" baseline="0" dirty="0" smtClean="0">
              <a:solidFill>
                <a:schemeClr val="tx1"/>
              </a:solidFill>
              <a:latin typeface="+mj-lt"/>
              <a:ea typeface="+mn-ea"/>
              <a:cs typeface="+mn-cs"/>
            </a:endParaRPr>
          </a:p>
          <a:p>
            <a:r>
              <a:rPr lang="en-US" sz="1000" b="1" dirty="0" smtClean="0">
                <a:latin typeface="+mj-lt"/>
              </a:rPr>
              <a:t>REFERENCE</a:t>
            </a:r>
          </a:p>
          <a:p>
            <a:r>
              <a:rPr lang="en-US" sz="1000" b="0" i="0" u="none" strike="noStrike" kern="1200" baseline="0" dirty="0" smtClean="0">
                <a:solidFill>
                  <a:schemeClr val="tx1"/>
                </a:solidFill>
                <a:latin typeface="+mj-lt"/>
                <a:ea typeface="+mn-ea"/>
                <a:cs typeface="+mn-cs"/>
              </a:rPr>
              <a:t>Fischer, L. (2012). Colorado’s Ryan White screening, brief intervention, and referral to treatment collaborative project to address substance use in HIV/AIDS case management and health-care settings. </a:t>
            </a:r>
            <a:r>
              <a:rPr lang="en-US" sz="1000" b="0" i="1" u="none" strike="noStrike" kern="1200" baseline="0" dirty="0" smtClean="0">
                <a:solidFill>
                  <a:schemeClr val="tx1"/>
                </a:solidFill>
                <a:latin typeface="+mj-lt"/>
                <a:ea typeface="+mn-ea"/>
                <a:cs typeface="+mn-cs"/>
              </a:rPr>
              <a:t>Addiction Science and Clinical Practice, 7</a:t>
            </a:r>
            <a:r>
              <a:rPr lang="en-US" sz="1000" b="0" i="0" u="none" strike="noStrike" kern="1200" baseline="0" dirty="0" smtClean="0">
                <a:solidFill>
                  <a:schemeClr val="tx1"/>
                </a:solidFill>
                <a:latin typeface="+mj-lt"/>
                <a:ea typeface="+mn-ea"/>
                <a:cs typeface="+mn-cs"/>
              </a:rPr>
              <a:t>(</a:t>
            </a:r>
            <a:r>
              <a:rPr lang="en-US" sz="1000" b="0" i="0" u="none" strike="noStrike" kern="1200" baseline="0" dirty="0" err="1" smtClean="0">
                <a:solidFill>
                  <a:schemeClr val="tx1"/>
                </a:solidFill>
                <a:latin typeface="+mj-lt"/>
                <a:ea typeface="+mn-ea"/>
                <a:cs typeface="+mn-cs"/>
              </a:rPr>
              <a:t>Suppl</a:t>
            </a:r>
            <a:r>
              <a:rPr lang="en-US" sz="1000" b="0" i="0" u="none" strike="noStrike" kern="1200" baseline="0" dirty="0" smtClean="0">
                <a:solidFill>
                  <a:schemeClr val="tx1"/>
                </a:solidFill>
                <a:latin typeface="+mj-lt"/>
                <a:ea typeface="+mn-ea"/>
                <a:cs typeface="+mn-cs"/>
              </a:rPr>
              <a:t> 1), A73.</a:t>
            </a:r>
            <a:endParaRPr lang="en-US" sz="1000" dirty="0" smtClean="0">
              <a:latin typeface="+mj-l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AAE0F13F-41DC-4C81-9CF1-10F466267389}" type="slidenum">
              <a:rPr lang="en-US"/>
              <a:pPr>
                <a:defRPr/>
              </a:pPr>
              <a:t>54</a:t>
            </a:fld>
            <a:endParaRPr lang="en-US"/>
          </a:p>
        </p:txBody>
      </p:sp>
      <p:sp>
        <p:nvSpPr>
          <p:cNvPr id="51203" name="Rectangle 2"/>
          <p:cNvSpPr>
            <a:spLocks noGrp="1" noRot="1" noChangeAspect="1" noChangeArrowheads="1" noTextEdit="1"/>
          </p:cNvSpPr>
          <p:nvPr>
            <p:ph type="sldImg"/>
          </p:nvPr>
        </p:nvSpPr>
        <p:spPr>
          <a:xfrm>
            <a:off x="1755775" y="457200"/>
            <a:ext cx="3498850" cy="2625725"/>
          </a:xfrm>
          <a:ln/>
        </p:spPr>
      </p:sp>
      <p:sp>
        <p:nvSpPr>
          <p:cNvPr id="51204" name="Rectangle 3"/>
          <p:cNvSpPr>
            <a:spLocks noGrp="1" noChangeArrowheads="1"/>
          </p:cNvSpPr>
          <p:nvPr>
            <p:ph type="body" idx="1"/>
          </p:nvPr>
        </p:nvSpPr>
        <p:spPr>
          <a:noFill/>
          <a:ln/>
        </p:spPr>
        <p:txBody>
          <a:bodyPr/>
          <a:lstStyle/>
          <a:p>
            <a:r>
              <a:rPr lang="en-GB" sz="1000" b="1" dirty="0" smtClean="0">
                <a:latin typeface="+mj-lt"/>
                <a:cs typeface="Arial" pitchFamily="34" charset="0"/>
              </a:rPr>
              <a:t>INSTRUCTIONS</a:t>
            </a:r>
          </a:p>
          <a:p>
            <a:r>
              <a:rPr lang="en-GB" sz="1000" dirty="0" smtClean="0">
                <a:latin typeface="+mj-lt"/>
                <a:cs typeface="Arial" pitchFamily="34" charset="0"/>
              </a:rPr>
              <a:t>**Allow</a:t>
            </a:r>
            <a:r>
              <a:rPr lang="en-GB" sz="1000" baseline="0" dirty="0" smtClean="0">
                <a:latin typeface="+mj-lt"/>
                <a:cs typeface="Arial" pitchFamily="34" charset="0"/>
              </a:rPr>
              <a:t> 5-7 minutes for this activity**</a:t>
            </a:r>
          </a:p>
          <a:p>
            <a:endParaRPr lang="en-GB" sz="1000" baseline="0" dirty="0" smtClean="0">
              <a:latin typeface="+mj-lt"/>
              <a:cs typeface="Arial" pitchFamily="34" charset="0"/>
            </a:endParaRPr>
          </a:p>
          <a:p>
            <a:r>
              <a:rPr lang="en-GB" sz="1000" baseline="0" dirty="0" smtClean="0">
                <a:latin typeface="+mj-lt"/>
                <a:cs typeface="Arial" pitchFamily="34" charset="0"/>
              </a:rPr>
              <a:t>This next exercise is meant for training participants to identify the </a:t>
            </a:r>
            <a:r>
              <a:rPr lang="en-GB" sz="1000" dirty="0" smtClean="0">
                <a:latin typeface="+mj-lt"/>
                <a:cs typeface="Arial" pitchFamily="34" charset="0"/>
              </a:rPr>
              <a:t>barriers </a:t>
            </a:r>
            <a:r>
              <a:rPr lang="en-GB" sz="1000" dirty="0">
                <a:latin typeface="+mj-lt"/>
                <a:cs typeface="Arial" pitchFamily="34" charset="0"/>
              </a:rPr>
              <a:t>and facilitators </a:t>
            </a:r>
            <a:r>
              <a:rPr lang="en-GB" sz="1000" dirty="0" smtClean="0">
                <a:latin typeface="+mj-lt"/>
                <a:cs typeface="Arial" pitchFamily="34" charset="0"/>
              </a:rPr>
              <a:t>they may anticipate</a:t>
            </a:r>
            <a:r>
              <a:rPr lang="en-GB" sz="1000" baseline="0" dirty="0" smtClean="0">
                <a:latin typeface="+mj-lt"/>
                <a:cs typeface="Arial" pitchFamily="34" charset="0"/>
              </a:rPr>
              <a:t> if and when the decision is made to implement </a:t>
            </a:r>
            <a:r>
              <a:rPr lang="en-GB" sz="1000" dirty="0" smtClean="0">
                <a:latin typeface="+mj-lt"/>
                <a:cs typeface="Arial" pitchFamily="34" charset="0"/>
              </a:rPr>
              <a:t>SBIRT </a:t>
            </a:r>
            <a:r>
              <a:rPr lang="en-GB" sz="1000" dirty="0">
                <a:latin typeface="+mj-lt"/>
                <a:cs typeface="Arial" pitchFamily="34" charset="0"/>
              </a:rPr>
              <a:t>in </a:t>
            </a:r>
            <a:r>
              <a:rPr lang="en-GB" sz="1000" dirty="0" smtClean="0">
                <a:latin typeface="+mj-lt"/>
                <a:cs typeface="Arial" pitchFamily="34" charset="0"/>
              </a:rPr>
              <a:t>their care setting. Depending on the size of</a:t>
            </a:r>
            <a:r>
              <a:rPr lang="en-GB" sz="1000" baseline="0" dirty="0" smtClean="0">
                <a:latin typeface="+mj-lt"/>
                <a:cs typeface="Arial" pitchFamily="34" charset="0"/>
              </a:rPr>
              <a:t> the audience, participants can be broken into pairs or small groups. Ask the participants to try to </a:t>
            </a:r>
            <a:r>
              <a:rPr lang="en-GB" sz="1000" dirty="0" smtClean="0">
                <a:latin typeface="+mj-lt"/>
                <a:cs typeface="Arial" pitchFamily="34" charset="0"/>
              </a:rPr>
              <a:t>identify </a:t>
            </a:r>
            <a:r>
              <a:rPr lang="en-GB" sz="1000" dirty="0">
                <a:latin typeface="+mj-lt"/>
                <a:cs typeface="Arial" pitchFamily="34" charset="0"/>
              </a:rPr>
              <a:t>1 or 2 barriers and 1 or 2 facilitators </a:t>
            </a:r>
            <a:r>
              <a:rPr lang="en-GB" sz="1000" dirty="0" smtClean="0">
                <a:latin typeface="+mj-lt"/>
                <a:cs typeface="Arial" pitchFamily="34" charset="0"/>
              </a:rPr>
              <a:t>(e.g., resources </a:t>
            </a:r>
            <a:r>
              <a:rPr lang="en-GB" sz="1000" dirty="0">
                <a:latin typeface="+mj-lt"/>
                <a:cs typeface="Arial" pitchFamily="34" charset="0"/>
              </a:rPr>
              <a:t>or aspects of </a:t>
            </a:r>
            <a:r>
              <a:rPr lang="en-GB" sz="1000" dirty="0" smtClean="0">
                <a:latin typeface="+mj-lt"/>
                <a:cs typeface="Arial" pitchFamily="34" charset="0"/>
              </a:rPr>
              <a:t>their</a:t>
            </a:r>
            <a:r>
              <a:rPr lang="en-GB" sz="1000" baseline="0" dirty="0" smtClean="0">
                <a:latin typeface="+mj-lt"/>
                <a:cs typeface="Arial" pitchFamily="34" charset="0"/>
              </a:rPr>
              <a:t> </a:t>
            </a:r>
            <a:r>
              <a:rPr lang="en-GB" sz="1000" dirty="0" smtClean="0">
                <a:latin typeface="+mj-lt"/>
                <a:cs typeface="Arial" pitchFamily="34" charset="0"/>
              </a:rPr>
              <a:t>practice </a:t>
            </a:r>
            <a:r>
              <a:rPr lang="en-GB" sz="1000" dirty="0">
                <a:latin typeface="+mj-lt"/>
                <a:cs typeface="Arial" pitchFamily="34" charset="0"/>
              </a:rPr>
              <a:t>that would support the use of SBIRT</a:t>
            </a:r>
            <a:r>
              <a:rPr lang="en-GB" sz="1000" dirty="0" smtClean="0">
                <a:latin typeface="+mj-lt"/>
                <a:cs typeface="Arial" pitchFamily="34" charset="0"/>
              </a:rPr>
              <a:t>). After about 3</a:t>
            </a:r>
            <a:r>
              <a:rPr lang="en-GB" sz="1000" baseline="0" dirty="0" smtClean="0">
                <a:latin typeface="+mj-lt"/>
                <a:cs typeface="Arial" pitchFamily="34" charset="0"/>
              </a:rPr>
              <a:t> minutes, bring the group back together and engage in a group discussion, starting first with barriers, and then moving on to facilitators. </a:t>
            </a:r>
            <a:endParaRPr lang="en-US" sz="1000" dirty="0">
              <a:latin typeface="+mj-lt"/>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sz="1000" b="1" dirty="0" smtClean="0">
                <a:latin typeface="+mj-lt"/>
                <a:cs typeface="Arial" charset="0"/>
              </a:rPr>
              <a:t>TRANSITION SLIDE</a:t>
            </a:r>
          </a:p>
          <a:p>
            <a:r>
              <a:rPr lang="en-US" sz="1000" dirty="0" smtClean="0">
                <a:latin typeface="+mj-lt"/>
                <a:cs typeface="Arial" charset="0"/>
              </a:rPr>
              <a:t>The</a:t>
            </a:r>
            <a:r>
              <a:rPr lang="en-US" sz="1000" baseline="0" dirty="0" smtClean="0">
                <a:latin typeface="+mj-lt"/>
                <a:cs typeface="Arial" charset="0"/>
              </a:rPr>
              <a:t> next portion of the training focuses on available alcohol and drug screening </a:t>
            </a:r>
            <a:r>
              <a:rPr lang="en-US" sz="1000" dirty="0" smtClean="0">
                <a:latin typeface="+mj-lt"/>
                <a:cs typeface="Arial" charset="0"/>
              </a:rPr>
              <a:t>tools.</a:t>
            </a:r>
            <a:r>
              <a:rPr lang="en-US" sz="1000" baseline="0" dirty="0" smtClean="0">
                <a:latin typeface="+mj-lt"/>
                <a:cs typeface="Arial" charset="0"/>
              </a:rPr>
              <a:t> Time will be devoted to practice with two </a:t>
            </a:r>
            <a:r>
              <a:rPr lang="en-US" sz="1000" dirty="0" smtClean="0">
                <a:latin typeface="+mj-lt"/>
                <a:cs typeface="Arial" charset="0"/>
              </a:rPr>
              <a:t>brief screening tools</a:t>
            </a:r>
            <a:r>
              <a:rPr lang="en-US" sz="1000" baseline="0" dirty="0" smtClean="0">
                <a:latin typeface="+mj-lt"/>
                <a:cs typeface="Arial" charset="0"/>
              </a:rPr>
              <a:t> – </a:t>
            </a:r>
            <a:r>
              <a:rPr lang="en-US" sz="1000" dirty="0" smtClean="0">
                <a:latin typeface="+mj-lt"/>
                <a:cs typeface="Arial" charset="0"/>
              </a:rPr>
              <a:t>the</a:t>
            </a:r>
            <a:r>
              <a:rPr lang="en-US" sz="1000" baseline="0" dirty="0" smtClean="0">
                <a:latin typeface="+mj-lt"/>
                <a:cs typeface="Arial" charset="0"/>
              </a:rPr>
              <a:t> AUDIT) </a:t>
            </a:r>
            <a:r>
              <a:rPr lang="en-US" sz="1000" dirty="0" smtClean="0">
                <a:latin typeface="+mj-lt"/>
                <a:cs typeface="Arial" charset="0"/>
              </a:rPr>
              <a:t>for alcohol use, and the DAST</a:t>
            </a:r>
            <a:r>
              <a:rPr lang="en-US" sz="1000" baseline="0" dirty="0" smtClean="0">
                <a:latin typeface="+mj-lt"/>
                <a:cs typeface="Arial" charset="0"/>
              </a:rPr>
              <a:t> for drug use</a:t>
            </a:r>
            <a:r>
              <a:rPr lang="en-US" sz="1000" dirty="0" smtClean="0">
                <a:latin typeface="+mj-lt"/>
                <a:cs typeface="Arial" charset="0"/>
              </a:rPr>
              <a:t>. </a:t>
            </a:r>
          </a:p>
        </p:txBody>
      </p:sp>
      <p:sp>
        <p:nvSpPr>
          <p:cNvPr id="4" name="Slide Number Placeholder 3"/>
          <p:cNvSpPr>
            <a:spLocks noGrp="1"/>
          </p:cNvSpPr>
          <p:nvPr>
            <p:ph type="sldNum" sz="quarter" idx="5"/>
          </p:nvPr>
        </p:nvSpPr>
        <p:spPr/>
        <p:txBody>
          <a:bodyPr/>
          <a:lstStyle/>
          <a:p>
            <a:pPr>
              <a:defRPr/>
            </a:pPr>
            <a:fld id="{B1A216F6-3241-4235-BD37-DC4F10010A78}"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80">
              <a:defRPr>
                <a:solidFill>
                  <a:schemeClr val="tx1"/>
                </a:solidFill>
                <a:latin typeface="Arial" charset="0"/>
              </a:defRPr>
            </a:lvl1pPr>
            <a:lvl2pPr marL="716025" indent="-275394" defTabSz="933280">
              <a:defRPr>
                <a:solidFill>
                  <a:schemeClr val="tx1"/>
                </a:solidFill>
                <a:latin typeface="Arial" charset="0"/>
              </a:defRPr>
            </a:lvl2pPr>
            <a:lvl3pPr marL="1101577" indent="-220316" defTabSz="933280">
              <a:defRPr>
                <a:solidFill>
                  <a:schemeClr val="tx1"/>
                </a:solidFill>
                <a:latin typeface="Arial" charset="0"/>
              </a:defRPr>
            </a:lvl3pPr>
            <a:lvl4pPr marL="1542207" indent="-220316" defTabSz="933280">
              <a:defRPr>
                <a:solidFill>
                  <a:schemeClr val="tx1"/>
                </a:solidFill>
                <a:latin typeface="Arial" charset="0"/>
              </a:defRPr>
            </a:lvl4pPr>
            <a:lvl5pPr marL="1982838" indent="-220316" defTabSz="933280">
              <a:defRPr>
                <a:solidFill>
                  <a:schemeClr val="tx1"/>
                </a:solidFill>
                <a:latin typeface="Arial" charset="0"/>
              </a:defRPr>
            </a:lvl5pPr>
            <a:lvl6pPr marL="2423468" indent="-220316" defTabSz="933280" eaLnBrk="0" fontAlgn="base" hangingPunct="0">
              <a:spcBef>
                <a:spcPct val="0"/>
              </a:spcBef>
              <a:spcAft>
                <a:spcPct val="0"/>
              </a:spcAft>
              <a:defRPr>
                <a:solidFill>
                  <a:schemeClr val="tx1"/>
                </a:solidFill>
                <a:latin typeface="Arial" charset="0"/>
              </a:defRPr>
            </a:lvl6pPr>
            <a:lvl7pPr marL="2864099" indent="-220316" defTabSz="933280" eaLnBrk="0" fontAlgn="base" hangingPunct="0">
              <a:spcBef>
                <a:spcPct val="0"/>
              </a:spcBef>
              <a:spcAft>
                <a:spcPct val="0"/>
              </a:spcAft>
              <a:defRPr>
                <a:solidFill>
                  <a:schemeClr val="tx1"/>
                </a:solidFill>
                <a:latin typeface="Arial" charset="0"/>
              </a:defRPr>
            </a:lvl7pPr>
            <a:lvl8pPr marL="3304728" indent="-220316" defTabSz="933280" eaLnBrk="0" fontAlgn="base" hangingPunct="0">
              <a:spcBef>
                <a:spcPct val="0"/>
              </a:spcBef>
              <a:spcAft>
                <a:spcPct val="0"/>
              </a:spcAft>
              <a:defRPr>
                <a:solidFill>
                  <a:schemeClr val="tx1"/>
                </a:solidFill>
                <a:latin typeface="Arial" charset="0"/>
              </a:defRPr>
            </a:lvl8pPr>
            <a:lvl9pPr marL="3745359" indent="-220316" defTabSz="933280" eaLnBrk="0" fontAlgn="base" hangingPunct="0">
              <a:spcBef>
                <a:spcPct val="0"/>
              </a:spcBef>
              <a:spcAft>
                <a:spcPct val="0"/>
              </a:spcAft>
              <a:defRPr>
                <a:solidFill>
                  <a:schemeClr val="tx1"/>
                </a:solidFill>
                <a:latin typeface="Arial" charset="0"/>
              </a:defRPr>
            </a:lvl9pPr>
          </a:lstStyle>
          <a:p>
            <a:fld id="{371E4BB3-CE36-42BD-9164-31474F4BACF6}" type="slidenum">
              <a:rPr lang="en-US" smtClean="0">
                <a:cs typeface="Arial" charset="0"/>
              </a:rPr>
              <a:pPr/>
              <a:t>56</a:t>
            </a:fld>
            <a:endParaRPr lang="en-US" smtClean="0">
              <a:cs typeface="Arial" charset="0"/>
            </a:endParaRPr>
          </a:p>
        </p:txBody>
      </p:sp>
      <p:sp>
        <p:nvSpPr>
          <p:cNvPr id="90115" name="Rectangle 2"/>
          <p:cNvSpPr>
            <a:spLocks noGrp="1" noRot="1" noChangeAspect="1" noChangeArrowheads="1" noTextEdit="1"/>
          </p:cNvSpPr>
          <p:nvPr>
            <p:ph type="sldImg"/>
          </p:nvPr>
        </p:nvSpPr>
        <p:spPr>
          <a:xfrm>
            <a:off x="1184275" y="698500"/>
            <a:ext cx="4648200" cy="3486150"/>
          </a:xfrm>
          <a:ln/>
        </p:spPr>
      </p:sp>
      <p:sp>
        <p:nvSpPr>
          <p:cNvPr id="90116" name="Rectangle 4"/>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sz="1000" dirty="0" smtClean="0">
                <a:latin typeface="+mj-lt"/>
              </a:rPr>
              <a:t>This slide</a:t>
            </a:r>
            <a:r>
              <a:rPr lang="en-GB" sz="1000" baseline="0" dirty="0" smtClean="0">
                <a:latin typeface="+mj-lt"/>
              </a:rPr>
              <a:t> is meant to serve two purposes: to set the stage for a discussion of what is meant by the term “standard drink,” and to provide a bit of comic relief.</a:t>
            </a:r>
            <a:endParaRPr lang="en-GB" sz="1000" dirty="0" smtClean="0">
              <a:latin typeface="+mj-l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17">
              <a:defRPr>
                <a:solidFill>
                  <a:schemeClr val="tx1"/>
                </a:solidFill>
                <a:latin typeface="Arial" charset="0"/>
              </a:defRPr>
            </a:lvl1pPr>
            <a:lvl2pPr marL="716130" indent="-275434" defTabSz="933417">
              <a:defRPr>
                <a:solidFill>
                  <a:schemeClr val="tx1"/>
                </a:solidFill>
                <a:latin typeface="Arial" charset="0"/>
              </a:defRPr>
            </a:lvl2pPr>
            <a:lvl3pPr marL="1101738" indent="-220348" defTabSz="933417">
              <a:defRPr>
                <a:solidFill>
                  <a:schemeClr val="tx1"/>
                </a:solidFill>
                <a:latin typeface="Arial" charset="0"/>
              </a:defRPr>
            </a:lvl3pPr>
            <a:lvl4pPr marL="1542433" indent="-220348" defTabSz="933417">
              <a:defRPr>
                <a:solidFill>
                  <a:schemeClr val="tx1"/>
                </a:solidFill>
                <a:latin typeface="Arial" charset="0"/>
              </a:defRPr>
            </a:lvl4pPr>
            <a:lvl5pPr marL="1983128" indent="-220348" defTabSz="933417">
              <a:defRPr>
                <a:solidFill>
                  <a:schemeClr val="tx1"/>
                </a:solidFill>
                <a:latin typeface="Arial" charset="0"/>
              </a:defRPr>
            </a:lvl5pPr>
            <a:lvl6pPr marL="2423823" indent="-220348" defTabSz="933417" eaLnBrk="0" fontAlgn="base" hangingPunct="0">
              <a:spcBef>
                <a:spcPct val="0"/>
              </a:spcBef>
              <a:spcAft>
                <a:spcPct val="0"/>
              </a:spcAft>
              <a:defRPr>
                <a:solidFill>
                  <a:schemeClr val="tx1"/>
                </a:solidFill>
                <a:latin typeface="Arial" charset="0"/>
              </a:defRPr>
            </a:lvl6pPr>
            <a:lvl7pPr marL="2864518" indent="-220348" defTabSz="933417" eaLnBrk="0" fontAlgn="base" hangingPunct="0">
              <a:spcBef>
                <a:spcPct val="0"/>
              </a:spcBef>
              <a:spcAft>
                <a:spcPct val="0"/>
              </a:spcAft>
              <a:defRPr>
                <a:solidFill>
                  <a:schemeClr val="tx1"/>
                </a:solidFill>
                <a:latin typeface="Arial" charset="0"/>
              </a:defRPr>
            </a:lvl7pPr>
            <a:lvl8pPr marL="3305213" indent="-220348" defTabSz="933417" eaLnBrk="0" fontAlgn="base" hangingPunct="0">
              <a:spcBef>
                <a:spcPct val="0"/>
              </a:spcBef>
              <a:spcAft>
                <a:spcPct val="0"/>
              </a:spcAft>
              <a:defRPr>
                <a:solidFill>
                  <a:schemeClr val="tx1"/>
                </a:solidFill>
                <a:latin typeface="Arial" charset="0"/>
              </a:defRPr>
            </a:lvl8pPr>
            <a:lvl9pPr marL="3745908" indent="-220348" defTabSz="933417" eaLnBrk="0" fontAlgn="base" hangingPunct="0">
              <a:spcBef>
                <a:spcPct val="0"/>
              </a:spcBef>
              <a:spcAft>
                <a:spcPct val="0"/>
              </a:spcAft>
              <a:defRPr>
                <a:solidFill>
                  <a:schemeClr val="tx1"/>
                </a:solidFill>
                <a:latin typeface="Arial" charset="0"/>
              </a:defRPr>
            </a:lvl9pPr>
          </a:lstStyle>
          <a:p>
            <a:fld id="{E7862A4E-0FE6-419B-83E4-35864D960BAB}" type="slidenum">
              <a:rPr lang="en-US" smtClean="0">
                <a:solidFill>
                  <a:srgbClr val="000000"/>
                </a:solidFill>
                <a:cs typeface="Arial" charset="0"/>
              </a:rPr>
              <a:pPr/>
              <a:t>57</a:t>
            </a:fld>
            <a:endParaRPr lang="en-US" smtClean="0">
              <a:solidFill>
                <a:srgbClr val="000000"/>
              </a:solidFill>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ChangeArrowheads="1"/>
          </p:cNvSpPr>
          <p:nvPr/>
        </p:nvSpPr>
        <p:spPr bwMode="auto">
          <a:xfrm>
            <a:off x="701345" y="4260851"/>
            <a:ext cx="5607711" cy="509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57" tIns="46580" rIns="93157" bIns="46580">
            <a:spAutoFit/>
          </a:bodyPr>
          <a:lstStyle/>
          <a:p>
            <a:r>
              <a:rPr lang="en-US" sz="1300">
                <a:solidFill>
                  <a:srgbClr val="000000"/>
                </a:solidFill>
              </a:rPr>
              <a:t>Drinking Guidelines</a:t>
            </a:r>
            <a:endParaRPr lang="en-US" sz="1300" u="sng">
              <a:solidFill>
                <a:srgbClr val="000000"/>
              </a:solidFill>
              <a:latin typeface="Times New Roman" pitchFamily="18" charset="0"/>
              <a:cs typeface="Times New Roman" pitchFamily="18" charset="0"/>
            </a:endParaRPr>
          </a:p>
          <a:p>
            <a:r>
              <a:rPr lang="en-US" sz="1300">
                <a:solidFill>
                  <a:srgbClr val="000000"/>
                </a:solidFill>
                <a:latin typeface="Times New Roman" pitchFamily="18" charset="0"/>
                <a:cs typeface="Times New Roman" pitchFamily="18" charset="0"/>
              </a:rPr>
              <a:t> </a:t>
            </a:r>
          </a:p>
          <a:p>
            <a:r>
              <a:rPr lang="en-US" sz="1300">
                <a:solidFill>
                  <a:srgbClr val="000000"/>
                </a:solidFill>
                <a:cs typeface="Times New Roman" pitchFamily="18" charset="0"/>
              </a:rPr>
              <a:t>[Slide 5] </a:t>
            </a:r>
            <a:r>
              <a:rPr lang="en-US" sz="1300">
                <a:solidFill>
                  <a:srgbClr val="000000"/>
                </a:solidFill>
                <a:latin typeface="Times New Roman" pitchFamily="18" charset="0"/>
                <a:cs typeface="Times New Roman" pitchFamily="18" charset="0"/>
              </a:rPr>
              <a:t>Special concerns arise when developing alcohol consumption guidelines for the older adult population. Compared with younger people, older adults have an increased sensitivity to alcohol, as well as to over-the-counter and prescription medications. There is an age-related decrease in lean body mass versus total volume of fat. The resultant decrease in total body volume increases the circulating distribution of alcohol and other mood-altering chemicals in the body. Liver enzymes that metabolize alcohol and certain other drugs become less efficient with age. Central nervous system sensitivity increases with age.</a:t>
            </a:r>
          </a:p>
          <a:p>
            <a:endParaRPr lang="en-US" sz="1300">
              <a:solidFill>
                <a:srgbClr val="000000"/>
              </a:solidFill>
              <a:latin typeface="Times New Roman" pitchFamily="18" charset="0"/>
              <a:cs typeface="Times New Roman" pitchFamily="18" charset="0"/>
            </a:endParaRPr>
          </a:p>
          <a:p>
            <a:r>
              <a:rPr lang="en-US" sz="1300">
                <a:solidFill>
                  <a:srgbClr val="000000"/>
                </a:solidFill>
                <a:latin typeface="Times New Roman" pitchFamily="18" charset="0"/>
                <a:cs typeface="Times New Roman" pitchFamily="18" charset="0"/>
              </a:rPr>
              <a:t>As stated before, the potential interaction of medications and alcohol is a particular concern in this age group. For some individuals, ANY alcohol use with specific over-the-counter or prescription medications can be problematic. Because of the age-related changes in how alcohol is metabolized, and the potential interactions between medications and alcohol, alcohol use recommendations for older adults are lower than those for adults under 65.  For example, the National Institute on Alcohol Abuse and Alcoholism (NIAAA, 1995b) and the CSAT Treatment Improvement Protocol (TIP) on older adults (Blow, CSAT, 1998b) recommend that persons age 65 and older consume no more than one standard drink per day or seven standard drinks per week (Dufour &amp; Fuller, 1995; Dietary Guidelines Advisory Committee, 2000, page 39).  In addition, older adults should not consume more than 2 standard drinks on any drinking day. It is recommended that the limit for older women should be slightly less than one standard drink per day. </a:t>
            </a:r>
            <a:endParaRPr lang="en-US" sz="1300">
              <a:solidFill>
                <a:srgbClr val="000000"/>
              </a:solidFill>
              <a:cs typeface="Times New Roman" pitchFamily="18" charset="0"/>
            </a:endParaRPr>
          </a:p>
        </p:txBody>
      </p:sp>
      <p:sp>
        <p:nvSpPr>
          <p:cNvPr id="91141"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dirty="0" smtClean="0">
                <a:latin typeface="+mj-lt"/>
              </a:rPr>
              <a:t>**ANIMATION</a:t>
            </a:r>
            <a:r>
              <a:rPr lang="en-US" sz="1000" b="1" i="0" baseline="0" dirty="0" smtClean="0">
                <a:latin typeface="+mj-lt"/>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baseline="0" dirty="0" smtClean="0">
                <a:latin typeface="+mj-lt"/>
              </a:rPr>
              <a:t>The first piece of content that appears on the slide is the images of various standard drinks. Once you have reviewed each image, advance the slide one time to reveal the definitions of non-risky drinking for men, women, and individuals older than 65.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1" i="0" baseline="0" dirty="0" smtClean="0">
              <a:latin typeface="+mj-lt"/>
            </a:endParaRPr>
          </a:p>
          <a:p>
            <a:r>
              <a:rPr lang="en-US" sz="1000" dirty="0" smtClean="0">
                <a:latin typeface="+mj-lt"/>
              </a:rPr>
              <a:t>People have different personal definitions of what exactly constitutes an alcoholic “drink.” The National Institute on Alcohol Abuse and Alcoholism (NIAAA)</a:t>
            </a:r>
            <a:r>
              <a:rPr lang="en-US" sz="1000" baseline="0" dirty="0" smtClean="0">
                <a:latin typeface="+mj-lt"/>
              </a:rPr>
              <a:t> </a:t>
            </a:r>
            <a:r>
              <a:rPr lang="en-US" sz="1000" dirty="0" smtClean="0">
                <a:latin typeface="+mj-lt"/>
              </a:rPr>
              <a:t>has developed a definition of a “standard drink.” A standard drink can be a 12 ounce beer, 8-9 ounces of malt liquor, 5 ounces of wine, 3-4 ounces of fortified wine, 2-3 ounces of cordial, 1.5 ounces of brandy, or 1.5 ounces of spirits such as vodka, gin, or scotch. So, a drink for one person may be a “40-ouncer” of beer, which, if you use NIAAA’s definition of a standard drink, would equal 3 1/3 standard drinks. It is very important for alcohol dependent clients to understand what is meant by “a drink” when you are assessing the extent of their alcohol problem.</a:t>
            </a:r>
          </a:p>
          <a:p>
            <a:endParaRPr lang="en-US" sz="1000" b="1" i="1" baseline="0" dirty="0" smtClean="0">
              <a:latin typeface="+mj-lt"/>
            </a:endParaRPr>
          </a:p>
          <a:p>
            <a:r>
              <a:rPr lang="en-US" sz="1000" b="1" i="0" baseline="0" dirty="0" smtClean="0">
                <a:latin typeface="+mj-lt"/>
              </a:rPr>
              <a:t>REFERENCES</a:t>
            </a:r>
          </a:p>
          <a:p>
            <a:r>
              <a:rPr lang="en-US" sz="1000" kern="1200" dirty="0" smtClean="0">
                <a:solidFill>
                  <a:schemeClr val="tx1"/>
                </a:solidFill>
                <a:effectLst/>
                <a:latin typeface="+mj-lt"/>
                <a:ea typeface="+mn-ea"/>
                <a:cs typeface="+mn-cs"/>
              </a:rPr>
              <a:t>National Institute on Alcohol Abuse and Alcoholism. (</a:t>
            </a:r>
            <a:r>
              <a:rPr lang="en-US" sz="1000" kern="1200" dirty="0" err="1" smtClean="0">
                <a:solidFill>
                  <a:schemeClr val="tx1"/>
                </a:solidFill>
                <a:effectLst/>
                <a:latin typeface="+mj-lt"/>
                <a:ea typeface="+mn-ea"/>
                <a:cs typeface="+mn-cs"/>
              </a:rPr>
              <a:t>n.d.</a:t>
            </a:r>
            <a:r>
              <a:rPr lang="en-US" sz="1000" kern="1200" dirty="0" smtClean="0">
                <a:solidFill>
                  <a:schemeClr val="tx1"/>
                </a:solidFill>
                <a:effectLst/>
                <a:latin typeface="+mj-lt"/>
                <a:ea typeface="+mn-ea"/>
                <a:cs typeface="+mn-cs"/>
              </a:rPr>
              <a:t>). </a:t>
            </a:r>
            <a:r>
              <a:rPr lang="en-US" sz="1000" i="1" kern="1200" dirty="0" smtClean="0">
                <a:solidFill>
                  <a:schemeClr val="tx1"/>
                </a:solidFill>
                <a:effectLst/>
                <a:latin typeface="+mj-lt"/>
                <a:ea typeface="+mn-ea"/>
                <a:cs typeface="+mn-cs"/>
              </a:rPr>
              <a:t>What’s “at-risk” or “heavy” drinking?</a:t>
            </a:r>
            <a:r>
              <a:rPr lang="en-US" sz="1000" kern="1200" dirty="0" smtClean="0">
                <a:solidFill>
                  <a:schemeClr val="tx1"/>
                </a:solidFill>
                <a:effectLst/>
                <a:latin typeface="+mj-lt"/>
                <a:ea typeface="+mn-ea"/>
                <a:cs typeface="+mn-cs"/>
              </a:rPr>
              <a:t> Retrieved from </a:t>
            </a:r>
            <a:r>
              <a:rPr lang="en-US" sz="1000" u="sng" kern="1200" dirty="0" smtClean="0">
                <a:solidFill>
                  <a:schemeClr val="tx1"/>
                </a:solidFill>
                <a:effectLst/>
                <a:latin typeface="+mj-lt"/>
                <a:ea typeface="+mn-ea"/>
                <a:cs typeface="+mn-cs"/>
                <a:hlinkClick r:id="rId3"/>
              </a:rPr>
              <a:t>http://rethinkingdrinking.niaaa.nih.gov/IsYourDrinkingPatternRisky/WhatsAtRiskOrHeavyDrinking.asp</a:t>
            </a:r>
            <a:r>
              <a:rPr lang="en-US" sz="1000" u="sng" kern="1200" dirty="0" smtClean="0">
                <a:solidFill>
                  <a:schemeClr val="tx1"/>
                </a:solidFill>
                <a:effectLst/>
                <a:latin typeface="+mj-lt"/>
                <a:ea typeface="+mn-ea"/>
                <a:cs typeface="+mn-cs"/>
              </a:rPr>
              <a:t>.</a:t>
            </a:r>
            <a:endParaRPr lang="en-US" sz="1000" b="1" i="0" dirty="0" smtClean="0">
              <a:latin typeface="+mj-lt"/>
            </a:endParaRPr>
          </a:p>
          <a:p>
            <a:pPr>
              <a:spcBef>
                <a:spcPct val="0"/>
              </a:spcBef>
            </a:pPr>
            <a:endParaRPr lang="en-US" sz="1000" dirty="0" smtClean="0">
              <a:latin typeface="+mj-lt"/>
            </a:endParaRPr>
          </a:p>
          <a:p>
            <a:r>
              <a:rPr lang="en-US" sz="1000" kern="1200" dirty="0" smtClean="0">
                <a:solidFill>
                  <a:schemeClr val="tx1"/>
                </a:solidFill>
                <a:effectLst/>
                <a:latin typeface="+mj-lt"/>
                <a:ea typeface="+mn-ea"/>
                <a:cs typeface="+mn-cs"/>
              </a:rPr>
              <a:t>National Institute on Alcohol Abuse and Alcoholism. (</a:t>
            </a:r>
            <a:r>
              <a:rPr lang="en-US" sz="1000" kern="1200" dirty="0" err="1" smtClean="0">
                <a:solidFill>
                  <a:schemeClr val="tx1"/>
                </a:solidFill>
                <a:effectLst/>
                <a:latin typeface="+mj-lt"/>
                <a:ea typeface="+mn-ea"/>
                <a:cs typeface="+mn-cs"/>
              </a:rPr>
              <a:t>n.d.</a:t>
            </a:r>
            <a:r>
              <a:rPr lang="en-US" sz="1000" kern="1200" dirty="0" smtClean="0">
                <a:solidFill>
                  <a:schemeClr val="tx1"/>
                </a:solidFill>
                <a:effectLst/>
                <a:latin typeface="+mj-lt"/>
                <a:ea typeface="+mn-ea"/>
                <a:cs typeface="+mn-cs"/>
              </a:rPr>
              <a:t>). </a:t>
            </a:r>
            <a:r>
              <a:rPr lang="en-US" sz="1000" i="1" kern="1200" dirty="0" smtClean="0">
                <a:solidFill>
                  <a:schemeClr val="tx1"/>
                </a:solidFill>
                <a:effectLst/>
                <a:latin typeface="+mj-lt"/>
                <a:ea typeface="+mn-ea"/>
                <a:cs typeface="+mn-cs"/>
              </a:rPr>
              <a:t>What’s a “standard” drink?</a:t>
            </a:r>
            <a:r>
              <a:rPr lang="en-US" sz="1000" kern="1200" dirty="0" smtClean="0">
                <a:solidFill>
                  <a:schemeClr val="tx1"/>
                </a:solidFill>
                <a:effectLst/>
                <a:latin typeface="+mj-lt"/>
                <a:ea typeface="+mn-ea"/>
                <a:cs typeface="+mn-cs"/>
              </a:rPr>
              <a:t> Retrieved from</a:t>
            </a:r>
          </a:p>
          <a:p>
            <a:r>
              <a:rPr lang="en-US" sz="1000" u="sng" kern="1200" dirty="0" smtClean="0">
                <a:solidFill>
                  <a:schemeClr val="tx1"/>
                </a:solidFill>
                <a:effectLst/>
                <a:latin typeface="+mj-lt"/>
                <a:ea typeface="+mn-ea"/>
                <a:cs typeface="+mn-cs"/>
                <a:hlinkClick r:id="rId4"/>
              </a:rPr>
              <a:t>http://rethinkingdrinking.niaaa.nih.gov/WhatCountsDrink/WhatsAstandardDrink.asp</a:t>
            </a:r>
            <a:r>
              <a:rPr lang="en-US" sz="1000" u="sng" kern="1200" dirty="0" smtClean="0">
                <a:solidFill>
                  <a:schemeClr val="tx1"/>
                </a:solidFill>
                <a:effectLst/>
                <a:latin typeface="+mj-lt"/>
                <a:ea typeface="+mn-ea"/>
                <a:cs typeface="+mn-cs"/>
              </a:rPr>
              <a:t>.</a:t>
            </a:r>
            <a:r>
              <a:rPr lang="en-US" sz="1000" kern="1200" dirty="0" smtClean="0">
                <a:solidFill>
                  <a:schemeClr val="tx1"/>
                </a:solidFill>
                <a:effectLst/>
                <a:latin typeface="+mj-lt"/>
                <a:ea typeface="+mn-ea"/>
                <a:cs typeface="+mn-cs"/>
              </a:rPr>
              <a: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p:spPr>
        <p:txBody>
          <a:bodyPr/>
          <a:lstStyle/>
          <a:p>
            <a:r>
              <a:rPr lang="en-US" sz="1000" b="1" i="0" dirty="0" smtClean="0">
                <a:latin typeface="+mj-lt"/>
                <a:cs typeface="Arial" charset="0"/>
              </a:rPr>
              <a:t>**ANIMATIONS**</a:t>
            </a:r>
          </a:p>
          <a:p>
            <a:r>
              <a:rPr lang="en-US" sz="1000" b="1" i="1" dirty="0" smtClean="0">
                <a:latin typeface="+mj-lt"/>
                <a:cs typeface="Arial" charset="0"/>
              </a:rPr>
              <a:t>Click</a:t>
            </a:r>
            <a:r>
              <a:rPr lang="en-US" sz="1000" i="1" dirty="0" smtClean="0">
                <a:latin typeface="+mj-lt"/>
                <a:cs typeface="Arial" charset="0"/>
              </a:rPr>
              <a:t> </a:t>
            </a:r>
            <a:r>
              <a:rPr lang="en-US" sz="1000" b="1" i="1" dirty="0" smtClean="0">
                <a:latin typeface="+mj-lt"/>
                <a:cs typeface="Arial" charset="0"/>
              </a:rPr>
              <a:t>to animate in first picture</a:t>
            </a:r>
          </a:p>
          <a:p>
            <a:r>
              <a:rPr lang="en-US" sz="1000" dirty="0" smtClean="0">
                <a:latin typeface="+mj-lt"/>
                <a:cs typeface="Arial" charset="0"/>
              </a:rPr>
              <a:t>What’s going on in this picture? </a:t>
            </a:r>
          </a:p>
          <a:p>
            <a:r>
              <a:rPr lang="en-US" sz="1000" dirty="0" smtClean="0">
                <a:latin typeface="+mj-lt"/>
                <a:cs typeface="Arial" charset="0"/>
              </a:rPr>
              <a:t> </a:t>
            </a:r>
          </a:p>
          <a:p>
            <a:r>
              <a:rPr lang="en-US" sz="1000" b="1" i="1" dirty="0" smtClean="0">
                <a:latin typeface="+mj-lt"/>
                <a:cs typeface="Arial" charset="0"/>
              </a:rPr>
              <a:t>Allow</a:t>
            </a:r>
            <a:r>
              <a:rPr lang="en-US" sz="1000" i="1" dirty="0" smtClean="0">
                <a:latin typeface="+mj-lt"/>
                <a:cs typeface="Arial" charset="0"/>
              </a:rPr>
              <a:t> </a:t>
            </a:r>
            <a:r>
              <a:rPr lang="en-US" sz="1000" b="1" i="1" dirty="0" smtClean="0">
                <a:latin typeface="+mj-lt"/>
                <a:cs typeface="Arial" charset="0"/>
              </a:rPr>
              <a:t>audience to make comments.</a:t>
            </a:r>
          </a:p>
          <a:p>
            <a:endParaRPr lang="en-US" sz="1000" i="1" dirty="0" smtClean="0">
              <a:latin typeface="+mj-lt"/>
              <a:cs typeface="Arial" charset="0"/>
            </a:endParaRPr>
          </a:p>
          <a:p>
            <a:r>
              <a:rPr lang="en-US" sz="1000" b="1" i="1" dirty="0" smtClean="0">
                <a:latin typeface="+mj-lt"/>
                <a:cs typeface="Arial" charset="0"/>
              </a:rPr>
              <a:t>Click</a:t>
            </a:r>
            <a:r>
              <a:rPr lang="en-US" sz="1000" i="1" dirty="0" smtClean="0">
                <a:latin typeface="+mj-lt"/>
                <a:cs typeface="Arial" charset="0"/>
              </a:rPr>
              <a:t> </a:t>
            </a:r>
            <a:r>
              <a:rPr lang="en-US" sz="1000" b="1" i="1" dirty="0" smtClean="0">
                <a:latin typeface="+mj-lt"/>
                <a:cs typeface="Arial" charset="0"/>
              </a:rPr>
              <a:t>to animate the word “screening”</a:t>
            </a:r>
            <a:endParaRPr lang="en-US" sz="1000" b="1" dirty="0" smtClean="0">
              <a:latin typeface="+mj-lt"/>
              <a:cs typeface="Arial" charset="0"/>
            </a:endParaRPr>
          </a:p>
          <a:p>
            <a:r>
              <a:rPr lang="en-US" sz="1000" dirty="0" smtClean="0">
                <a:latin typeface="+mj-lt"/>
                <a:cs typeface="Arial" charset="0"/>
              </a:rPr>
              <a:t>Like screening at the airport, our goal with substance use screening is safety. To make a difference at a population level, substance use screening needs to be universal or given to everyone. </a:t>
            </a:r>
          </a:p>
          <a:p>
            <a:r>
              <a:rPr lang="en-US" sz="1000" dirty="0" smtClean="0">
                <a:latin typeface="+mj-lt"/>
                <a:cs typeface="Arial" charset="0"/>
              </a:rPr>
              <a:t> </a:t>
            </a:r>
          </a:p>
          <a:p>
            <a:r>
              <a:rPr lang="en-US" sz="1000" b="1" i="1" dirty="0" smtClean="0">
                <a:latin typeface="+mj-lt"/>
                <a:cs typeface="Arial" charset="0"/>
              </a:rPr>
              <a:t>Click</a:t>
            </a:r>
            <a:r>
              <a:rPr lang="en-US" sz="1000" i="1" dirty="0" smtClean="0">
                <a:latin typeface="+mj-lt"/>
                <a:cs typeface="Arial" charset="0"/>
              </a:rPr>
              <a:t> </a:t>
            </a:r>
            <a:r>
              <a:rPr lang="en-US" sz="1000" b="1" i="1" dirty="0" smtClean="0">
                <a:latin typeface="+mj-lt"/>
                <a:cs typeface="Arial" charset="0"/>
              </a:rPr>
              <a:t>to animate in second picture</a:t>
            </a:r>
          </a:p>
          <a:p>
            <a:r>
              <a:rPr lang="en-US" sz="1000" dirty="0" smtClean="0">
                <a:latin typeface="+mj-lt"/>
                <a:cs typeface="Arial" charset="0"/>
              </a:rPr>
              <a:t>So, why do we have to pat down this guy? </a:t>
            </a:r>
          </a:p>
          <a:p>
            <a:endParaRPr lang="en-US" sz="1000" dirty="0" smtClean="0">
              <a:latin typeface="+mj-lt"/>
              <a:cs typeface="Arial" charset="0"/>
            </a:endParaRPr>
          </a:p>
          <a:p>
            <a:r>
              <a:rPr lang="en-US" sz="1000" b="1" i="1" dirty="0" smtClean="0">
                <a:latin typeface="+mj-lt"/>
                <a:cs typeface="Arial" charset="0"/>
              </a:rPr>
              <a:t>Allow</a:t>
            </a:r>
            <a:r>
              <a:rPr lang="en-US" sz="1000" i="1" dirty="0" smtClean="0">
                <a:latin typeface="+mj-lt"/>
                <a:cs typeface="Arial" charset="0"/>
              </a:rPr>
              <a:t> </a:t>
            </a:r>
            <a:r>
              <a:rPr lang="en-US" sz="1000" b="1" i="1" dirty="0" smtClean="0">
                <a:latin typeface="+mj-lt"/>
                <a:cs typeface="Arial" charset="0"/>
              </a:rPr>
              <a:t>audience to make comments.</a:t>
            </a:r>
          </a:p>
          <a:p>
            <a:endParaRPr lang="en-US" sz="1000" dirty="0" smtClean="0">
              <a:latin typeface="+mj-lt"/>
              <a:cs typeface="Arial" charset="0"/>
            </a:endParaRPr>
          </a:p>
          <a:p>
            <a:r>
              <a:rPr lang="en-US" sz="1000" b="1" i="1" dirty="0" smtClean="0">
                <a:latin typeface="+mj-lt"/>
                <a:cs typeface="Arial" charset="0"/>
              </a:rPr>
              <a:t>Click</a:t>
            </a:r>
            <a:r>
              <a:rPr lang="en-US" sz="1000" i="1" dirty="0" smtClean="0">
                <a:latin typeface="+mj-lt"/>
                <a:cs typeface="Arial" charset="0"/>
              </a:rPr>
              <a:t> </a:t>
            </a:r>
            <a:r>
              <a:rPr lang="en-US" sz="1000" b="1" i="1" dirty="0" smtClean="0">
                <a:latin typeface="+mj-lt"/>
                <a:cs typeface="Arial" charset="0"/>
              </a:rPr>
              <a:t>to animate the word “assessment”</a:t>
            </a:r>
            <a:r>
              <a:rPr lang="en-US" sz="1000" i="1" dirty="0" smtClean="0">
                <a:latin typeface="+mj-lt"/>
                <a:cs typeface="Arial" charset="0"/>
              </a:rPr>
              <a:t> </a:t>
            </a:r>
          </a:p>
          <a:p>
            <a:r>
              <a:rPr lang="en-US" sz="1000" dirty="0" smtClean="0">
                <a:latin typeface="+mj-lt"/>
                <a:cs typeface="Arial" charset="0"/>
              </a:rPr>
              <a:t>One reason could be that an alarm went off. When screening indicates the possibility of a problem, a provider must follow up by assessing for a potential threat to safety. In the airport, we want to know if he has a bomb; in our program, we want to know if his substance use is risky or if he could have severe problems. </a:t>
            </a:r>
          </a:p>
        </p:txBody>
      </p:sp>
      <p:sp>
        <p:nvSpPr>
          <p:cNvPr id="4" name="Slide Number Placeholder 3"/>
          <p:cNvSpPr>
            <a:spLocks noGrp="1"/>
          </p:cNvSpPr>
          <p:nvPr>
            <p:ph type="sldNum" sz="quarter" idx="5"/>
          </p:nvPr>
        </p:nvSpPr>
        <p:spPr/>
        <p:txBody>
          <a:bodyPr/>
          <a:lstStyle/>
          <a:p>
            <a:pPr>
              <a:defRPr/>
            </a:pPr>
            <a:fld id="{C55BD2CE-6BCA-431A-9536-162E114E4B04}"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754188" y="457200"/>
            <a:ext cx="3500437" cy="2625725"/>
          </a:xfrm>
          <a:ln/>
        </p:spPr>
      </p:sp>
      <p:sp>
        <p:nvSpPr>
          <p:cNvPr id="47106" name="Rectangle 3"/>
          <p:cNvSpPr>
            <a:spLocks noGrp="1" noChangeArrowheads="1"/>
          </p:cNvSpPr>
          <p:nvPr>
            <p:ph type="body" idx="1"/>
          </p:nvPr>
        </p:nvSpPr>
        <p:spPr>
          <a:xfrm>
            <a:off x="701675" y="3505200"/>
            <a:ext cx="5607050" cy="5094288"/>
          </a:xfrm>
          <a:noFill/>
          <a:ln/>
        </p:spPr>
        <p:txBody>
          <a:bodyPr/>
          <a:lstStyle/>
          <a:p>
            <a:r>
              <a:rPr lang="en-GB" sz="1000" i="0" baseline="0" dirty="0" smtClean="0">
                <a:latin typeface="+mj-lt"/>
                <a:cs typeface="Arial" charset="0"/>
              </a:rPr>
              <a:t>M</a:t>
            </a:r>
            <a:r>
              <a:rPr lang="en-GB" sz="1000" dirty="0" smtClean="0">
                <a:latin typeface="+mj-lt"/>
                <a:cs typeface="Arial" charset="0"/>
              </a:rPr>
              <a:t>ost of the alcohol and drug screening that is conducted in primary care or mental health settings</a:t>
            </a:r>
            <a:r>
              <a:rPr lang="en-GB" sz="1000" baseline="0" dirty="0" smtClean="0">
                <a:latin typeface="+mj-lt"/>
                <a:cs typeface="Arial" charset="0"/>
              </a:rPr>
              <a:t> utilize </a:t>
            </a:r>
            <a:r>
              <a:rPr lang="en-GB" sz="1000" dirty="0" smtClean="0">
                <a:latin typeface="+mj-lt"/>
                <a:cs typeface="Arial" charset="0"/>
              </a:rPr>
              <a:t>short questionnaires with a maximum of 10 questions. These questionnaires are self-report tools, because they are based on what patients tell the clinician</a:t>
            </a:r>
            <a:r>
              <a:rPr lang="en-GB" sz="1000" baseline="0" dirty="0" smtClean="0">
                <a:latin typeface="+mj-lt"/>
                <a:cs typeface="Arial" charset="0"/>
              </a:rPr>
              <a:t> (in an interview) or write down on a self-administered screener</a:t>
            </a:r>
            <a:r>
              <a:rPr lang="en-GB" sz="1000" dirty="0" smtClean="0">
                <a:latin typeface="+mj-lt"/>
                <a:cs typeface="Arial" charset="0"/>
              </a:rPr>
              <a:t>. </a:t>
            </a:r>
          </a:p>
          <a:p>
            <a:endParaRPr lang="en-GB" sz="1000" dirty="0" smtClean="0">
              <a:latin typeface="+mj-lt"/>
              <a:cs typeface="Arial" charset="0"/>
            </a:endParaRPr>
          </a:p>
          <a:p>
            <a:r>
              <a:rPr lang="en-GB" sz="1000" b="1" i="0" dirty="0" smtClean="0">
                <a:latin typeface="+mj-lt"/>
                <a:cs typeface="Arial" charset="0"/>
              </a:rPr>
              <a:t>INSTRUCTIONS: </a:t>
            </a:r>
            <a:r>
              <a:rPr lang="en-GB" sz="1000" b="0" i="0" dirty="0" smtClean="0">
                <a:latin typeface="+mj-lt"/>
                <a:cs typeface="Arial" charset="0"/>
              </a:rPr>
              <a:t>Ask the audienc</a:t>
            </a:r>
            <a:r>
              <a:rPr lang="en-GB" sz="1000" b="0" i="0" baseline="0" dirty="0" smtClean="0">
                <a:latin typeface="+mj-lt"/>
                <a:cs typeface="Arial" charset="0"/>
              </a:rPr>
              <a:t>e if they recall </a:t>
            </a:r>
            <a:r>
              <a:rPr lang="en-GB" sz="1000" b="0" i="0" dirty="0" smtClean="0">
                <a:latin typeface="+mj-lt"/>
                <a:cs typeface="Arial" charset="0"/>
              </a:rPr>
              <a:t>filling out a few questions about alcohol and drug use the last time they saw their primary care physician. Also ask if anyone uses alcohol</a:t>
            </a:r>
            <a:r>
              <a:rPr lang="en-GB" sz="1000" b="0" i="0" baseline="0" dirty="0" smtClean="0">
                <a:latin typeface="+mj-lt"/>
                <a:cs typeface="Arial" charset="0"/>
              </a:rPr>
              <a:t> and/or drug (or other) </a:t>
            </a:r>
            <a:r>
              <a:rPr lang="en-GB" sz="1000" b="0" i="0" dirty="0" smtClean="0">
                <a:latin typeface="+mj-lt"/>
                <a:cs typeface="Arial" charset="0"/>
              </a:rPr>
              <a:t>screening questionnaires in their clinical practice. Allow a few responses.</a:t>
            </a:r>
            <a:endParaRPr lang="en-US" sz="1000" b="0" i="0" dirty="0" smtClean="0">
              <a:latin typeface="+mj-lt"/>
              <a:cs typeface="Arial" charset="0"/>
            </a:endParaRPr>
          </a:p>
          <a:p>
            <a:r>
              <a:rPr lang="en-GB" sz="1000" dirty="0" smtClean="0">
                <a:latin typeface="+mj-lt"/>
                <a:cs typeface="Arial" charset="0"/>
              </a:rPr>
              <a:t> </a:t>
            </a:r>
            <a:endParaRPr lang="en-US" sz="1000" dirty="0" smtClean="0">
              <a:latin typeface="+mj-lt"/>
              <a:cs typeface="Arial" charset="0"/>
            </a:endParaRPr>
          </a:p>
          <a:p>
            <a:r>
              <a:rPr lang="en-GB" sz="1000" dirty="0" smtClean="0">
                <a:latin typeface="+mj-lt"/>
                <a:cs typeface="Arial" charset="0"/>
              </a:rPr>
              <a:t>Biological markers are breathalyzers, blood alcohol concentration tests, or</a:t>
            </a:r>
            <a:r>
              <a:rPr lang="en-GB" sz="1000" baseline="0" dirty="0" smtClean="0">
                <a:latin typeface="+mj-lt"/>
                <a:cs typeface="Arial" charset="0"/>
              </a:rPr>
              <a:t> </a:t>
            </a:r>
            <a:r>
              <a:rPr lang="en-GB" sz="1000" dirty="0" smtClean="0">
                <a:latin typeface="+mj-lt"/>
                <a:cs typeface="Arial" charset="0"/>
              </a:rPr>
              <a:t>urine tests, for example. Blood alcohol concentration tests are the most common biological marker used in medical settings. For example, in the UCLA Trauma Department, every patient who comes in gets a BAC test. The department also later does a self-report questionnaire after patients are stabilized. Collecting biological information can be very useful, but it only captures very recent use. In addition, biological information does not indicate how problematic an individual’s substance use may be.</a:t>
            </a:r>
            <a:endParaRPr lang="en-US" sz="1000" dirty="0" smtClean="0">
              <a:latin typeface="+mj-lt"/>
              <a:cs typeface="Arial" charset="0"/>
            </a:endParaRPr>
          </a:p>
          <a:p>
            <a:r>
              <a:rPr lang="en-GB" sz="1000" dirty="0" smtClean="0">
                <a:latin typeface="+mj-lt"/>
                <a:cs typeface="Arial" charset="0"/>
              </a:rPr>
              <a:t> </a:t>
            </a:r>
            <a:endParaRPr lang="en-US" sz="1000" dirty="0" smtClean="0">
              <a:latin typeface="+mj-lt"/>
              <a:cs typeface="Arial" charset="0"/>
            </a:endParaRPr>
          </a:p>
          <a:p>
            <a:r>
              <a:rPr lang="en-US" sz="1000" b="1" i="0" dirty="0" smtClean="0">
                <a:latin typeface="+mj-lt"/>
                <a:cs typeface="Arial" charset="0"/>
              </a:rPr>
              <a:t>Additional</a:t>
            </a:r>
            <a:r>
              <a:rPr lang="en-US" sz="1000" b="1" i="0" baseline="0" dirty="0" smtClean="0">
                <a:latin typeface="+mj-lt"/>
                <a:cs typeface="Arial" charset="0"/>
              </a:rPr>
              <a:t> Information for the Trainer(s)</a:t>
            </a:r>
          </a:p>
          <a:p>
            <a:r>
              <a:rPr lang="en-US" sz="1000" i="0" dirty="0" smtClean="0">
                <a:latin typeface="+mj-lt"/>
                <a:cs typeface="Arial" charset="0"/>
              </a:rPr>
              <a:t>Biological markers can detect recent use of drugs such as cocaine, opioids, cannabis, benzodiazepines, and barbiturates. Common tests for substance use are blood, urine, and hair tests. With</a:t>
            </a:r>
            <a:r>
              <a:rPr lang="en-US" sz="1000" i="0" baseline="0" dirty="0" smtClean="0">
                <a:latin typeface="+mj-lt"/>
                <a:cs typeface="Arial" charset="0"/>
              </a:rPr>
              <a:t> regards to alcohol metabolism, one standard drink is metabolized per hour. Drugs such as cocaine and heroin are often out of the user’s system within 72 hours. Fat soluble drugs such as marijuana can remain in the user’s system and be detected as far out as one month following ingestion. </a:t>
            </a:r>
            <a:endParaRPr lang="en-US" sz="1000" i="0" dirty="0" smtClean="0">
              <a:latin typeface="+mj-lt"/>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r>
              <a:rPr lang="en-US" sz="1000" b="1" kern="1200" dirty="0" smtClean="0">
                <a:solidFill>
                  <a:schemeClr val="tx1"/>
                </a:solidFill>
                <a:latin typeface="+mj-lt"/>
                <a:ea typeface="+mn-ea"/>
                <a:cs typeface="+mn-cs"/>
              </a:rPr>
              <a:t>INSTRUCTIONS</a:t>
            </a:r>
          </a:p>
          <a:p>
            <a:r>
              <a:rPr lang="en-US" sz="1000" b="0" i="0" kern="1200" dirty="0" smtClean="0">
                <a:solidFill>
                  <a:schemeClr val="tx1"/>
                </a:solidFill>
                <a:latin typeface="+mj-lt"/>
                <a:ea typeface="+mn-ea"/>
                <a:cs typeface="+mn-cs"/>
              </a:rPr>
              <a:t>Read the question</a:t>
            </a:r>
            <a:r>
              <a:rPr lang="en-US" sz="1000" b="0" i="0" kern="1200" baseline="0" dirty="0" smtClean="0">
                <a:solidFill>
                  <a:schemeClr val="tx1"/>
                </a:solidFill>
                <a:latin typeface="+mj-lt"/>
                <a:ea typeface="+mn-ea"/>
                <a:cs typeface="+mn-cs"/>
              </a:rPr>
              <a:t> and choices, and review audience responses out loud. </a:t>
            </a:r>
            <a:endParaRPr lang="en-US" sz="1000" b="0" i="0" kern="1200" dirty="0" smtClean="0">
              <a:solidFill>
                <a:schemeClr val="tx1"/>
              </a:solidFill>
              <a:latin typeface="+mj-lt"/>
              <a:ea typeface="+mn-ea"/>
              <a:cs typeface="+mn-cs"/>
            </a:endParaRPr>
          </a:p>
          <a:p>
            <a:pPr>
              <a:lnSpc>
                <a:spcPct val="115000"/>
              </a:lnSpc>
              <a:spcBef>
                <a:spcPct val="0"/>
              </a:spcBef>
            </a:pPr>
            <a:r>
              <a:rPr lang="en-US" sz="1000" kern="1200" dirty="0" smtClean="0">
                <a:solidFill>
                  <a:schemeClr val="tx1"/>
                </a:solidFill>
                <a:latin typeface="+mj-lt"/>
                <a:ea typeface="Calibri" pitchFamily="34" charset="0"/>
                <a:cs typeface="Times New Roman" pitchFamily="18" charset="0"/>
              </a:rPr>
              <a:t> </a:t>
            </a:r>
          </a:p>
          <a:p>
            <a:pPr>
              <a:lnSpc>
                <a:spcPct val="150000"/>
              </a:lnSpc>
              <a:spcBef>
                <a:spcPct val="0"/>
              </a:spcBef>
              <a:spcAft>
                <a:spcPts val="1000"/>
              </a:spcAft>
            </a:pPr>
            <a:r>
              <a:rPr lang="en-US" sz="1000" dirty="0" smtClean="0">
                <a:latin typeface="+mj-lt"/>
                <a:ea typeface="Calibri" pitchFamily="34" charset="0"/>
                <a:cs typeface="Times New Roman" pitchFamily="18" charset="0"/>
              </a:rPr>
              <a:t> </a:t>
            </a:r>
          </a:p>
          <a:p>
            <a:endParaRPr lang="en-US" dirty="0" smtClean="0">
              <a:ea typeface="Calibri" pitchFamily="34" charset="0"/>
              <a:cs typeface="Times New Roman" pitchFamily="18" charset="0"/>
            </a:endParaRPr>
          </a:p>
        </p:txBody>
      </p:sp>
      <p:sp>
        <p:nvSpPr>
          <p:cNvPr id="60420" name="Slide Number Placeholder 3"/>
          <p:cNvSpPr>
            <a:spLocks noGrp="1"/>
          </p:cNvSpPr>
          <p:nvPr>
            <p:ph type="sldNum" sz="quarter" idx="5"/>
          </p:nvPr>
        </p:nvSpPr>
        <p:spPr/>
        <p:txBody>
          <a:bodyPr/>
          <a:lstStyle/>
          <a:p>
            <a:pPr>
              <a:defRPr/>
            </a:pPr>
            <a:fld id="{2AD5AB3E-204C-4553-90B7-8B2BA2E83541}" type="slidenum">
              <a:rPr lang="en-US" smtClean="0"/>
              <a:pPr>
                <a:defRPr/>
              </a:pPr>
              <a:t>6</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755775" y="457200"/>
            <a:ext cx="3500438" cy="2625725"/>
          </a:xfrm>
          <a:ln/>
        </p:spPr>
      </p:sp>
      <p:sp>
        <p:nvSpPr>
          <p:cNvPr id="49154" name="Rectangle 3"/>
          <p:cNvSpPr>
            <a:spLocks noGrp="1" noChangeArrowheads="1"/>
          </p:cNvSpPr>
          <p:nvPr>
            <p:ph type="body" idx="1"/>
          </p:nvPr>
        </p:nvSpPr>
        <p:spPr>
          <a:xfrm>
            <a:off x="701675" y="3505200"/>
            <a:ext cx="5607050" cy="5094288"/>
          </a:xfrm>
          <a:noFill/>
          <a:ln/>
        </p:spPr>
        <p:txBody>
          <a:bodyPr/>
          <a:lstStyle/>
          <a:p>
            <a:r>
              <a:rPr lang="en-GB" sz="1000" dirty="0" smtClean="0">
                <a:latin typeface="+mj-lt"/>
                <a:cs typeface="Arial" charset="0"/>
              </a:rPr>
              <a:t>The best screening tools are those that are very brief, easy to use, address alcohol, illicit drugs, and prescription medications, tell us whether further assessment is needed, and have good sensitivity and specificity. </a:t>
            </a:r>
            <a:r>
              <a:rPr lang="en-US" sz="1000" dirty="0" smtClean="0">
                <a:latin typeface="+mj-lt"/>
                <a:cs typeface="Arial" charset="0"/>
              </a:rPr>
              <a:t>Sensitivity refers to the ability of a test to correctly identify those people who actually have a problem, in other words, “true positives.” Specificity is a test’s ability to identify people who do not have a problem—“true negatives.” Good screening tools maximize sensitivity and reduce “false positives.”</a:t>
            </a:r>
            <a:r>
              <a:rPr lang="en-GB" sz="1000" dirty="0" smtClean="0">
                <a:latin typeface="+mj-lt"/>
                <a:cs typeface="Arial" charset="0"/>
              </a:rPr>
              <a:t> Self-report screens allow for more contextual information about the frequency and quantity of use. They are inexpensive, non-invasive, and highly sensitive for detecting substance use related problems.</a:t>
            </a:r>
            <a:endParaRPr lang="en-US" sz="1000" dirty="0" smtClean="0">
              <a:latin typeface="+mj-lt"/>
              <a:cs typeface="Arial" charset="0"/>
            </a:endParaRPr>
          </a:p>
          <a:p>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755775" y="457200"/>
            <a:ext cx="3500438" cy="2625725"/>
          </a:xfrm>
          <a:ln/>
        </p:spPr>
      </p:sp>
      <p:sp>
        <p:nvSpPr>
          <p:cNvPr id="51202" name="Rectangle 3"/>
          <p:cNvSpPr>
            <a:spLocks noGrp="1" noChangeArrowheads="1"/>
          </p:cNvSpPr>
          <p:nvPr>
            <p:ph type="body" idx="1"/>
          </p:nvPr>
        </p:nvSpPr>
        <p:spPr>
          <a:xfrm>
            <a:off x="701675" y="3505200"/>
            <a:ext cx="5607050" cy="5094288"/>
          </a:xfrm>
          <a:noFill/>
          <a:ln/>
        </p:spPr>
        <p:txBody>
          <a:bodyPr/>
          <a:lstStyle/>
          <a:p>
            <a:r>
              <a:rPr lang="en-GB" sz="1000" dirty="0" smtClean="0">
                <a:latin typeface="+mj-lt"/>
                <a:cs typeface="Arial" charset="0"/>
              </a:rPr>
              <a:t>Self-report screens allow for more contextual information about the frequency and quantity of use. They are inexpensive, non-invasive, and highly sensitive for detecting substance use related problems.</a:t>
            </a:r>
            <a:endParaRPr lang="en-US" sz="1000" dirty="0" smtClean="0">
              <a:latin typeface="+mj-lt"/>
              <a:cs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9E4BB25B-CD86-486D-BA04-9E1CE6AA7ECC}" type="slidenum">
              <a:rPr lang="en-US"/>
              <a:pPr>
                <a:defRPr/>
              </a:pPr>
              <a:t>62</a:t>
            </a:fld>
            <a:endParaRPr lang="en-US"/>
          </a:p>
        </p:txBody>
      </p:sp>
      <p:sp>
        <p:nvSpPr>
          <p:cNvPr id="81922" name="Rectangle 2"/>
          <p:cNvSpPr>
            <a:spLocks noGrp="1" noRot="1" noChangeAspect="1" noChangeArrowheads="1" noTextEdit="1"/>
          </p:cNvSpPr>
          <p:nvPr>
            <p:ph type="sldImg"/>
          </p:nvPr>
        </p:nvSpPr>
        <p:spPr>
          <a:xfrm>
            <a:off x="1752600" y="457200"/>
            <a:ext cx="3502025" cy="2625725"/>
          </a:xfrm>
          <a:ln/>
        </p:spPr>
      </p:sp>
      <p:sp>
        <p:nvSpPr>
          <p:cNvPr id="81923" name="Rectangle 3"/>
          <p:cNvSpPr>
            <a:spLocks noGrp="1" noChangeArrowheads="1"/>
          </p:cNvSpPr>
          <p:nvPr>
            <p:ph type="body" idx="1"/>
          </p:nvPr>
        </p:nvSpPr>
        <p:spPr>
          <a:noFill/>
          <a:ln/>
        </p:spPr>
        <p:txBody>
          <a:bodyPr/>
          <a:lstStyle/>
          <a:p>
            <a:r>
              <a:rPr lang="en-GB" sz="1000" dirty="0" smtClean="0">
                <a:latin typeface="+mj-lt"/>
                <a:cs typeface="Arial" charset="0"/>
              </a:rPr>
              <a:t>It is very important</a:t>
            </a:r>
            <a:r>
              <a:rPr lang="en-GB" sz="1000" baseline="0" dirty="0" smtClean="0">
                <a:latin typeface="+mj-lt"/>
                <a:cs typeface="Arial" charset="0"/>
              </a:rPr>
              <a:t> to establish </a:t>
            </a:r>
            <a:r>
              <a:rPr lang="en-GB" sz="1000" dirty="0" smtClean="0">
                <a:latin typeface="+mj-lt"/>
                <a:cs typeface="Arial" charset="0"/>
              </a:rPr>
              <a:t>a non-judgmental atmosphere for screening, and the following</a:t>
            </a:r>
            <a:r>
              <a:rPr lang="en-GB" sz="1000" baseline="0" dirty="0" smtClean="0">
                <a:latin typeface="+mj-lt"/>
                <a:cs typeface="Arial" charset="0"/>
              </a:rPr>
              <a:t> are </a:t>
            </a:r>
            <a:r>
              <a:rPr lang="en-GB" sz="1000" dirty="0" smtClean="0">
                <a:latin typeface="+mj-lt"/>
                <a:cs typeface="Arial" charset="0"/>
              </a:rPr>
              <a:t>additional tips clinicians</a:t>
            </a:r>
            <a:r>
              <a:rPr lang="en-GB" sz="1000" baseline="0" dirty="0" smtClean="0">
                <a:latin typeface="+mj-lt"/>
                <a:cs typeface="Arial" charset="0"/>
              </a:rPr>
              <a:t> can use to ensure </a:t>
            </a:r>
            <a:r>
              <a:rPr lang="en-GB" sz="1000" dirty="0" smtClean="0">
                <a:latin typeface="+mj-lt"/>
                <a:cs typeface="Arial" charset="0"/>
              </a:rPr>
              <a:t>accuracy of self-report responses: </a:t>
            </a:r>
            <a:endParaRPr lang="en-US" sz="1000" dirty="0" smtClean="0">
              <a:latin typeface="+mj-lt"/>
              <a:cs typeface="Arial" charset="0"/>
            </a:endParaRPr>
          </a:p>
          <a:p>
            <a:pPr marL="228600" indent="-228600">
              <a:buFont typeface="+mj-lt"/>
              <a:buAutoNum type="arabicPeriod"/>
            </a:pPr>
            <a:r>
              <a:rPr lang="en-GB" sz="1000" dirty="0" smtClean="0">
                <a:latin typeface="+mj-lt"/>
                <a:cs typeface="Arial" charset="0"/>
              </a:rPr>
              <a:t>Practice</a:t>
            </a:r>
            <a:r>
              <a:rPr lang="en-GB" sz="1000" baseline="0" dirty="0" smtClean="0">
                <a:latin typeface="+mj-lt"/>
                <a:cs typeface="Arial" charset="0"/>
              </a:rPr>
              <a:t> administering the screening questions to get comfortable with the content and tone of the questions.</a:t>
            </a:r>
            <a:endParaRPr lang="en-GB" sz="1000" dirty="0" smtClean="0">
              <a:latin typeface="+mj-lt"/>
              <a:cs typeface="Arial" charset="0"/>
            </a:endParaRPr>
          </a:p>
          <a:p>
            <a:pPr marL="228600" indent="-228600">
              <a:buFont typeface="+mj-lt"/>
              <a:buAutoNum type="arabicPeriod"/>
            </a:pPr>
            <a:r>
              <a:rPr lang="en-GB" sz="1000" dirty="0" smtClean="0">
                <a:latin typeface="+mj-lt"/>
                <a:cs typeface="Arial" charset="0"/>
              </a:rPr>
              <a:t>If possible, interview patients when they are sober. </a:t>
            </a:r>
            <a:endParaRPr lang="en-US" sz="1000" dirty="0" smtClean="0">
              <a:latin typeface="+mj-lt"/>
              <a:cs typeface="Arial" charset="0"/>
            </a:endParaRPr>
          </a:p>
          <a:p>
            <a:pPr marL="228600" indent="-228600">
              <a:buFont typeface="+mj-lt"/>
              <a:buAutoNum type="arabicPeriod"/>
            </a:pPr>
            <a:r>
              <a:rPr lang="en-GB" sz="1000" dirty="0" smtClean="0">
                <a:latin typeface="+mj-lt"/>
                <a:cs typeface="Arial" charset="0"/>
              </a:rPr>
              <a:t>Tell patients that the information collected on the screening instrument</a:t>
            </a:r>
            <a:r>
              <a:rPr lang="en-GB" sz="1000" baseline="0" dirty="0" smtClean="0">
                <a:latin typeface="+mj-lt"/>
                <a:cs typeface="Arial" charset="0"/>
              </a:rPr>
              <a:t> </a:t>
            </a:r>
            <a:r>
              <a:rPr lang="en-GB" sz="1000" dirty="0" smtClean="0">
                <a:latin typeface="+mj-lt"/>
                <a:cs typeface="Arial" charset="0"/>
              </a:rPr>
              <a:t>is confidential.</a:t>
            </a:r>
            <a:endParaRPr lang="en-US" sz="1000" dirty="0" smtClean="0">
              <a:latin typeface="+mj-lt"/>
              <a:cs typeface="Arial" charset="0"/>
            </a:endParaRPr>
          </a:p>
          <a:p>
            <a:pPr marL="228600" indent="-228600">
              <a:buFont typeface="+mj-lt"/>
              <a:buAutoNum type="arabicPeriod"/>
            </a:pPr>
            <a:r>
              <a:rPr lang="en-GB" sz="1000" dirty="0" smtClean="0">
                <a:latin typeface="+mj-lt"/>
                <a:cs typeface="Arial" charset="0"/>
              </a:rPr>
              <a:t>Ask clearly worded, objective questions that are free from judgment.</a:t>
            </a:r>
            <a:endParaRPr lang="en-US" sz="1000" dirty="0" smtClean="0">
              <a:latin typeface="+mj-lt"/>
              <a:cs typeface="Arial" charset="0"/>
            </a:endParaRPr>
          </a:p>
          <a:p>
            <a:pPr marL="228600" indent="-228600">
              <a:buFont typeface="+mj-lt"/>
              <a:buAutoNum type="arabicPeriod"/>
            </a:pPr>
            <a:r>
              <a:rPr lang="en-GB" sz="1000" dirty="0" smtClean="0">
                <a:latin typeface="+mj-lt"/>
                <a:cs typeface="Arial" charset="0"/>
              </a:rPr>
              <a:t>Provide memory aids such as calendars, if needed. Patients can also be</a:t>
            </a:r>
            <a:r>
              <a:rPr lang="en-GB" sz="1000" baseline="0" dirty="0" smtClean="0">
                <a:latin typeface="+mj-lt"/>
                <a:cs typeface="Arial" charset="0"/>
              </a:rPr>
              <a:t> given a blank copy of the screener so they can refer to the </a:t>
            </a:r>
            <a:r>
              <a:rPr lang="en-GB" sz="1000" dirty="0" smtClean="0">
                <a:latin typeface="+mj-lt"/>
                <a:cs typeface="Arial" charset="0"/>
              </a:rPr>
              <a:t>response options to make it easier to use the appropriate response categories. </a:t>
            </a:r>
            <a:endParaRPr lang="en-US" sz="1000" dirty="0" smtClean="0">
              <a:latin typeface="+mj-lt"/>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86FE491E-6135-4C47-AFEF-650094A4512A}" type="slidenum">
              <a:rPr lang="en-US"/>
              <a:pPr>
                <a:defRPr/>
              </a:pPr>
              <a:t>63</a:t>
            </a:fld>
            <a:endParaRPr lang="en-US"/>
          </a:p>
        </p:txBody>
      </p:sp>
      <p:sp>
        <p:nvSpPr>
          <p:cNvPr id="53250" name="Rectangle 2"/>
          <p:cNvSpPr>
            <a:spLocks noGrp="1" noRot="1" noChangeAspect="1" noChangeArrowheads="1" noTextEdit="1"/>
          </p:cNvSpPr>
          <p:nvPr>
            <p:ph type="sldImg"/>
          </p:nvPr>
        </p:nvSpPr>
        <p:spPr>
          <a:xfrm>
            <a:off x="1755775" y="457200"/>
            <a:ext cx="3500438" cy="2625725"/>
          </a:xfrm>
          <a:ln/>
        </p:spPr>
      </p:sp>
      <p:sp>
        <p:nvSpPr>
          <p:cNvPr id="53251" name="Rectangle 3"/>
          <p:cNvSpPr>
            <a:spLocks noGrp="1" noChangeArrowheads="1"/>
          </p:cNvSpPr>
          <p:nvPr>
            <p:ph type="body" idx="1"/>
          </p:nvPr>
        </p:nvSpPr>
        <p:spPr>
          <a:noFill/>
          <a:ln/>
        </p:spPr>
        <p:txBody>
          <a:bodyPr/>
          <a:lstStyle/>
          <a:p>
            <a:r>
              <a:rPr lang="en-GB" sz="1000" kern="1200" baseline="0" dirty="0" smtClean="0">
                <a:solidFill>
                  <a:schemeClr val="tx1"/>
                </a:solidFill>
                <a:latin typeface="Times New Roman" pitchFamily="18" charset="0"/>
                <a:ea typeface="+mn-ea"/>
                <a:cs typeface="Arial" pitchFamily="34" charset="0"/>
              </a:rPr>
              <a:t>The references are hyper-linked in the far right column of the table, should training participants wish to access the screening instruments directly from the URLs provided.</a:t>
            </a:r>
            <a:endParaRPr lang="en-US" sz="1000" dirty="0" smtClean="0">
              <a:latin typeface="+mj-lt"/>
              <a:cs typeface="Arial" charset="0"/>
            </a:endParaRPr>
          </a:p>
          <a:p>
            <a:endParaRPr lang="en-US" sz="1000" dirty="0" smtClean="0">
              <a:latin typeface="+mj-lt"/>
              <a:cs typeface="Arial" charset="0"/>
            </a:endParaRPr>
          </a:p>
          <a:p>
            <a:r>
              <a:rPr lang="en-US" sz="1000" dirty="0" smtClean="0">
                <a:latin typeface="+mj-lt"/>
                <a:cs typeface="Arial" charset="0"/>
              </a:rPr>
              <a:t>This</a:t>
            </a:r>
            <a:r>
              <a:rPr lang="en-US" sz="1000" baseline="0" dirty="0" smtClean="0">
                <a:latin typeface="+mj-lt"/>
                <a:cs typeface="Arial" charset="0"/>
              </a:rPr>
              <a:t> chart </a:t>
            </a:r>
            <a:r>
              <a:rPr lang="en-US" sz="1000" dirty="0" smtClean="0">
                <a:latin typeface="+mj-lt"/>
                <a:cs typeface="Arial" charset="0"/>
              </a:rPr>
              <a:t>provides information on six (6) different validated screening tools. Some of the screening tools are very broad in scope like the ASSIST, which queries an individual’s alcohol, tobacco, and illicit drug</a:t>
            </a:r>
            <a:r>
              <a:rPr lang="en-US" sz="1000" baseline="0" dirty="0" smtClean="0">
                <a:latin typeface="+mj-lt"/>
                <a:cs typeface="Arial" charset="0"/>
              </a:rPr>
              <a:t> use</a:t>
            </a:r>
            <a:r>
              <a:rPr lang="en-US" sz="1000" dirty="0" smtClean="0">
                <a:latin typeface="+mj-lt"/>
                <a:cs typeface="Arial" charset="0"/>
              </a:rPr>
              <a:t>. Others are very specific like the TWEAK, which was developed for use with pregnant women and only assesses alcohol use. Today’s training focuses specifically</a:t>
            </a:r>
            <a:r>
              <a:rPr lang="en-US" sz="1000" baseline="0" dirty="0" smtClean="0">
                <a:latin typeface="+mj-lt"/>
                <a:cs typeface="Arial" charset="0"/>
              </a:rPr>
              <a:t> on the</a:t>
            </a:r>
            <a:r>
              <a:rPr lang="en-US" sz="1000" dirty="0" smtClean="0">
                <a:latin typeface="+mj-lt"/>
                <a:cs typeface="Arial" charset="0"/>
              </a:rPr>
              <a:t> AUDIT (the Alcohol Use Disorders Identification Test). The AUDIT was selected for this training because it is the most common screening tool used in SBIRT programs in the U.S. It is straightforward, quick, and can be administered as an interview or by questionnaire. The AUDIT only covers alcohol. A commonly used screen for illicit drugs is the Drug Abuse Screening Test or the DAST. A</a:t>
            </a:r>
            <a:r>
              <a:rPr lang="en-US" sz="1000" baseline="0" dirty="0" smtClean="0">
                <a:latin typeface="+mj-lt"/>
                <a:cs typeface="Arial" charset="0"/>
              </a:rPr>
              <a:t> web-link to each screening tool is included in the far right column of the table.</a:t>
            </a:r>
            <a:endParaRPr lang="en-US" sz="1000" dirty="0" smtClean="0">
              <a:latin typeface="+mj-lt"/>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p:spPr>
        <p:txBody>
          <a:bodyPr/>
          <a:lstStyle/>
          <a:p>
            <a:r>
              <a:rPr lang="en-US" sz="1000" dirty="0" smtClean="0">
                <a:latin typeface="+mj-lt"/>
                <a:cs typeface="Arial" charset="0"/>
              </a:rPr>
              <a:t>At times, it is important</a:t>
            </a:r>
            <a:r>
              <a:rPr lang="en-US" sz="1000" baseline="0" dirty="0" smtClean="0">
                <a:latin typeface="+mj-lt"/>
                <a:cs typeface="Arial" charset="0"/>
              </a:rPr>
              <a:t> or necessary to very quickly screen </a:t>
            </a:r>
            <a:r>
              <a:rPr lang="en-US" sz="1000" dirty="0" smtClean="0">
                <a:latin typeface="+mj-lt"/>
                <a:cs typeface="Arial" charset="0"/>
              </a:rPr>
              <a:t>patients to identify who may benefit from more in-depth screening. For example,</a:t>
            </a:r>
            <a:r>
              <a:rPr lang="en-US" sz="1000" baseline="0" dirty="0" smtClean="0">
                <a:latin typeface="+mj-lt"/>
                <a:cs typeface="Arial" charset="0"/>
              </a:rPr>
              <a:t> it is similar to going </a:t>
            </a:r>
            <a:r>
              <a:rPr lang="en-US" sz="1000" dirty="0" smtClean="0">
                <a:latin typeface="+mj-lt"/>
                <a:cs typeface="Arial" charset="0"/>
              </a:rPr>
              <a:t>through the initial screening at the airport security check point.</a:t>
            </a:r>
            <a:r>
              <a:rPr lang="en-US" sz="1000" baseline="0" dirty="0" smtClean="0">
                <a:latin typeface="+mj-lt"/>
                <a:cs typeface="Arial" charset="0"/>
              </a:rPr>
              <a:t> If the </a:t>
            </a:r>
            <a:r>
              <a:rPr lang="en-US" sz="1000" dirty="0" smtClean="0">
                <a:latin typeface="+mj-lt"/>
                <a:cs typeface="Arial" charset="0"/>
              </a:rPr>
              <a:t>metal detector alarm beeps, the TSA agent may then do a more thorough assessment (by searching your bags or doing a “pat down”). The idea with pre-screening</a:t>
            </a:r>
            <a:r>
              <a:rPr lang="en-US" sz="1000" baseline="0" dirty="0" smtClean="0">
                <a:latin typeface="+mj-lt"/>
                <a:cs typeface="Arial" charset="0"/>
              </a:rPr>
              <a:t> for at-risk alcohol and/or drug use </a:t>
            </a:r>
            <a:r>
              <a:rPr lang="en-US" sz="1000" dirty="0" smtClean="0">
                <a:latin typeface="+mj-lt"/>
                <a:cs typeface="Arial" charset="0"/>
              </a:rPr>
              <a:t>is the same. Pre-screens identify people who are potentially at-risk and help save time by not requiring a more thorough screening of someone who</a:t>
            </a:r>
            <a:r>
              <a:rPr lang="en-US" sz="1000" baseline="0" dirty="0" smtClean="0">
                <a:latin typeface="+mj-lt"/>
                <a:cs typeface="Arial" charset="0"/>
              </a:rPr>
              <a:t> is using at non-risky levels</a:t>
            </a:r>
            <a:r>
              <a:rPr lang="en-US" sz="1000" dirty="0" smtClean="0">
                <a:latin typeface="+mj-lt"/>
                <a:cs typeface="Arial" charset="0"/>
              </a:rPr>
              <a:t>. Typically, pre-screens are self-report and consist of 1 to 4 questions. </a:t>
            </a:r>
          </a:p>
          <a:p>
            <a:r>
              <a:rPr lang="en-US" dirty="0" smtClean="0">
                <a:latin typeface="Arial" charset="0"/>
                <a:cs typeface="Arial" charset="0"/>
              </a:rPr>
              <a:t> </a:t>
            </a:r>
          </a:p>
        </p:txBody>
      </p:sp>
      <p:sp>
        <p:nvSpPr>
          <p:cNvPr id="4" name="Slide Number Placeholder 3"/>
          <p:cNvSpPr>
            <a:spLocks noGrp="1"/>
          </p:cNvSpPr>
          <p:nvPr>
            <p:ph type="sldNum" sz="quarter" idx="5"/>
          </p:nvPr>
        </p:nvSpPr>
        <p:spPr/>
        <p:txBody>
          <a:bodyPr/>
          <a:lstStyle/>
          <a:p>
            <a:pPr>
              <a:defRPr/>
            </a:pPr>
            <a:fld id="{86531092-C15A-4F10-BC81-4F0DFB6ECA68}"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sz="1000" dirty="0" smtClean="0">
                <a:latin typeface="+mj-lt"/>
                <a:cs typeface="Arial" pitchFamily="34" charset="0"/>
              </a:rPr>
              <a:t>NIAAA developed</a:t>
            </a:r>
            <a:r>
              <a:rPr lang="en-US" sz="1000" baseline="0" dirty="0" smtClean="0">
                <a:latin typeface="+mj-lt"/>
                <a:cs typeface="Arial" pitchFamily="34" charset="0"/>
              </a:rPr>
              <a:t> </a:t>
            </a:r>
            <a:r>
              <a:rPr lang="en-US" sz="1000" dirty="0" smtClean="0">
                <a:latin typeface="+mj-lt"/>
                <a:cs typeface="Arial" pitchFamily="34" charset="0"/>
              </a:rPr>
              <a:t>a single-item pre-screener for alcohol use that has since been validated. "How many times in the past year have you had X or more drinks in a day?" For</a:t>
            </a:r>
            <a:r>
              <a:rPr lang="en-US" sz="1000" baseline="0" dirty="0" smtClean="0">
                <a:latin typeface="+mj-lt"/>
                <a:cs typeface="Arial" pitchFamily="34" charset="0"/>
              </a:rPr>
              <a:t> men, “</a:t>
            </a:r>
            <a:r>
              <a:rPr lang="en-US" sz="1000" dirty="0" smtClean="0">
                <a:latin typeface="+mj-lt"/>
                <a:cs typeface="Arial" pitchFamily="34" charset="0"/>
              </a:rPr>
              <a:t>X” equals 5, and for women,</a:t>
            </a:r>
            <a:r>
              <a:rPr lang="en-US" sz="1000" baseline="0" dirty="0" smtClean="0">
                <a:latin typeface="+mj-lt"/>
                <a:cs typeface="Arial" pitchFamily="34" charset="0"/>
              </a:rPr>
              <a:t> “X” equals 4</a:t>
            </a:r>
            <a:r>
              <a:rPr lang="en-US" sz="1000" dirty="0" smtClean="0">
                <a:latin typeface="+mj-lt"/>
                <a:cs typeface="Arial" pitchFamily="34" charset="0"/>
              </a:rPr>
              <a:t>. This pre-screen has been shown to identify unhealthy alcohol use. A positive screen is any response </a:t>
            </a:r>
            <a:r>
              <a:rPr lang="en-US" sz="1000" u="sng" dirty="0" smtClean="0">
                <a:latin typeface="+mj-lt"/>
                <a:cs typeface="Arial" pitchFamily="34" charset="0"/>
              </a:rPr>
              <a:t>of 1 or more</a:t>
            </a:r>
            <a:r>
              <a:rPr lang="en-US" sz="1000" dirty="0" smtClean="0">
                <a:latin typeface="+mj-lt"/>
                <a:cs typeface="Arial" pitchFamily="34" charset="0"/>
              </a:rPr>
              <a:t>, and should be followed by further screening or, in some cases, a brief intervention.</a:t>
            </a:r>
          </a:p>
          <a:p>
            <a:pPr>
              <a:defRPr/>
            </a:pPr>
            <a:endParaRPr lang="en-US" sz="1000" dirty="0" smtClean="0">
              <a:latin typeface="+mj-lt"/>
              <a:cs typeface="Arial" pitchFamily="34" charset="0"/>
            </a:endParaRPr>
          </a:p>
          <a:p>
            <a:pPr>
              <a:defRPr/>
            </a:pPr>
            <a:r>
              <a:rPr lang="en-US" sz="1000" b="1" dirty="0" smtClean="0">
                <a:latin typeface="+mj-lt"/>
                <a:cs typeface="Arial" pitchFamily="34" charset="0"/>
              </a:rPr>
              <a:t>Additional Information</a:t>
            </a:r>
            <a:r>
              <a:rPr lang="en-US" sz="1000" b="1" baseline="0" dirty="0" smtClean="0">
                <a:latin typeface="+mj-lt"/>
                <a:cs typeface="Arial" pitchFamily="34" charset="0"/>
              </a:rPr>
              <a:t> for the Trainer(s)</a:t>
            </a:r>
          </a:p>
          <a:p>
            <a:pPr>
              <a:defRPr/>
            </a:pPr>
            <a:r>
              <a:rPr lang="en-US" sz="1000" baseline="0" dirty="0" smtClean="0">
                <a:latin typeface="+mj-lt"/>
                <a:cs typeface="Arial" pitchFamily="34" charset="0"/>
              </a:rPr>
              <a:t>Since people often have their own definition of what constitutes a standard drink, remember to establish a clear definition with patients before launching into the 1-item pre-screen for alcohol. It might even be a good idea to print out slide #32 to have as a desktop reference.</a:t>
            </a:r>
          </a:p>
          <a:p>
            <a:pPr>
              <a:defRPr/>
            </a:pPr>
            <a:endParaRPr lang="en-US" sz="1000" dirty="0" smtClean="0">
              <a:latin typeface="+mj-lt"/>
              <a:cs typeface="Arial" pitchFamily="34" charset="0"/>
            </a:endParaRPr>
          </a:p>
          <a:p>
            <a:pPr>
              <a:defRPr/>
            </a:pPr>
            <a:r>
              <a:rPr lang="en-US" sz="1000" b="1" dirty="0" smtClean="0">
                <a:latin typeface="+mj-lt"/>
                <a:cs typeface="Arial" pitchFamily="34" charset="0"/>
              </a:rPr>
              <a:t>REFERENCE</a:t>
            </a:r>
            <a:endParaRPr lang="en-US" sz="1000" dirty="0" smtClean="0">
              <a:latin typeface="+mj-lt"/>
              <a:cs typeface="Arial" pitchFamily="34" charset="0"/>
            </a:endParaRPr>
          </a:p>
          <a:p>
            <a:pPr>
              <a:defRPr/>
            </a:pPr>
            <a:r>
              <a:rPr lang="en-US" sz="1000" dirty="0" smtClean="0">
                <a:latin typeface="+mj-lt"/>
              </a:rPr>
              <a:t>Smith, P.C.,  Schmidt, S.M., </a:t>
            </a:r>
            <a:r>
              <a:rPr lang="en-US" sz="1000" dirty="0" err="1" smtClean="0">
                <a:latin typeface="+mj-lt"/>
              </a:rPr>
              <a:t>Allensworth</a:t>
            </a:r>
            <a:r>
              <a:rPr lang="en-US" sz="1000" dirty="0" smtClean="0">
                <a:latin typeface="+mj-lt"/>
              </a:rPr>
              <a:t>-Davies,</a:t>
            </a:r>
            <a:r>
              <a:rPr lang="en-US" sz="1000" baseline="0" dirty="0" smtClean="0">
                <a:latin typeface="+mj-lt"/>
              </a:rPr>
              <a:t> D., &amp; </a:t>
            </a:r>
            <a:r>
              <a:rPr lang="en-US" sz="1000" baseline="0" dirty="0" err="1" smtClean="0">
                <a:latin typeface="+mj-lt"/>
              </a:rPr>
              <a:t>Saitz</a:t>
            </a:r>
            <a:r>
              <a:rPr lang="en-US" sz="1000" baseline="0" dirty="0" smtClean="0">
                <a:latin typeface="+mj-lt"/>
              </a:rPr>
              <a:t>, R. (2009). </a:t>
            </a:r>
            <a:r>
              <a:rPr lang="en-US" sz="1000" dirty="0" smtClean="0">
                <a:latin typeface="+mj-lt"/>
              </a:rPr>
              <a:t>Primary care validation of a single-question alcohol screening test. </a:t>
            </a:r>
            <a:r>
              <a:rPr lang="en-US" sz="1000" i="1" dirty="0" smtClean="0">
                <a:latin typeface="+mj-lt"/>
              </a:rPr>
              <a:t>Journal General Internal Medicine,24</a:t>
            </a:r>
            <a:r>
              <a:rPr lang="en-US" sz="1000" dirty="0" smtClean="0">
                <a:latin typeface="+mj-lt"/>
              </a:rPr>
              <a:t>(7), 783-780.</a:t>
            </a:r>
            <a:r>
              <a:rPr lang="en-US" sz="1000" dirty="0" smtClean="0">
                <a:latin typeface="+mj-lt"/>
                <a:cs typeface="Arial" pitchFamily="34" charset="0"/>
              </a:rPr>
              <a:t> </a:t>
            </a:r>
          </a:p>
          <a:p>
            <a:pPr>
              <a:defRPr/>
            </a:pPr>
            <a:endParaRPr lang="en-US" sz="1000" dirty="0" smtClean="0">
              <a:latin typeface="+mj-lt"/>
              <a:cs typeface="Arial" pitchFamily="34" charset="0"/>
            </a:endParaRPr>
          </a:p>
          <a:p>
            <a:r>
              <a:rPr lang="en-US" sz="1000" b="1" i="0" kern="1200" dirty="0" smtClean="0">
                <a:solidFill>
                  <a:schemeClr val="tx1"/>
                </a:solidFill>
                <a:effectLst/>
                <a:latin typeface="+mj-lt"/>
                <a:ea typeface="+mn-ea"/>
                <a:cs typeface="+mn-cs"/>
              </a:rPr>
              <a:t>Erratum in</a:t>
            </a:r>
          </a:p>
          <a:p>
            <a:r>
              <a:rPr lang="en-US" sz="1000" b="0" i="1" kern="1200" dirty="0" smtClean="0">
                <a:solidFill>
                  <a:schemeClr val="tx1"/>
                </a:solidFill>
                <a:effectLst/>
                <a:latin typeface="+mj-lt"/>
                <a:ea typeface="+mn-ea"/>
                <a:cs typeface="+mn-cs"/>
              </a:rPr>
              <a:t>Journal of General Internal Medicine</a:t>
            </a:r>
            <a:r>
              <a:rPr lang="en-US" sz="1000" b="0" i="0" kern="1200" dirty="0" smtClean="0">
                <a:solidFill>
                  <a:schemeClr val="tx1"/>
                </a:solidFill>
                <a:effectLst/>
                <a:latin typeface="+mj-lt"/>
                <a:ea typeface="+mn-ea"/>
                <a:cs typeface="+mn-cs"/>
              </a:rPr>
              <a:t>.</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2010 Apr;</a:t>
            </a:r>
            <a:r>
              <a:rPr lang="en-US" sz="1000" b="0" i="1" kern="1200" dirty="0" smtClean="0">
                <a:solidFill>
                  <a:schemeClr val="tx1"/>
                </a:solidFill>
                <a:effectLst/>
                <a:latin typeface="+mj-lt"/>
                <a:ea typeface="+mn-ea"/>
                <a:cs typeface="+mn-cs"/>
              </a:rPr>
              <a:t>25</a:t>
            </a:r>
            <a:r>
              <a:rPr lang="en-US" sz="1000" b="0" i="0" kern="1200" dirty="0" smtClean="0">
                <a:solidFill>
                  <a:schemeClr val="tx1"/>
                </a:solidFill>
                <a:effectLst/>
                <a:latin typeface="+mj-lt"/>
                <a:ea typeface="+mn-ea"/>
                <a:cs typeface="+mn-cs"/>
              </a:rPr>
              <a:t>(4), 375.</a:t>
            </a:r>
          </a:p>
          <a:p>
            <a:pPr>
              <a:defRPr/>
            </a:pPr>
            <a:endParaRPr lang="en-US" sz="1000" dirty="0" smtClean="0">
              <a:latin typeface="+mj-lt"/>
              <a:cs typeface="Arial" pitchFamily="34" charset="0"/>
            </a:endParaRPr>
          </a:p>
          <a:p>
            <a:pPr>
              <a:defRPr/>
            </a:pPr>
            <a:r>
              <a:rPr lang="en-US" dirty="0" smtClean="0">
                <a:latin typeface="Arial" pitchFamily="34" charset="0"/>
                <a:cs typeface="Arial" pitchFamily="34" charset="0"/>
              </a:rPr>
              <a:t> </a:t>
            </a:r>
          </a:p>
          <a:p>
            <a:pPr>
              <a:defRPr/>
            </a:pPr>
            <a:r>
              <a:rPr lang="en-US" dirty="0" smtClean="0">
                <a:latin typeface="Arial" pitchFamily="34" charset="0"/>
                <a:cs typeface="Arial" pitchFamily="34" charset="0"/>
              </a:rPr>
              <a:t> </a:t>
            </a: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668E6BE8-927E-475F-A46C-C9717EC891C6}"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sz="1000" dirty="0" smtClean="0">
                <a:latin typeface="+mj-lt"/>
                <a:cs typeface="Arial" pitchFamily="34" charset="0"/>
              </a:rPr>
              <a:t>A parallel, validated pre-screening question for drug use: "How many times in the past year have you used an illegal drug or used a prescription medication for non-medical reasons?” A score of </a:t>
            </a:r>
            <a:r>
              <a:rPr lang="en-US" sz="1000" u="sng" dirty="0" smtClean="0">
                <a:latin typeface="+mj-lt"/>
                <a:cs typeface="Arial" pitchFamily="34" charset="0"/>
              </a:rPr>
              <a:t>1 or more</a:t>
            </a:r>
            <a:r>
              <a:rPr lang="en-US" sz="1000" u="none" dirty="0" smtClean="0">
                <a:latin typeface="+mj-lt"/>
                <a:cs typeface="Arial" pitchFamily="34" charset="0"/>
              </a:rPr>
              <a:t> </a:t>
            </a:r>
            <a:r>
              <a:rPr lang="en-US" sz="1000" dirty="0" smtClean="0">
                <a:latin typeface="+mj-lt"/>
                <a:cs typeface="Arial" pitchFamily="34" charset="0"/>
              </a:rPr>
              <a:t>is considered a positive result, and should trigger more in-depth screening and possibly a brief intervention.</a:t>
            </a:r>
          </a:p>
          <a:p>
            <a:pPr>
              <a:defRPr/>
            </a:pPr>
            <a:endParaRPr lang="en-US" sz="1000" dirty="0" smtClean="0">
              <a:latin typeface="+mj-lt"/>
              <a:cs typeface="Arial" pitchFamily="34" charset="0"/>
            </a:endParaRPr>
          </a:p>
          <a:p>
            <a:pPr>
              <a:defRPr/>
            </a:pPr>
            <a:r>
              <a:rPr lang="en-US" sz="1000" b="1" dirty="0" smtClean="0">
                <a:latin typeface="+mj-lt"/>
                <a:cs typeface="Arial" pitchFamily="34" charset="0"/>
              </a:rPr>
              <a:t>INSTRUCTIONS </a:t>
            </a:r>
          </a:p>
          <a:p>
            <a:pPr>
              <a:defRPr/>
            </a:pPr>
            <a:r>
              <a:rPr lang="en-US" sz="1000" b="1" i="1" dirty="0" smtClean="0">
                <a:latin typeface="+mj-lt"/>
                <a:cs typeface="Arial" pitchFamily="34" charset="0"/>
              </a:rPr>
              <a:t>Pose </a:t>
            </a:r>
            <a:r>
              <a:rPr lang="en-US" sz="1000" i="1" dirty="0" smtClean="0">
                <a:latin typeface="+mj-lt"/>
                <a:cs typeface="Arial" pitchFamily="34" charset="0"/>
              </a:rPr>
              <a:t>the following question in neutral, matter-of-fact way; you want to get people thinking:</a:t>
            </a:r>
            <a:endParaRPr lang="en-US" sz="1000" dirty="0" smtClean="0">
              <a:latin typeface="+mj-lt"/>
              <a:cs typeface="Arial" pitchFamily="34" charset="0"/>
            </a:endParaRPr>
          </a:p>
          <a:p>
            <a:pPr>
              <a:defRPr/>
            </a:pPr>
            <a:r>
              <a:rPr lang="en-US" sz="1000" dirty="0" smtClean="0">
                <a:latin typeface="+mj-lt"/>
                <a:cs typeface="Arial" pitchFamily="34" charset="0"/>
              </a:rPr>
              <a:t>What is the safe limit for drugs, say, cocaine? How much crack is OK for people to use? Any illicit substance use is problematic because a person is putting him or herself at risk by using them. How easy or difficult do you think it is to identify overuse or misuse of prescription medications? </a:t>
            </a:r>
          </a:p>
          <a:p>
            <a:pPr>
              <a:defRPr/>
            </a:pPr>
            <a:r>
              <a:rPr lang="en-US" sz="1000" dirty="0" smtClean="0">
                <a:latin typeface="+mj-lt"/>
                <a:cs typeface="Arial" pitchFamily="34" charset="0"/>
              </a:rPr>
              <a:t> </a:t>
            </a:r>
          </a:p>
          <a:p>
            <a:pPr>
              <a:defRPr/>
            </a:pPr>
            <a:r>
              <a:rPr lang="en-US" sz="1000" b="1" i="1" dirty="0" smtClean="0">
                <a:latin typeface="+mj-lt"/>
                <a:cs typeface="Arial" pitchFamily="34" charset="0"/>
              </a:rPr>
              <a:t>Allow</a:t>
            </a:r>
            <a:r>
              <a:rPr lang="en-US" sz="1000" i="1" dirty="0" smtClean="0">
                <a:latin typeface="+mj-lt"/>
                <a:cs typeface="Arial" pitchFamily="34" charset="0"/>
              </a:rPr>
              <a:t> a couple of responses from participants.</a:t>
            </a:r>
            <a:endParaRPr lang="en-US" sz="1000" dirty="0" smtClean="0">
              <a:latin typeface="+mj-lt"/>
              <a:cs typeface="Arial" pitchFamily="34" charset="0"/>
            </a:endParaRPr>
          </a:p>
          <a:p>
            <a:pPr>
              <a:defRPr/>
            </a:pPr>
            <a:r>
              <a:rPr lang="en-US" sz="1000" i="1" dirty="0" smtClean="0">
                <a:latin typeface="+mj-lt"/>
                <a:cs typeface="Arial" pitchFamily="34" charset="0"/>
              </a:rPr>
              <a:t> </a:t>
            </a:r>
            <a:endParaRPr lang="en-US" sz="1000" dirty="0" smtClean="0">
              <a:latin typeface="+mj-lt"/>
              <a:cs typeface="Arial" pitchFamily="34" charset="0"/>
            </a:endParaRPr>
          </a:p>
          <a:p>
            <a:pPr>
              <a:defRPr/>
            </a:pPr>
            <a:r>
              <a:rPr lang="en-US" sz="1000" dirty="0" smtClean="0">
                <a:latin typeface="+mj-lt"/>
                <a:cs typeface="Arial" pitchFamily="34" charset="0"/>
              </a:rPr>
              <a:t>This can be complicated, because many people, including college students, view prescriptions as safe—and legal—because a doctor wrote a prescription to the medication for them or for someone they know. </a:t>
            </a:r>
          </a:p>
          <a:p>
            <a:pPr>
              <a:defRPr/>
            </a:pPr>
            <a:endParaRPr lang="en-US" sz="1000" dirty="0" smtClean="0">
              <a:latin typeface="+mj-lt"/>
              <a:cs typeface="Arial" pitchFamily="34" charset="0"/>
            </a:endParaRPr>
          </a:p>
          <a:p>
            <a:pPr>
              <a:defRPr/>
            </a:pPr>
            <a:r>
              <a:rPr lang="en-US" sz="1000" b="1" dirty="0" smtClean="0">
                <a:latin typeface="+mj-lt"/>
                <a:cs typeface="Arial" pitchFamily="34" charset="0"/>
              </a:rPr>
              <a:t>REFERENCE</a:t>
            </a:r>
            <a:r>
              <a:rPr lang="en-US" sz="1000" baseline="0" dirty="0" smtClean="0">
                <a:latin typeface="+mj-lt"/>
                <a:cs typeface="Arial" pitchFamily="34" charset="0"/>
              </a:rPr>
              <a:t> </a:t>
            </a:r>
          </a:p>
          <a:p>
            <a:pPr>
              <a:defRPr/>
            </a:pPr>
            <a:r>
              <a:rPr lang="en-US" sz="1000" kern="1200" dirty="0" smtClean="0">
                <a:solidFill>
                  <a:schemeClr val="tx1"/>
                </a:solidFill>
                <a:latin typeface="+mj-lt"/>
                <a:ea typeface="+mn-ea"/>
                <a:cs typeface="+mn-cs"/>
              </a:rPr>
              <a:t>Smith, P.C.,  Schmidt, S.M., </a:t>
            </a:r>
            <a:r>
              <a:rPr lang="en-US" sz="1000" kern="1200" dirty="0" err="1" smtClean="0">
                <a:solidFill>
                  <a:schemeClr val="tx1"/>
                </a:solidFill>
                <a:latin typeface="+mj-lt"/>
                <a:ea typeface="+mn-ea"/>
                <a:cs typeface="+mn-cs"/>
              </a:rPr>
              <a:t>Allensworth</a:t>
            </a:r>
            <a:r>
              <a:rPr lang="en-US" sz="1000" kern="1200" dirty="0" smtClean="0">
                <a:solidFill>
                  <a:schemeClr val="tx1"/>
                </a:solidFill>
                <a:latin typeface="+mj-lt"/>
                <a:ea typeface="+mn-ea"/>
                <a:cs typeface="+mn-cs"/>
              </a:rPr>
              <a:t>-Davies,</a:t>
            </a:r>
            <a:r>
              <a:rPr lang="en-US" sz="1000" kern="1200" baseline="0" dirty="0" smtClean="0">
                <a:solidFill>
                  <a:schemeClr val="tx1"/>
                </a:solidFill>
                <a:latin typeface="+mj-lt"/>
                <a:ea typeface="+mn-ea"/>
                <a:cs typeface="+mn-cs"/>
              </a:rPr>
              <a:t> D., &amp; </a:t>
            </a:r>
            <a:r>
              <a:rPr lang="en-US" sz="1000" kern="1200" baseline="0" dirty="0" err="1" smtClean="0">
                <a:solidFill>
                  <a:schemeClr val="tx1"/>
                </a:solidFill>
                <a:latin typeface="+mj-lt"/>
                <a:ea typeface="+mn-ea"/>
                <a:cs typeface="+mn-cs"/>
              </a:rPr>
              <a:t>Saitz</a:t>
            </a:r>
            <a:r>
              <a:rPr lang="en-US" sz="1000" kern="1200" baseline="0" dirty="0" smtClean="0">
                <a:solidFill>
                  <a:schemeClr val="tx1"/>
                </a:solidFill>
                <a:latin typeface="+mj-lt"/>
                <a:ea typeface="+mn-ea"/>
                <a:cs typeface="+mn-cs"/>
              </a:rPr>
              <a:t>, R. </a:t>
            </a:r>
            <a:r>
              <a:rPr lang="en-US" sz="1000" b="0" i="0" u="none" strike="noStrike" kern="1200" baseline="0" dirty="0" smtClean="0">
                <a:solidFill>
                  <a:schemeClr val="tx1"/>
                </a:solidFill>
                <a:latin typeface="+mj-lt"/>
                <a:ea typeface="+mn-ea"/>
                <a:cs typeface="+mn-cs"/>
              </a:rPr>
              <a:t>(2010). A Single Question Screening Test for Drug Use in Primary care, </a:t>
            </a:r>
            <a:r>
              <a:rPr lang="en-US" sz="1000" b="0" i="1" u="none" strike="noStrike" kern="1200" baseline="0" dirty="0" smtClean="0">
                <a:solidFill>
                  <a:schemeClr val="tx1"/>
                </a:solidFill>
                <a:latin typeface="+mj-lt"/>
                <a:ea typeface="+mn-ea"/>
                <a:cs typeface="+mn-cs"/>
              </a:rPr>
              <a:t>Archives of Internal Medicine 170, </a:t>
            </a:r>
            <a:r>
              <a:rPr lang="en-US" sz="1000" b="0" i="0" u="none" strike="noStrike" kern="1200" baseline="0" dirty="0" smtClean="0">
                <a:solidFill>
                  <a:schemeClr val="tx1"/>
                </a:solidFill>
                <a:latin typeface="+mj-lt"/>
                <a:ea typeface="+mn-ea"/>
                <a:cs typeface="+mn-cs"/>
              </a:rPr>
              <a:t>1153-1160. </a:t>
            </a:r>
            <a:endParaRPr lang="en-US" sz="1000" dirty="0" smtClean="0">
              <a:latin typeface="+mj-lt"/>
              <a:cs typeface="Arial" pitchFamily="34" charset="0"/>
            </a:endParaRPr>
          </a:p>
          <a:p>
            <a:pPr>
              <a:defRPr/>
            </a:pPr>
            <a:r>
              <a:rPr lang="en-US" sz="1000" dirty="0" smtClean="0">
                <a:latin typeface="+mj-lt"/>
                <a:cs typeface="Arial" pitchFamily="34" charset="0"/>
              </a:rPr>
              <a:t> </a:t>
            </a:r>
          </a:p>
        </p:txBody>
      </p:sp>
      <p:sp>
        <p:nvSpPr>
          <p:cNvPr id="4" name="Slide Number Placeholder 3"/>
          <p:cNvSpPr>
            <a:spLocks noGrp="1"/>
          </p:cNvSpPr>
          <p:nvPr>
            <p:ph type="sldNum" sz="quarter" idx="5"/>
          </p:nvPr>
        </p:nvSpPr>
        <p:spPr/>
        <p:txBody>
          <a:bodyPr/>
          <a:lstStyle/>
          <a:p>
            <a:pPr>
              <a:defRPr/>
            </a:pPr>
            <a:fld id="{B300DB51-7652-4673-9DA9-379BBD6EBC62}"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This slide features the pre-screener</a:t>
            </a:r>
            <a:r>
              <a:rPr lang="en-US" sz="1000" baseline="0" dirty="0" smtClean="0">
                <a:latin typeface="+mj-lt"/>
              </a:rPr>
              <a:t> used by Orange County Health Care Agency in their SBIRT implementation efforts. Napa County Health and Human Services Agency adapted the OC Pre-Screen, by adding three questions and changing the domestic violence question slightly:</a:t>
            </a:r>
          </a:p>
          <a:p>
            <a:endParaRPr lang="en-US" sz="1000" dirty="0" smtClean="0">
              <a:latin typeface="+mj-lt"/>
            </a:endParaRPr>
          </a:p>
          <a:p>
            <a:r>
              <a:rPr lang="en-US" sz="1000" dirty="0" smtClean="0">
                <a:latin typeface="+mj-lt"/>
              </a:rPr>
              <a:t>Additional questions: (1</a:t>
            </a:r>
            <a:r>
              <a:rPr lang="en-US" sz="1000" dirty="0">
                <a:latin typeface="+mj-lt"/>
              </a:rPr>
              <a:t>) Do you have a doctor who you see regularly (YES/NO); (2) In the past three months, have you been unable to perform your normal activities because of illness or pain? (YES/NO); and (3) Have you used any tobacco produces in the past three months? (YES/NO) If yes, please indicate type of tobacco and amount used per day.</a:t>
            </a:r>
          </a:p>
          <a:p>
            <a:r>
              <a:rPr lang="en-US" sz="1000" dirty="0">
                <a:latin typeface="+mj-lt"/>
              </a:rPr>
              <a:t> </a:t>
            </a:r>
          </a:p>
          <a:p>
            <a:r>
              <a:rPr lang="en-US" sz="1000" dirty="0">
                <a:latin typeface="+mj-lt"/>
              </a:rPr>
              <a:t>The domestic violence question </a:t>
            </a:r>
            <a:r>
              <a:rPr lang="en-US" sz="1000" dirty="0" smtClean="0">
                <a:latin typeface="+mj-lt"/>
              </a:rPr>
              <a:t>was</a:t>
            </a:r>
            <a:r>
              <a:rPr lang="en-US" sz="1000" dirty="0">
                <a:latin typeface="+mj-lt"/>
              </a:rPr>
              <a:t> changed to</a:t>
            </a:r>
            <a:r>
              <a:rPr lang="en-US" sz="1000" dirty="0" smtClean="0">
                <a:latin typeface="+mj-lt"/>
              </a:rPr>
              <a:t>: Are </a:t>
            </a:r>
            <a:r>
              <a:rPr lang="en-US" sz="1000" dirty="0">
                <a:latin typeface="+mj-lt"/>
              </a:rPr>
              <a:t>you currently being harmed physically and/or emotionally? (YES/NO) If yes, are you willing to seek help/counseling?</a:t>
            </a:r>
          </a:p>
          <a:p>
            <a:endParaRPr lang="en-US" dirty="0"/>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pPr>
                <a:defRPr/>
              </a:pPr>
              <a:t>67</a:t>
            </a:fld>
            <a:endParaRPr lang="en-US"/>
          </a:p>
        </p:txBody>
      </p:sp>
    </p:spTree>
    <p:extLst>
      <p:ext uri="{BB962C8B-B14F-4D97-AF65-F5344CB8AC3E}">
        <p14:creationId xmlns:p14="http://schemas.microsoft.com/office/powerpoint/2010/main" val="95169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534" tIns="46767" rIns="93534" bIns="46767" anchor="b"/>
          <a:lstStyle/>
          <a:p>
            <a:pPr algn="r" defTabSz="935038"/>
            <a:fld id="{1AAF4071-B4B4-4010-A2E6-982D2B1ECB21}" type="slidenum">
              <a:rPr lang="en-US" sz="1200">
                <a:latin typeface="Times New Roman" pitchFamily="18" charset="0"/>
              </a:rPr>
              <a:pPr algn="r" defTabSz="935038"/>
              <a:t>68</a:t>
            </a:fld>
            <a:endParaRPr lang="en-US" sz="1200">
              <a:latin typeface="Times New Roman" pitchFamily="18" charset="0"/>
            </a:endParaRPr>
          </a:p>
        </p:txBody>
      </p:sp>
      <p:sp>
        <p:nvSpPr>
          <p:cNvPr id="65538"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ln/>
        </p:spPr>
        <p:txBody>
          <a:bodyPr/>
          <a:lstStyle/>
          <a:p>
            <a:pPr>
              <a:lnSpc>
                <a:spcPct val="115000"/>
              </a:lnSpc>
              <a:spcBef>
                <a:spcPts val="0"/>
              </a:spcBef>
              <a:spcAft>
                <a:spcPts val="0"/>
              </a:spcAft>
              <a:defRPr/>
            </a:pPr>
            <a:r>
              <a:rPr lang="en-US" sz="1000" dirty="0" smtClean="0">
                <a:solidFill>
                  <a:srgbClr val="000000"/>
                </a:solidFill>
                <a:latin typeface="+mj-lt"/>
                <a:ea typeface="Calibri"/>
                <a:cs typeface="Times New Roman"/>
              </a:rPr>
              <a:t>This detailed flow chart depicts a</a:t>
            </a:r>
            <a:r>
              <a:rPr lang="en-US" sz="1000" baseline="0" dirty="0" smtClean="0">
                <a:solidFill>
                  <a:srgbClr val="000000"/>
                </a:solidFill>
                <a:latin typeface="+mj-lt"/>
                <a:ea typeface="Calibri"/>
                <a:cs typeface="Times New Roman"/>
              </a:rPr>
              <a:t> screening and brief intervention </a:t>
            </a:r>
            <a:r>
              <a:rPr lang="en-US" sz="1000" dirty="0" smtClean="0">
                <a:solidFill>
                  <a:srgbClr val="000000"/>
                </a:solidFill>
                <a:latin typeface="+mj-lt"/>
                <a:ea typeface="Calibri"/>
                <a:cs typeface="Times New Roman"/>
              </a:rPr>
              <a:t>decision tree. Imagine starting with a pre-screen. If a patient</a:t>
            </a:r>
            <a:r>
              <a:rPr lang="en-US" sz="1000" baseline="0" dirty="0" smtClean="0">
                <a:solidFill>
                  <a:srgbClr val="000000"/>
                </a:solidFill>
                <a:latin typeface="+mj-lt"/>
                <a:ea typeface="Calibri"/>
                <a:cs typeface="Times New Roman"/>
              </a:rPr>
              <a:t> receives a </a:t>
            </a:r>
            <a:r>
              <a:rPr lang="en-US" sz="1000" dirty="0" smtClean="0">
                <a:solidFill>
                  <a:srgbClr val="000000"/>
                </a:solidFill>
                <a:latin typeface="+mj-lt"/>
                <a:ea typeface="Calibri"/>
                <a:cs typeface="Times New Roman"/>
              </a:rPr>
              <a:t>positive score on the pre-screen for alcohol and/or drugs, you</a:t>
            </a:r>
            <a:r>
              <a:rPr lang="en-US" sz="1000" baseline="0" dirty="0" smtClean="0">
                <a:solidFill>
                  <a:srgbClr val="000000"/>
                </a:solidFill>
                <a:latin typeface="+mj-lt"/>
                <a:ea typeface="Calibri"/>
                <a:cs typeface="Times New Roman"/>
              </a:rPr>
              <a:t> would </a:t>
            </a:r>
            <a:r>
              <a:rPr lang="en-US" sz="1000" dirty="0" smtClean="0">
                <a:solidFill>
                  <a:srgbClr val="000000"/>
                </a:solidFill>
                <a:latin typeface="+mj-lt"/>
                <a:ea typeface="Calibri"/>
                <a:cs typeface="Times New Roman"/>
              </a:rPr>
              <a:t>typically proceed to a full screen such as the AUDIT (for alcohol)</a:t>
            </a:r>
            <a:r>
              <a:rPr lang="en-US" sz="1000" baseline="0" dirty="0" smtClean="0">
                <a:solidFill>
                  <a:srgbClr val="000000"/>
                </a:solidFill>
                <a:latin typeface="+mj-lt"/>
                <a:ea typeface="Calibri"/>
                <a:cs typeface="Times New Roman"/>
              </a:rPr>
              <a:t> </a:t>
            </a:r>
            <a:r>
              <a:rPr lang="en-US" sz="1000" dirty="0" smtClean="0">
                <a:solidFill>
                  <a:srgbClr val="000000"/>
                </a:solidFill>
                <a:latin typeface="+mj-lt"/>
                <a:ea typeface="Calibri"/>
                <a:cs typeface="Times New Roman"/>
              </a:rPr>
              <a:t>and/or the DAST (for</a:t>
            </a:r>
            <a:r>
              <a:rPr lang="en-US" sz="1000" baseline="0" dirty="0" smtClean="0">
                <a:solidFill>
                  <a:srgbClr val="000000"/>
                </a:solidFill>
                <a:latin typeface="+mj-lt"/>
                <a:ea typeface="Calibri"/>
                <a:cs typeface="Times New Roman"/>
              </a:rPr>
              <a:t> drugs)</a:t>
            </a:r>
            <a:r>
              <a:rPr lang="en-US" sz="1000" dirty="0" smtClean="0">
                <a:solidFill>
                  <a:srgbClr val="000000"/>
                </a:solidFill>
                <a:latin typeface="+mj-lt"/>
                <a:ea typeface="Calibri"/>
                <a:cs typeface="Times New Roman"/>
              </a:rPr>
              <a:t>. It is important to note that a pre-screen is not required, nor</a:t>
            </a:r>
            <a:r>
              <a:rPr lang="en-US" sz="1000" baseline="0" dirty="0" smtClean="0">
                <a:solidFill>
                  <a:srgbClr val="000000"/>
                </a:solidFill>
                <a:latin typeface="+mj-lt"/>
                <a:ea typeface="Calibri"/>
                <a:cs typeface="Times New Roman"/>
              </a:rPr>
              <a:t> is it reimbursed by most payers</a:t>
            </a:r>
            <a:r>
              <a:rPr lang="en-US" sz="1000" dirty="0" smtClean="0">
                <a:solidFill>
                  <a:srgbClr val="000000"/>
                </a:solidFill>
                <a:latin typeface="+mj-lt"/>
                <a:ea typeface="Calibri"/>
                <a:cs typeface="Times New Roman"/>
              </a:rPr>
              <a:t>. Many operational SBIRT programs do not use a pre-screen, but rather routinely administer a full screening to all patients.  </a:t>
            </a:r>
            <a:endParaRPr lang="en-US" sz="1000" dirty="0" smtClean="0">
              <a:latin typeface="+mj-lt"/>
              <a:ea typeface="Calibri"/>
              <a:cs typeface="Times New Roman"/>
            </a:endParaRPr>
          </a:p>
          <a:p>
            <a:pPr indent="-228600" eaLnBrk="1" hangingPunct="1">
              <a:defRPr/>
            </a:pP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p:spPr>
        <p:txBody>
          <a:bodyPr/>
          <a:lstStyle/>
          <a:p>
            <a:pPr>
              <a:lnSpc>
                <a:spcPct val="115000"/>
              </a:lnSpc>
              <a:spcBef>
                <a:spcPct val="0"/>
              </a:spcBef>
            </a:pPr>
            <a:r>
              <a:rPr lang="en-US" sz="1000" dirty="0" smtClean="0">
                <a:solidFill>
                  <a:srgbClr val="000000"/>
                </a:solidFill>
                <a:latin typeface="+mj-lt"/>
                <a:ea typeface="Calibri" pitchFamily="34" charset="0"/>
                <a:cs typeface="Arial" charset="0"/>
              </a:rPr>
              <a:t>The Alcohol Use Disorders Identification Test or AUDIT was developed by the World Health Organization</a:t>
            </a:r>
            <a:r>
              <a:rPr lang="en-US" sz="1000" baseline="0" dirty="0" smtClean="0">
                <a:solidFill>
                  <a:srgbClr val="000000"/>
                </a:solidFill>
                <a:latin typeface="+mj-lt"/>
                <a:ea typeface="Calibri" pitchFamily="34" charset="0"/>
                <a:cs typeface="Arial" charset="0"/>
              </a:rPr>
              <a:t> (WHO) </a:t>
            </a:r>
            <a:r>
              <a:rPr lang="en-US" sz="1000" dirty="0" smtClean="0">
                <a:solidFill>
                  <a:srgbClr val="000000"/>
                </a:solidFill>
                <a:latin typeface="+mj-lt"/>
                <a:ea typeface="Calibri" pitchFamily="34" charset="0"/>
                <a:cs typeface="Arial" charset="0"/>
              </a:rPr>
              <a:t>in the 1980s to identify alcohol use, abuse, and possible dependence. The AUDIT contains</a:t>
            </a:r>
            <a:r>
              <a:rPr lang="en-US" sz="1000" baseline="0" dirty="0" smtClean="0">
                <a:solidFill>
                  <a:srgbClr val="000000"/>
                </a:solidFill>
                <a:latin typeface="+mj-lt"/>
                <a:ea typeface="Calibri" pitchFamily="34" charset="0"/>
                <a:cs typeface="Arial" charset="0"/>
              </a:rPr>
              <a:t> </a:t>
            </a:r>
            <a:r>
              <a:rPr lang="en-US" sz="1000" dirty="0" smtClean="0">
                <a:solidFill>
                  <a:srgbClr val="000000"/>
                </a:solidFill>
                <a:latin typeface="+mj-lt"/>
                <a:ea typeface="Calibri" pitchFamily="34" charset="0"/>
                <a:cs typeface="Arial" charset="0"/>
              </a:rPr>
              <a:t>10 questions. It has been validated for use with diverse groups of people. It was originally designed for use in primary care settings, but can be used in mental health and college/university campus settings, as well.</a:t>
            </a:r>
            <a:endParaRPr lang="en-US" sz="1000" dirty="0" smtClean="0">
              <a:latin typeface="+mj-lt"/>
              <a:ea typeface="Calibri" pitchFamily="34" charset="0"/>
              <a:cs typeface="Arial" charset="0"/>
            </a:endParaRPr>
          </a:p>
          <a:p>
            <a:pPr>
              <a:lnSpc>
                <a:spcPct val="115000"/>
              </a:lnSpc>
              <a:spcBef>
                <a:spcPct val="0"/>
              </a:spcBef>
            </a:pPr>
            <a:endParaRPr lang="en-US" sz="1000" dirty="0" smtClean="0">
              <a:latin typeface="+mj-lt"/>
              <a:ea typeface="Calibri" pitchFamily="34" charset="0"/>
              <a:cs typeface="Arial" charset="0"/>
            </a:endParaRPr>
          </a:p>
          <a:p>
            <a:pPr>
              <a:lnSpc>
                <a:spcPct val="115000"/>
              </a:lnSpc>
              <a:spcBef>
                <a:spcPct val="0"/>
              </a:spcBef>
            </a:pPr>
            <a:r>
              <a:rPr lang="en-US" sz="1000" b="1" dirty="0" smtClean="0">
                <a:latin typeface="+mj-lt"/>
                <a:ea typeface="Calibri" pitchFamily="34" charset="0"/>
                <a:cs typeface="Arial" charset="0"/>
              </a:rPr>
              <a:t>REFERENCE</a:t>
            </a:r>
          </a:p>
          <a:p>
            <a:pPr>
              <a:lnSpc>
                <a:spcPct val="115000"/>
              </a:lnSpc>
              <a:spcBef>
                <a:spcPct val="0"/>
              </a:spcBef>
            </a:pPr>
            <a:r>
              <a:rPr lang="en-US" sz="1000" kern="1200" dirty="0" err="1" smtClean="0">
                <a:solidFill>
                  <a:schemeClr val="tx1"/>
                </a:solidFill>
                <a:effectLst/>
                <a:latin typeface="+mj-lt"/>
                <a:ea typeface="+mn-ea"/>
                <a:cs typeface="+mn-cs"/>
              </a:rPr>
              <a:t>Babor</a:t>
            </a:r>
            <a:r>
              <a:rPr lang="en-US" sz="1000" kern="1200" dirty="0" smtClean="0">
                <a:solidFill>
                  <a:schemeClr val="tx1"/>
                </a:solidFill>
                <a:effectLst/>
                <a:latin typeface="+mj-lt"/>
                <a:ea typeface="+mn-ea"/>
                <a:cs typeface="+mn-cs"/>
              </a:rPr>
              <a:t>, T. F., Higgins-Biddle, J. C., Saunders, J. B., &amp; </a:t>
            </a:r>
            <a:r>
              <a:rPr lang="en-US" sz="1000" kern="1200" dirty="0" err="1" smtClean="0">
                <a:solidFill>
                  <a:schemeClr val="tx1"/>
                </a:solidFill>
                <a:effectLst/>
                <a:latin typeface="+mj-lt"/>
                <a:ea typeface="+mn-ea"/>
                <a:cs typeface="+mn-cs"/>
              </a:rPr>
              <a:t>Monteiro</a:t>
            </a:r>
            <a:r>
              <a:rPr lang="en-US" sz="1000" kern="1200" dirty="0" smtClean="0">
                <a:solidFill>
                  <a:schemeClr val="tx1"/>
                </a:solidFill>
                <a:effectLst/>
                <a:latin typeface="+mj-lt"/>
                <a:ea typeface="+mn-ea"/>
                <a:cs typeface="+mn-cs"/>
              </a:rPr>
              <a:t>, M. G. (2001). </a:t>
            </a:r>
            <a:r>
              <a:rPr lang="en-US" sz="1000" i="1" kern="1200" dirty="0" smtClean="0">
                <a:solidFill>
                  <a:schemeClr val="tx1"/>
                </a:solidFill>
                <a:effectLst/>
                <a:latin typeface="+mj-lt"/>
                <a:ea typeface="+mn-ea"/>
                <a:cs typeface="+mn-cs"/>
              </a:rPr>
              <a:t>The Alcohol Use Disorders Identification Test: Guideline for use in primary care </a:t>
            </a:r>
            <a:r>
              <a:rPr lang="en-US" sz="1000" kern="1200" dirty="0" smtClean="0">
                <a:solidFill>
                  <a:schemeClr val="tx1"/>
                </a:solidFill>
                <a:effectLst/>
                <a:latin typeface="+mj-lt"/>
                <a:ea typeface="+mn-ea"/>
                <a:cs typeface="+mn-cs"/>
              </a:rPr>
              <a:t>(2nd Ed.). Geneva: World Health Organization.</a:t>
            </a:r>
            <a:endParaRPr lang="en-US" sz="1000" dirty="0" smtClean="0">
              <a:latin typeface="+mj-lt"/>
              <a:ea typeface="Calibri" pitchFamily="34" charset="0"/>
              <a:cs typeface="Arial" charset="0"/>
            </a:endParaRPr>
          </a:p>
          <a:p>
            <a:endParaRPr lang="en-US" dirty="0" smtClean="0">
              <a:latin typeface="Arial" charset="0"/>
              <a:ea typeface="Calibri" pitchFamily="34" charset="0"/>
              <a:cs typeface="Arial" charset="0"/>
            </a:endParaRPr>
          </a:p>
        </p:txBody>
      </p:sp>
      <p:sp>
        <p:nvSpPr>
          <p:cNvPr id="4" name="Slide Number Placeholder 3"/>
          <p:cNvSpPr>
            <a:spLocks noGrp="1"/>
          </p:cNvSpPr>
          <p:nvPr>
            <p:ph type="sldNum" sz="quarter" idx="5"/>
          </p:nvPr>
        </p:nvSpPr>
        <p:spPr/>
        <p:txBody>
          <a:bodyPr/>
          <a:lstStyle/>
          <a:p>
            <a:pPr>
              <a:defRPr/>
            </a:pPr>
            <a:fld id="{EC3C0405-5244-4370-83EE-E9757ED26C70}"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r>
              <a:rPr lang="en-US" sz="1200" b="1" kern="1200" dirty="0" smtClean="0">
                <a:solidFill>
                  <a:schemeClr val="tx1"/>
                </a:solidFill>
                <a:latin typeface="+mj-lt"/>
                <a:ea typeface="+mn-ea"/>
                <a:cs typeface="+mn-cs"/>
              </a:rPr>
              <a:t>INSTRUCTIONS</a:t>
            </a:r>
          </a:p>
          <a:p>
            <a:r>
              <a:rPr lang="en-US" sz="1200" b="0" i="0" kern="1200" dirty="0" smtClean="0">
                <a:solidFill>
                  <a:schemeClr val="tx1"/>
                </a:solidFill>
                <a:latin typeface="+mj-lt"/>
                <a:ea typeface="+mn-ea"/>
                <a:cs typeface="+mn-cs"/>
              </a:rPr>
              <a:t>Read the question</a:t>
            </a:r>
            <a:r>
              <a:rPr lang="en-US" sz="1200" b="0" i="0" kern="1200" baseline="0" dirty="0" smtClean="0">
                <a:solidFill>
                  <a:schemeClr val="tx1"/>
                </a:solidFill>
                <a:latin typeface="+mj-lt"/>
                <a:ea typeface="+mn-ea"/>
                <a:cs typeface="+mn-cs"/>
              </a:rPr>
              <a:t> and choices, and review audience responses out loud. </a:t>
            </a:r>
            <a:endParaRPr lang="en-US" sz="1200" b="0" i="0" kern="1200" dirty="0" smtClean="0">
              <a:solidFill>
                <a:schemeClr val="tx1"/>
              </a:solidFill>
              <a:latin typeface="+mj-lt"/>
              <a:ea typeface="+mn-ea"/>
              <a:cs typeface="+mn-cs"/>
            </a:endParaRPr>
          </a:p>
          <a:p>
            <a:pPr>
              <a:lnSpc>
                <a:spcPct val="115000"/>
              </a:lnSpc>
              <a:spcBef>
                <a:spcPct val="0"/>
              </a:spcBef>
            </a:pPr>
            <a:r>
              <a:rPr lang="en-US" sz="1200" kern="1200" dirty="0" smtClean="0">
                <a:solidFill>
                  <a:schemeClr val="tx1"/>
                </a:solidFill>
                <a:latin typeface="+mj-lt"/>
                <a:ea typeface="Calibri" pitchFamily="34" charset="0"/>
                <a:cs typeface="Times New Roman" pitchFamily="18" charset="0"/>
              </a:rPr>
              <a:t> </a:t>
            </a:r>
          </a:p>
          <a:p>
            <a:pPr>
              <a:lnSpc>
                <a:spcPct val="115000"/>
              </a:lnSpc>
              <a:spcBef>
                <a:spcPct val="0"/>
              </a:spcBef>
            </a:pPr>
            <a:r>
              <a:rPr lang="en-US" dirty="0" smtClean="0">
                <a:latin typeface="Arial" charset="0"/>
                <a:ea typeface="Calibri" pitchFamily="34" charset="0"/>
                <a:cs typeface="Times New Roman" pitchFamily="18" charset="0"/>
              </a:rPr>
              <a:t> </a:t>
            </a:r>
          </a:p>
          <a:p>
            <a:endParaRPr lang="en-US" dirty="0" smtClean="0">
              <a:effectLst/>
            </a:endParaRPr>
          </a:p>
          <a:p>
            <a:pPr>
              <a:lnSpc>
                <a:spcPct val="115000"/>
              </a:lnSpc>
              <a:spcBef>
                <a:spcPct val="0"/>
              </a:spcBef>
            </a:pPr>
            <a:endParaRPr lang="en-US" dirty="0" smtClean="0">
              <a:latin typeface="Calibri" pitchFamily="34" charset="0"/>
              <a:ea typeface="Calibri" pitchFamily="34" charset="0"/>
              <a:cs typeface="Times New Roman" pitchFamily="18" charset="0"/>
            </a:endParaRPr>
          </a:p>
          <a:p>
            <a:pPr>
              <a:lnSpc>
                <a:spcPct val="150000"/>
              </a:lnSpc>
              <a:spcBef>
                <a:spcPct val="0"/>
              </a:spcBef>
              <a:spcAft>
                <a:spcPts val="1000"/>
              </a:spcAft>
            </a:pPr>
            <a:r>
              <a:rPr lang="en-US" dirty="0" smtClean="0">
                <a:latin typeface="Arial" charset="0"/>
                <a:ea typeface="Calibri" pitchFamily="34" charset="0"/>
                <a:cs typeface="Times New Roman" pitchFamily="18" charset="0"/>
              </a:rPr>
              <a:t> </a:t>
            </a:r>
            <a:endParaRPr lang="en-US" dirty="0" smtClean="0">
              <a:latin typeface="Calibri" pitchFamily="34" charset="0"/>
              <a:ea typeface="Calibri" pitchFamily="34" charset="0"/>
              <a:cs typeface="Times New Roman" pitchFamily="18" charset="0"/>
            </a:endParaRPr>
          </a:p>
          <a:p>
            <a:endParaRPr lang="en-US" dirty="0" smtClean="0">
              <a:ea typeface="Calibri" pitchFamily="34" charset="0"/>
              <a:cs typeface="Times New Roman" pitchFamily="18" charset="0"/>
            </a:endParaRPr>
          </a:p>
        </p:txBody>
      </p:sp>
      <p:sp>
        <p:nvSpPr>
          <p:cNvPr id="60420" name="Slide Number Placeholder 3"/>
          <p:cNvSpPr>
            <a:spLocks noGrp="1"/>
          </p:cNvSpPr>
          <p:nvPr>
            <p:ph type="sldNum" sz="quarter" idx="5"/>
          </p:nvPr>
        </p:nvSpPr>
        <p:spPr/>
        <p:txBody>
          <a:bodyPr/>
          <a:lstStyle/>
          <a:p>
            <a:pPr>
              <a:defRPr/>
            </a:pPr>
            <a:fld id="{2AD5AB3E-204C-4553-90B7-8B2BA2E83541}" type="slidenum">
              <a:rPr lang="en-US" smtClean="0"/>
              <a:pPr>
                <a:defRPr/>
              </a:pPr>
              <a:t>7</a:t>
            </a:fld>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p:spPr>
        <p:txBody>
          <a:bodyPr/>
          <a:lstStyle/>
          <a:p>
            <a:r>
              <a:rPr lang="en-US" sz="1000" dirty="0" smtClean="0">
                <a:latin typeface="+mj-lt"/>
                <a:cs typeface="Arial" charset="0"/>
              </a:rPr>
              <a:t>The AUDIT assesses alcohol across three domains. The first domain contains three questions that assess hazardous levels of use.</a:t>
            </a:r>
            <a:r>
              <a:rPr lang="en-US" sz="1000" baseline="0" dirty="0" smtClean="0">
                <a:latin typeface="+mj-lt"/>
                <a:cs typeface="Arial" charset="0"/>
              </a:rPr>
              <a:t> The questions are </a:t>
            </a:r>
            <a:r>
              <a:rPr lang="en-US" sz="1000" dirty="0" smtClean="0">
                <a:latin typeface="+mj-lt"/>
                <a:cs typeface="Arial" charset="0"/>
              </a:rPr>
              <a:t>related to quantity and frequency of use, including frequency of heavy or binge drinking. </a:t>
            </a:r>
          </a:p>
          <a:p>
            <a:endParaRPr lang="en-US" dirty="0" smtClean="0"/>
          </a:p>
        </p:txBody>
      </p:sp>
      <p:sp>
        <p:nvSpPr>
          <p:cNvPr id="4" name="Slide Number Placeholder 3"/>
          <p:cNvSpPr>
            <a:spLocks noGrp="1"/>
          </p:cNvSpPr>
          <p:nvPr>
            <p:ph type="sldNum" sz="quarter" idx="5"/>
          </p:nvPr>
        </p:nvSpPr>
        <p:spPr/>
        <p:txBody>
          <a:bodyPr/>
          <a:lstStyle/>
          <a:p>
            <a:pPr>
              <a:defRPr/>
            </a:pPr>
            <a:fld id="{ED3269C1-4B6A-432B-AECF-3B0BAC0A22E6}"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noFill/>
          <a:ln/>
        </p:spPr>
        <p:txBody>
          <a:bodyPr/>
          <a:lstStyle/>
          <a:p>
            <a:r>
              <a:rPr lang="en-US" sz="1000" baseline="0" dirty="0" smtClean="0">
                <a:latin typeface="+mj-lt"/>
                <a:cs typeface="Arial" charset="0"/>
              </a:rPr>
              <a:t>The second domain assesses for symptoms of</a:t>
            </a:r>
            <a:r>
              <a:rPr lang="en-US" sz="1000" dirty="0" smtClean="0">
                <a:latin typeface="+mj-lt"/>
                <a:cs typeface="Arial" charset="0"/>
              </a:rPr>
              <a:t> dependence, using diagnostic</a:t>
            </a:r>
            <a:r>
              <a:rPr lang="en-US" sz="1000" baseline="0" dirty="0" smtClean="0">
                <a:latin typeface="+mj-lt"/>
                <a:cs typeface="Arial" charset="0"/>
              </a:rPr>
              <a:t> </a:t>
            </a:r>
            <a:r>
              <a:rPr lang="en-US" sz="1000" dirty="0" smtClean="0">
                <a:latin typeface="+mj-lt"/>
                <a:cs typeface="Arial" charset="0"/>
              </a:rPr>
              <a:t>criteria such as impaired control over drinking, failure to meet expectations because of drinking, and needing to drink first thing in the morning.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p:spPr>
        <p:txBody>
          <a:bodyPr/>
          <a:lstStyle/>
          <a:p>
            <a:r>
              <a:rPr lang="en-US" sz="1000" baseline="0" dirty="0" smtClean="0">
                <a:latin typeface="+mj-lt"/>
                <a:cs typeface="Arial" charset="0"/>
              </a:rPr>
              <a:t>The final</a:t>
            </a:r>
            <a:r>
              <a:rPr lang="en-US" sz="1000" dirty="0" smtClean="0">
                <a:latin typeface="+mj-lt"/>
                <a:cs typeface="Arial" charset="0"/>
              </a:rPr>
              <a:t> four questions of the AUDIT assess for harmful consequences of alcohol use. Indicators include feeling guilty after drinking, having blackouts, causing injury to self or others, and having others express concern about one’s drinking.</a:t>
            </a:r>
          </a:p>
        </p:txBody>
      </p:sp>
      <p:sp>
        <p:nvSpPr>
          <p:cNvPr id="4" name="Slide Number Placeholder 3"/>
          <p:cNvSpPr>
            <a:spLocks noGrp="1"/>
          </p:cNvSpPr>
          <p:nvPr>
            <p:ph type="sldNum" sz="quarter" idx="5"/>
          </p:nvPr>
        </p:nvSpPr>
        <p:spPr/>
        <p:txBody>
          <a:bodyPr/>
          <a:lstStyle/>
          <a:p>
            <a:pPr>
              <a:defRPr/>
            </a:pPr>
            <a:fld id="{13684116-FDC5-408B-848B-6514A343F479}"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sz="1000" dirty="0" smtClean="0">
                <a:latin typeface="+mj-lt"/>
                <a:cs typeface="Arial" charset="0"/>
              </a:rPr>
              <a:t>Like most screens, the AUDIT results in a single</a:t>
            </a:r>
            <a:r>
              <a:rPr lang="en-US" sz="1000" baseline="0" dirty="0" smtClean="0">
                <a:latin typeface="+mj-lt"/>
                <a:cs typeface="Arial" charset="0"/>
              </a:rPr>
              <a:t> </a:t>
            </a:r>
            <a:r>
              <a:rPr lang="en-US" sz="1000" dirty="0" smtClean="0">
                <a:latin typeface="+mj-lt"/>
                <a:cs typeface="Arial" charset="0"/>
              </a:rPr>
              <a:t>score. Scores correlate to risk levels (low, moderate, and high). For example, a score of 0 to 7 is considered low risk and the appropriate response from the provider is to tell the patient he/she is at low risk, which is great, and encourage them to continue these low-risk behaviors. Scores between 8 and 19 suggest a low to moderate risk. People in this risk range should receive a brief intervention focused on lowering their risk. People at the higher end of the moderate risk range—those</a:t>
            </a:r>
            <a:r>
              <a:rPr lang="en-US" sz="1000" baseline="0" dirty="0" smtClean="0">
                <a:latin typeface="+mj-lt"/>
                <a:cs typeface="Arial" charset="0"/>
              </a:rPr>
              <a:t> who </a:t>
            </a:r>
            <a:r>
              <a:rPr lang="en-US" sz="1000" dirty="0" smtClean="0">
                <a:latin typeface="+mj-lt"/>
                <a:cs typeface="Arial" charset="0"/>
              </a:rPr>
              <a:t>score 16 to 19—should be given a brief intervention and possibly the opportunity for brief treatment, which means additional cognitive</a:t>
            </a:r>
            <a:r>
              <a:rPr lang="en-US" sz="1000" baseline="0" dirty="0" smtClean="0">
                <a:latin typeface="+mj-lt"/>
                <a:cs typeface="Arial" charset="0"/>
              </a:rPr>
              <a:t> behavioral-related </a:t>
            </a:r>
            <a:r>
              <a:rPr lang="en-US" sz="1000" dirty="0" smtClean="0">
                <a:latin typeface="+mj-lt"/>
                <a:cs typeface="Arial" charset="0"/>
              </a:rPr>
              <a:t>counseling sessions. Again, the goal is to help them to identify strategies to lower their risk of developing serious</a:t>
            </a:r>
            <a:r>
              <a:rPr lang="en-US" sz="1000" baseline="0" dirty="0" smtClean="0">
                <a:latin typeface="+mj-lt"/>
                <a:cs typeface="Arial" charset="0"/>
              </a:rPr>
              <a:t> drinking-related health and social </a:t>
            </a:r>
            <a:r>
              <a:rPr lang="en-US" sz="1000" dirty="0" smtClean="0">
                <a:latin typeface="+mj-lt"/>
                <a:cs typeface="Arial" charset="0"/>
              </a:rPr>
              <a:t>problems. A person at the very high end, with a score of 20 or higher, may have alcohol dependence. This person needs a referral to specialized care. A brief intervention should be conducted, but now the focus should be on helping the person to choose to accept and follow through on a referral to</a:t>
            </a:r>
            <a:r>
              <a:rPr lang="en-US" sz="1000" baseline="0" dirty="0" smtClean="0">
                <a:latin typeface="+mj-lt"/>
                <a:cs typeface="Arial" charset="0"/>
              </a:rPr>
              <a:t> more formalized</a:t>
            </a:r>
            <a:r>
              <a:rPr lang="en-US" sz="1000" dirty="0" smtClean="0">
                <a:latin typeface="+mj-lt"/>
                <a:cs typeface="Arial" charset="0"/>
              </a:rPr>
              <a:t> treatment.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p:spPr>
        <p:txBody>
          <a:bodyPr/>
          <a:lstStyle/>
          <a:p>
            <a:r>
              <a:rPr lang="en-US" sz="1000" b="0" i="0" dirty="0" smtClean="0">
                <a:latin typeface="+mj-lt"/>
                <a:cs typeface="Arial" charset="0"/>
              </a:rPr>
              <a:t>With regards to introducing the AUDIT screening process to the patient, it is</a:t>
            </a:r>
            <a:r>
              <a:rPr lang="en-US" sz="1000" b="0" i="0" baseline="0" dirty="0" smtClean="0">
                <a:latin typeface="+mj-lt"/>
                <a:cs typeface="Arial" charset="0"/>
              </a:rPr>
              <a:t> helpful to keep the following recommendations in mind: </a:t>
            </a:r>
            <a:endParaRPr lang="en-US" sz="1000" b="0" i="0" dirty="0" smtClean="0">
              <a:latin typeface="+mj-lt"/>
              <a:cs typeface="Arial" charset="0"/>
            </a:endParaRPr>
          </a:p>
          <a:p>
            <a:pPr marL="228600" indent="-228600">
              <a:buFont typeface="+mj-lt"/>
              <a:buAutoNum type="arabicPeriod"/>
            </a:pPr>
            <a:r>
              <a:rPr lang="en-US" sz="1000" b="0" i="0" dirty="0" smtClean="0">
                <a:latin typeface="+mj-lt"/>
                <a:cs typeface="Arial" charset="0"/>
              </a:rPr>
              <a:t>It is critical to provide a gentle introduction to talking about substance use—which may be awkward or embarrassing for patients. It is important to tell the patient that some questions are personal. </a:t>
            </a:r>
          </a:p>
          <a:p>
            <a:pPr marL="228600" indent="-228600">
              <a:buFont typeface="+mj-lt"/>
              <a:buAutoNum type="arabicPeriod"/>
            </a:pPr>
            <a:r>
              <a:rPr lang="en-US" sz="1000" b="0" i="0" dirty="0" smtClean="0">
                <a:latin typeface="+mj-lt"/>
                <a:cs typeface="Arial" charset="0"/>
              </a:rPr>
              <a:t>And that the information is confidential. </a:t>
            </a:r>
          </a:p>
          <a:p>
            <a:pPr marL="228600" indent="-228600">
              <a:buFont typeface="+mj-lt"/>
              <a:buAutoNum type="arabicPeriod"/>
            </a:pPr>
            <a:r>
              <a:rPr lang="en-US" sz="1000" b="0" i="0" dirty="0" smtClean="0">
                <a:latin typeface="+mj-lt"/>
                <a:cs typeface="Arial" charset="0"/>
              </a:rPr>
              <a:t>Patients may be surprised by your desire to ask them questions about substance use, so your job is to normalize this procedure as much as you can. You can do this by being straight-forward about the screening, e.g., “This is part of routine care that we provide.” You want to tell the patient that you are asking the questions in order to provide the best possible care. </a:t>
            </a:r>
          </a:p>
          <a:p>
            <a:pPr marL="228600" indent="-228600">
              <a:buFont typeface="+mj-lt"/>
              <a:buAutoNum type="arabicPeriod"/>
            </a:pPr>
            <a:r>
              <a:rPr lang="en-US" sz="1000" b="0" i="0" dirty="0" smtClean="0">
                <a:latin typeface="+mj-lt"/>
                <a:cs typeface="Arial" charset="0"/>
              </a:rPr>
              <a:t>Also, you want to tell the patient that he or she doesn’t have to answer a question if they are uncomfortable. </a:t>
            </a:r>
          </a:p>
          <a:p>
            <a:r>
              <a:rPr lang="en-US" sz="1000" b="0" i="0" dirty="0" smtClean="0">
                <a:latin typeface="+mj-lt"/>
                <a:cs typeface="Arial" charset="0"/>
              </a:rPr>
              <a:t> </a:t>
            </a:r>
          </a:p>
          <a:p>
            <a:r>
              <a:rPr lang="en-US" sz="1000" b="0" i="0" dirty="0" smtClean="0">
                <a:latin typeface="+mj-lt"/>
                <a:cs typeface="Arial" charset="0"/>
              </a:rPr>
              <a:t>If a comfortable environment is created for patients, most will respond well to the screening and will provide honest answers. Even if patients underestimate their use, the provider</a:t>
            </a:r>
            <a:r>
              <a:rPr lang="en-US" sz="1000" b="0" i="0" baseline="0" dirty="0" smtClean="0">
                <a:latin typeface="+mj-lt"/>
                <a:cs typeface="Arial" charset="0"/>
              </a:rPr>
              <a:t> will </a:t>
            </a:r>
            <a:r>
              <a:rPr lang="en-US" sz="1000" b="0" i="0" dirty="0" smtClean="0">
                <a:latin typeface="+mj-lt"/>
                <a:cs typeface="Arial" charset="0"/>
              </a:rPr>
              <a:t>still have a very good chance of identifying their risk level.</a:t>
            </a:r>
          </a:p>
          <a:p>
            <a:r>
              <a:rPr lang="en-US" sz="1000" b="0" i="0" dirty="0" smtClean="0">
                <a:latin typeface="+mj-lt"/>
                <a:cs typeface="Arial" charset="0"/>
              </a:rPr>
              <a:t> </a:t>
            </a:r>
          </a:p>
          <a:p>
            <a:endParaRPr lang="en-US" sz="1000" b="0" i="0" dirty="0" smtClean="0">
              <a:latin typeface="+mj-lt"/>
            </a:endParaRPr>
          </a:p>
          <a:p>
            <a:r>
              <a:rPr lang="en-US" b="0" i="0" dirty="0" smtClean="0"/>
              <a:t>  </a:t>
            </a:r>
          </a:p>
        </p:txBody>
      </p:sp>
      <p:sp>
        <p:nvSpPr>
          <p:cNvPr id="4" name="Slide Number Placeholder 3"/>
          <p:cNvSpPr>
            <a:spLocks noGrp="1"/>
          </p:cNvSpPr>
          <p:nvPr>
            <p:ph type="sldNum" sz="quarter" idx="5"/>
          </p:nvPr>
        </p:nvSpPr>
        <p:spPr/>
        <p:txBody>
          <a:bodyPr/>
          <a:lstStyle/>
          <a:p>
            <a:pPr>
              <a:defRPr/>
            </a:pPr>
            <a:fld id="{44816850-C768-4E0A-B4D3-12563B78DB0B}"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75</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AUDIT,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(ARS) clickers can be used to record the responses to the anonymous group administration of the AUDIT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AUDIT as described on the previous slide, and then run through the questions of the AUDIT.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AUDIT screener, you could have training participants pair up to role play administering the AUDIT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76</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AUDIT,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AUDIT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AUDIT as described above, and then run through the questions of the AUDIT.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AUDIT screener, you could have training participants pair up to role play administering the AUDIT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77</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AUDIT,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AUDIT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AUDIT as described above, and then run through the questions of the AUDIT.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AUDIT screener, you could have training participants pair up to role play administering the AUDIT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78</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AUDIT,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AUDIT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AUDIT as described above, and then run through the questions of the AUDIT.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AUDIT screener, you could have training participants pair up to role play administering the AUDIT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79</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AUDIT,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AUDIT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AUDIT as described above, and then run through the questions of the AUDIT.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AUDIT screener, you could have training participants pair up to role play administering the AUDIT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8</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295400" y="228600"/>
            <a:ext cx="4419600" cy="3314700"/>
          </a:xfrm>
          <a:ln/>
        </p:spPr>
      </p:sp>
      <p:sp>
        <p:nvSpPr>
          <p:cNvPr id="24579" name="Rectangle 3"/>
          <p:cNvSpPr>
            <a:spLocks noGrp="1" noChangeArrowheads="1"/>
          </p:cNvSpPr>
          <p:nvPr>
            <p:ph type="body" idx="1"/>
          </p:nvPr>
        </p:nvSpPr>
        <p:spPr>
          <a:noFill/>
          <a:ln/>
        </p:spPr>
        <p:txBody>
          <a:bodyPr/>
          <a:lstStyle/>
          <a:p>
            <a:r>
              <a:rPr lang="en-US" sz="1000" b="1" dirty="0" smtClean="0">
                <a:latin typeface="+mj-lt"/>
              </a:rPr>
              <a:t>INSTRUCTIONS</a:t>
            </a:r>
          </a:p>
          <a:p>
            <a:r>
              <a:rPr lang="en-US" sz="1000" b="0" i="0" dirty="0" smtClean="0">
                <a:latin typeface="+mj-lt"/>
              </a:rPr>
              <a:t>In an effort to break the ice and encourage group interaction, take a few minutes to ask training participants to briefly share the answers to these four questions. You can ask for several volunteers to share their responses, if the size of your audience prevents all participants from sharing. Group introductions</a:t>
            </a:r>
            <a:r>
              <a:rPr lang="en-US" sz="1000" b="0" i="0" baseline="0" dirty="0" smtClean="0">
                <a:latin typeface="+mj-lt"/>
              </a:rPr>
              <a:t> work best for groups of 15 or fewer training participants. </a:t>
            </a:r>
          </a:p>
          <a:p>
            <a:endParaRPr lang="en-US" sz="1000" b="0" i="0" baseline="0" dirty="0" smtClean="0">
              <a:latin typeface="+mj-lt"/>
            </a:endParaRPr>
          </a:p>
          <a:p>
            <a:r>
              <a:rPr lang="en-US" sz="1000" b="0" i="0" baseline="0" dirty="0" smtClean="0">
                <a:latin typeface="+mj-lt"/>
              </a:rPr>
              <a:t>If the group is too large for formal introductions, the trainer can quickly ask participants the following two questions to gauge their work setting and professional training:</a:t>
            </a:r>
          </a:p>
          <a:p>
            <a:endParaRPr lang="en-US" sz="1000" b="0" i="0" baseline="0" dirty="0" smtClean="0">
              <a:latin typeface="+mj-lt"/>
            </a:endParaRPr>
          </a:p>
          <a:p>
            <a:r>
              <a:rPr lang="en-US" sz="1000" b="0" i="0" baseline="0" dirty="0" smtClean="0">
                <a:latin typeface="+mj-lt"/>
              </a:rPr>
              <a:t>1. How many [case managers, MFTs or LCSWs, counselors, administrators, physicians, PAs, nurse practitioners, nurses, medical assistants, dentists, etc.] are in the room? Did I miss anyone? {elicit responses}</a:t>
            </a:r>
          </a:p>
          <a:p>
            <a:endParaRPr lang="en-US" sz="1000" b="0" i="0" baseline="0" dirty="0" smtClean="0">
              <a:latin typeface="+mj-lt"/>
            </a:endParaRPr>
          </a:p>
          <a:p>
            <a:r>
              <a:rPr lang="en-US" sz="1000" b="0" i="0" baseline="0" dirty="0" smtClean="0">
                <a:latin typeface="+mj-lt"/>
              </a:rPr>
              <a:t>2. How many people work in a [substance abuse, mental health, primary care, infectious disease] setting? Did I miss any settings? {elicit responses}</a:t>
            </a:r>
            <a:endParaRPr lang="en-US" sz="1000" b="0" i="0" dirty="0" smtClean="0">
              <a:latin typeface="+mj-lt"/>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80</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AUDIT,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AUDIT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AUDIT as described above, and then run through the questions of the AUDIT.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AUDIT screener, you could have training participants pair up to role play administering the AUDIT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81</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AUDIT,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AUDIT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AUDIT as described above, and then run through the questions of the AUDIT.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AUDIT screener, you could have training participants pair up to role play administering the AUDIT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82</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AUDIT,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AUDIT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AUDIT as described above, and then run through the questions of the AUDIT.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AUDIT screener, you could have training participants pair up to role play administering the AUDIT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83</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AUDIT,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AUDIT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AUDIT as described above, and then run through the questions of the AUDIT.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AUDIT screener, you could have training participants pair up to role play administering the AUDIT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84</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AUDIT,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AUDIT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AUDIT as described above, and then run through the questions of the AUDIT.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AUDIT screener, you could have training participants pair up to role play administering the AUDIT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b="1" i="0" dirty="0" smtClean="0">
                <a:latin typeface="+mj-lt"/>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000" b="0" i="0" dirty="0" smtClean="0">
                <a:latin typeface="+mj-lt"/>
                <a:cs typeface="Arial" charset="0"/>
              </a:rPr>
              <a:t>**Allow</a:t>
            </a:r>
            <a:r>
              <a:rPr lang="en-GB" sz="1000" b="0" i="0" baseline="0" dirty="0" smtClean="0">
                <a:latin typeface="+mj-lt"/>
                <a:cs typeface="Arial" charset="0"/>
              </a:rPr>
              <a:t> 5 minutes for this portion of the AUDIT practice session**</a:t>
            </a:r>
          </a:p>
          <a:p>
            <a:endParaRPr lang="en-US" sz="1000" dirty="0" smtClean="0">
              <a:latin typeface="+mj-lt"/>
              <a:cs typeface="Arial" charset="0"/>
            </a:endParaRPr>
          </a:p>
          <a:p>
            <a:r>
              <a:rPr lang="en-US" sz="1000" b="0" i="0" dirty="0" smtClean="0">
                <a:latin typeface="+mj-lt"/>
                <a:cs typeface="Arial" charset="0"/>
              </a:rPr>
              <a:t>Bring</a:t>
            </a:r>
            <a:r>
              <a:rPr lang="en-US" sz="1000" b="0" i="0" baseline="0" dirty="0" smtClean="0">
                <a:latin typeface="+mj-lt"/>
                <a:cs typeface="Arial" charset="0"/>
              </a:rPr>
              <a:t> the full group back together, and ask people for their feedback regarding specific </a:t>
            </a:r>
            <a:r>
              <a:rPr lang="en-US" sz="1000" b="0" i="0" dirty="0" smtClean="0">
                <a:latin typeface="+mj-lt"/>
                <a:cs typeface="Arial" charset="0"/>
              </a:rPr>
              <a:t>items on the AUDIT.</a:t>
            </a:r>
            <a:r>
              <a:rPr lang="en-US" sz="1000" b="0" i="0" baseline="0" dirty="0" smtClean="0">
                <a:latin typeface="+mj-lt"/>
                <a:cs typeface="Arial" charset="0"/>
              </a:rPr>
              <a:t> W</a:t>
            </a:r>
            <a:r>
              <a:rPr lang="en-US" sz="1000" b="0" i="0" dirty="0" smtClean="0">
                <a:latin typeface="+mj-lt"/>
                <a:cs typeface="Arial" charset="0"/>
              </a:rPr>
              <a:t>hat are their initial reactions to the questions as the</a:t>
            </a:r>
            <a:r>
              <a:rPr lang="en-US" sz="1000" b="0" i="0" baseline="0" dirty="0" smtClean="0">
                <a:latin typeface="+mj-lt"/>
                <a:cs typeface="Arial" charset="0"/>
              </a:rPr>
              <a:t>y are </a:t>
            </a:r>
            <a:r>
              <a:rPr lang="en-US" sz="1000" b="0" i="0" dirty="0" smtClean="0">
                <a:latin typeface="+mj-lt"/>
                <a:cs typeface="Arial" charset="0"/>
              </a:rPr>
              <a:t>written? </a:t>
            </a:r>
          </a:p>
          <a:p>
            <a:r>
              <a:rPr lang="en-US" sz="1000" b="0" i="0" dirty="0" smtClean="0">
                <a:latin typeface="+mj-lt"/>
                <a:cs typeface="Arial" charset="0"/>
              </a:rPr>
              <a:t> </a:t>
            </a:r>
          </a:p>
          <a:p>
            <a:r>
              <a:rPr lang="en-US" sz="1000" b="1" i="0" dirty="0" smtClean="0">
                <a:latin typeface="+mj-lt"/>
                <a:cs typeface="Arial" charset="0"/>
              </a:rPr>
              <a:t>Additional</a:t>
            </a:r>
            <a:r>
              <a:rPr lang="en-US" sz="1000" b="1" i="0" baseline="0" dirty="0" smtClean="0">
                <a:latin typeface="+mj-lt"/>
                <a:cs typeface="Arial" charset="0"/>
              </a:rPr>
              <a:t> Information for the Trainer(s)</a:t>
            </a:r>
          </a:p>
          <a:p>
            <a:r>
              <a:rPr lang="en-US" sz="1000" b="0" i="0" baseline="0" dirty="0" smtClean="0">
                <a:latin typeface="+mj-lt"/>
                <a:cs typeface="Arial" charset="0"/>
              </a:rPr>
              <a:t>Y</a:t>
            </a:r>
            <a:r>
              <a:rPr lang="en-US" sz="1000" b="0" i="0" dirty="0" smtClean="0">
                <a:latin typeface="+mj-lt"/>
                <a:cs typeface="Arial" charset="0"/>
              </a:rPr>
              <a:t>ou may receive a comment about question 3 and the reference to “6 drinks or more.” This question has to do with binge drinking; in the U.S., the definition of binge drinking is 5 or more for men in a single setting/occasion and 4 or more drinks for women in a single setting/occasion. The reason the question reads “6 or more” is because in some countries, such as Australia, the standard drink size is smaller than in the U.S. </a:t>
            </a:r>
          </a:p>
          <a:p>
            <a:r>
              <a:rPr lang="en-US" sz="1000" b="0" i="0" dirty="0" smtClean="0">
                <a:latin typeface="+mj-lt"/>
                <a:cs typeface="Arial" charset="0"/>
              </a:rPr>
              <a:t> </a:t>
            </a:r>
          </a:p>
          <a:p>
            <a:r>
              <a:rPr lang="en-US" sz="1000" b="0" i="0" dirty="0" smtClean="0">
                <a:latin typeface="+mj-lt"/>
                <a:cs typeface="Arial" charset="0"/>
              </a:rPr>
              <a:t>Some people may comment that a question is vague or poorly worded. In response,</a:t>
            </a:r>
            <a:r>
              <a:rPr lang="en-US" sz="1000" b="0" i="0" baseline="0" dirty="0" smtClean="0">
                <a:latin typeface="+mj-lt"/>
                <a:cs typeface="Arial" charset="0"/>
              </a:rPr>
              <a:t> </a:t>
            </a:r>
            <a:r>
              <a:rPr lang="en-US" sz="1000" b="0" i="0" dirty="0" smtClean="0">
                <a:latin typeface="+mj-lt"/>
                <a:cs typeface="Arial" charset="0"/>
              </a:rPr>
              <a:t>acknowledge their feedback and reassure them that no instrument is perfect, but the AUDIT has undergone a tremendous amount of research cross-nationally and, as a whole, has very good reliability and validity. This means that it works well to identify risky drinking,</a:t>
            </a:r>
            <a:r>
              <a:rPr lang="en-US" sz="1000" b="0" i="0" baseline="0" dirty="0" smtClean="0">
                <a:latin typeface="+mj-lt"/>
                <a:cs typeface="Arial" charset="0"/>
              </a:rPr>
              <a:t> even if one or more questions seem to be poorly worded</a:t>
            </a:r>
            <a:r>
              <a:rPr lang="en-US" sz="1000" b="0" i="0" dirty="0" smtClean="0">
                <a:latin typeface="+mj-lt"/>
                <a:cs typeface="Arial" charset="0"/>
              </a:rPr>
              <a:t>. In addition, no one question is critical on its</a:t>
            </a:r>
            <a:r>
              <a:rPr lang="en-US" sz="1000" b="0" i="0" baseline="0" dirty="0" smtClean="0">
                <a:latin typeface="+mj-lt"/>
                <a:cs typeface="Arial" charset="0"/>
              </a:rPr>
              <a:t> own; the collection of questions is what tells the clinician if the patient is engaging in risky drinking.</a:t>
            </a:r>
            <a:endParaRPr lang="en-US" sz="1000" b="0" i="0" dirty="0" smtClean="0">
              <a:latin typeface="+mj-lt"/>
              <a:cs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The Drug Abuse Screening Test (DAST) was originally developed in 1982 and is still an excellent screening tool. It was originally designed as a 28-item self-report scale that consists of items that parallel those of the Michigan Alcoholism Screening Test (MAST). The DAST has “exhibited valid psychometric properties” and has been found to be “a sensitive screening instrument for the abuse of drugs other than alcohol. The DAST-10</a:t>
            </a:r>
            <a:r>
              <a:rPr lang="en-US" sz="1000" b="0" i="0" kern="1200" dirty="0" smtClean="0">
                <a:solidFill>
                  <a:schemeClr val="tx1"/>
                </a:solidFill>
                <a:effectLst/>
                <a:latin typeface="+mj-lt"/>
                <a:ea typeface="+mn-ea"/>
                <a:cs typeface="+mn-cs"/>
              </a:rPr>
              <a:t> is a 10-item, yes/no self-report instrument that has been condensed from the 28-item DAST and takes less than 8 minutes to complete. The DAST-10 was designed to provide a brief instrument for clinical screening and treatment evaluation and can be used with adults and older youth. This slide features some of the many advantages of the DAST. </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86</a:t>
            </a:fld>
            <a:endParaRPr lang="en-US"/>
          </a:p>
        </p:txBody>
      </p:sp>
    </p:spTree>
    <p:extLst>
      <p:ext uri="{BB962C8B-B14F-4D97-AF65-F5344CB8AC3E}">
        <p14:creationId xmlns:p14="http://schemas.microsoft.com/office/powerpoint/2010/main" val="38176081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01">
              <a:defRPr>
                <a:solidFill>
                  <a:schemeClr val="tx1"/>
                </a:solidFill>
                <a:latin typeface="Arial" pitchFamily="34" charset="0"/>
              </a:defRPr>
            </a:lvl1pPr>
            <a:lvl2pPr marL="742841" indent="-285708" defTabSz="934901">
              <a:defRPr>
                <a:solidFill>
                  <a:schemeClr val="tx1"/>
                </a:solidFill>
                <a:latin typeface="Arial" pitchFamily="34" charset="0"/>
              </a:defRPr>
            </a:lvl2pPr>
            <a:lvl3pPr marL="1142833" indent="-228567" defTabSz="934901">
              <a:defRPr>
                <a:solidFill>
                  <a:schemeClr val="tx1"/>
                </a:solidFill>
                <a:latin typeface="Arial" pitchFamily="34" charset="0"/>
              </a:defRPr>
            </a:lvl3pPr>
            <a:lvl4pPr marL="1599965" indent="-228567" defTabSz="934901">
              <a:defRPr>
                <a:solidFill>
                  <a:schemeClr val="tx1"/>
                </a:solidFill>
                <a:latin typeface="Arial" pitchFamily="34" charset="0"/>
              </a:defRPr>
            </a:lvl4pPr>
            <a:lvl5pPr marL="2057099" indent="-228567" defTabSz="934901">
              <a:defRPr>
                <a:solidFill>
                  <a:schemeClr val="tx1"/>
                </a:solidFill>
                <a:latin typeface="Arial" pitchFamily="34" charset="0"/>
              </a:defRPr>
            </a:lvl5pPr>
            <a:lvl6pPr marL="2514232" indent="-228567" defTabSz="934901" eaLnBrk="0" fontAlgn="base" hangingPunct="0">
              <a:spcBef>
                <a:spcPct val="0"/>
              </a:spcBef>
              <a:spcAft>
                <a:spcPct val="0"/>
              </a:spcAft>
              <a:defRPr>
                <a:solidFill>
                  <a:schemeClr val="tx1"/>
                </a:solidFill>
                <a:latin typeface="Arial" pitchFamily="34" charset="0"/>
              </a:defRPr>
            </a:lvl6pPr>
            <a:lvl7pPr marL="2971364" indent="-228567" defTabSz="934901" eaLnBrk="0" fontAlgn="base" hangingPunct="0">
              <a:spcBef>
                <a:spcPct val="0"/>
              </a:spcBef>
              <a:spcAft>
                <a:spcPct val="0"/>
              </a:spcAft>
              <a:defRPr>
                <a:solidFill>
                  <a:schemeClr val="tx1"/>
                </a:solidFill>
                <a:latin typeface="Arial" pitchFamily="34" charset="0"/>
              </a:defRPr>
            </a:lvl7pPr>
            <a:lvl8pPr marL="3428498" indent="-228567" defTabSz="934901" eaLnBrk="0" fontAlgn="base" hangingPunct="0">
              <a:spcBef>
                <a:spcPct val="0"/>
              </a:spcBef>
              <a:spcAft>
                <a:spcPct val="0"/>
              </a:spcAft>
              <a:defRPr>
                <a:solidFill>
                  <a:schemeClr val="tx1"/>
                </a:solidFill>
                <a:latin typeface="Arial" pitchFamily="34" charset="0"/>
              </a:defRPr>
            </a:lvl8pPr>
            <a:lvl9pPr marL="3885630" indent="-228567" defTabSz="934901" eaLnBrk="0" fontAlgn="base" hangingPunct="0">
              <a:spcBef>
                <a:spcPct val="0"/>
              </a:spcBef>
              <a:spcAft>
                <a:spcPct val="0"/>
              </a:spcAft>
              <a:defRPr>
                <a:solidFill>
                  <a:schemeClr val="tx1"/>
                </a:solidFill>
                <a:latin typeface="Arial" pitchFamily="34" charset="0"/>
              </a:defRPr>
            </a:lvl9pPr>
          </a:lstStyle>
          <a:p>
            <a:fld id="{280608C7-A2F3-49A9-8220-6EE1B729534F}" type="slidenum">
              <a:rPr lang="en-US">
                <a:solidFill>
                  <a:prstClr val="black"/>
                </a:solidFill>
                <a:latin typeface="Times New Roman" pitchFamily="18" charset="0"/>
              </a:rPr>
              <a:pPr/>
              <a:t>87</a:t>
            </a:fld>
            <a:endParaRPr lang="en-US">
              <a:solidFill>
                <a:prstClr val="black"/>
              </a:solidFill>
              <a:latin typeface="Times New Roman" pitchFamily="18"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000" dirty="0" smtClean="0">
                <a:latin typeface="+mj-lt"/>
              </a:rPr>
              <a:t>This slide features</a:t>
            </a:r>
            <a:r>
              <a:rPr lang="en-US" sz="1000" baseline="0" dirty="0" smtClean="0">
                <a:latin typeface="+mj-lt"/>
              </a:rPr>
              <a:t> a few limitations of the DAST. </a:t>
            </a:r>
            <a:r>
              <a:rPr lang="en-US" sz="1000" dirty="0" smtClean="0">
                <a:latin typeface="+mj-lt"/>
              </a:rPr>
              <a:t>A low score does not necessarily mean that a patient is free of drug-related problems. One must take into consideration the length of time the patient has been using, level of consumption, and other data collected to assist in score interpretation. </a:t>
            </a:r>
            <a:r>
              <a:rPr lang="en-US" sz="1000" b="0" i="0" kern="1200" dirty="0" smtClean="0">
                <a:solidFill>
                  <a:schemeClr val="tx1"/>
                </a:solidFill>
                <a:effectLst/>
                <a:latin typeface="+mj-lt"/>
                <a:ea typeface="+mn-ea"/>
                <a:cs typeface="+mn-cs"/>
              </a:rPr>
              <a:t>It</a:t>
            </a:r>
            <a:r>
              <a:rPr lang="en-US" sz="1000" b="0" i="0" kern="1200" baseline="0" dirty="0" smtClean="0">
                <a:solidFill>
                  <a:schemeClr val="tx1"/>
                </a:solidFill>
                <a:effectLst/>
                <a:latin typeface="+mj-lt"/>
                <a:ea typeface="+mn-ea"/>
                <a:cs typeface="+mn-cs"/>
              </a:rPr>
              <a:t> is important to keep in mind that like the AUDIT, no single item of the DAST is that important; it’s more about the collection of items. The DAST was normed on thousands of people, and once you become comfortable with the wording of the questions, screening is more effective.</a:t>
            </a:r>
            <a:endParaRPr lang="en-US" sz="1000" kern="1200" dirty="0" smtClean="0">
              <a:solidFill>
                <a:schemeClr val="tx1"/>
              </a:solidFill>
              <a:latin typeface="+mj-lt"/>
              <a:ea typeface="+mn-ea"/>
              <a:cs typeface="+mn-cs"/>
            </a:endParaRPr>
          </a:p>
          <a:p>
            <a:pPr eaLnBrk="1" hangingPunct="1"/>
            <a:endParaRPr lang="en-US"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Scoring</a:t>
            </a:r>
            <a:r>
              <a:rPr lang="en-US" sz="1000" baseline="0" dirty="0" smtClean="0">
                <a:latin typeface="+mj-lt"/>
              </a:rPr>
              <a:t> of the DAST is very straightforward. </a:t>
            </a:r>
            <a:r>
              <a:rPr lang="en-US" sz="1000" dirty="0" smtClean="0">
                <a:latin typeface="+mj-lt"/>
              </a:rPr>
              <a:t>Question 3 is an internal validity</a:t>
            </a:r>
            <a:r>
              <a:rPr lang="en-US" sz="1000" baseline="0" dirty="0" smtClean="0">
                <a:latin typeface="+mj-lt"/>
              </a:rPr>
              <a:t> check, meaning it is reverse scored. In all other questions, a YES response receives a score of 1, but in question 3, a NO response receives the score of 1. This method helps to identify individuals who have literacy issues, as well as those who may not be telling the truth.</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88</a:t>
            </a:fld>
            <a:endParaRPr lang="en-US"/>
          </a:p>
        </p:txBody>
      </p:sp>
    </p:spTree>
    <p:extLst>
      <p:ext uri="{BB962C8B-B14F-4D97-AF65-F5344CB8AC3E}">
        <p14:creationId xmlns:p14="http://schemas.microsoft.com/office/powerpoint/2010/main" val="36693983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01">
              <a:defRPr>
                <a:solidFill>
                  <a:schemeClr val="tx1"/>
                </a:solidFill>
                <a:latin typeface="Arial" pitchFamily="34" charset="0"/>
              </a:defRPr>
            </a:lvl1pPr>
            <a:lvl2pPr marL="742841" indent="-285708" defTabSz="934901">
              <a:defRPr>
                <a:solidFill>
                  <a:schemeClr val="tx1"/>
                </a:solidFill>
                <a:latin typeface="Arial" pitchFamily="34" charset="0"/>
              </a:defRPr>
            </a:lvl2pPr>
            <a:lvl3pPr marL="1142833" indent="-228567" defTabSz="934901">
              <a:defRPr>
                <a:solidFill>
                  <a:schemeClr val="tx1"/>
                </a:solidFill>
                <a:latin typeface="Arial" pitchFamily="34" charset="0"/>
              </a:defRPr>
            </a:lvl3pPr>
            <a:lvl4pPr marL="1599965" indent="-228567" defTabSz="934901">
              <a:defRPr>
                <a:solidFill>
                  <a:schemeClr val="tx1"/>
                </a:solidFill>
                <a:latin typeface="Arial" pitchFamily="34" charset="0"/>
              </a:defRPr>
            </a:lvl4pPr>
            <a:lvl5pPr marL="2057099" indent="-228567" defTabSz="934901">
              <a:defRPr>
                <a:solidFill>
                  <a:schemeClr val="tx1"/>
                </a:solidFill>
                <a:latin typeface="Arial" pitchFamily="34" charset="0"/>
              </a:defRPr>
            </a:lvl5pPr>
            <a:lvl6pPr marL="2514232" indent="-228567" defTabSz="934901" eaLnBrk="0" fontAlgn="base" hangingPunct="0">
              <a:spcBef>
                <a:spcPct val="0"/>
              </a:spcBef>
              <a:spcAft>
                <a:spcPct val="0"/>
              </a:spcAft>
              <a:defRPr>
                <a:solidFill>
                  <a:schemeClr val="tx1"/>
                </a:solidFill>
                <a:latin typeface="Arial" pitchFamily="34" charset="0"/>
              </a:defRPr>
            </a:lvl6pPr>
            <a:lvl7pPr marL="2971364" indent="-228567" defTabSz="934901" eaLnBrk="0" fontAlgn="base" hangingPunct="0">
              <a:spcBef>
                <a:spcPct val="0"/>
              </a:spcBef>
              <a:spcAft>
                <a:spcPct val="0"/>
              </a:spcAft>
              <a:defRPr>
                <a:solidFill>
                  <a:schemeClr val="tx1"/>
                </a:solidFill>
                <a:latin typeface="Arial" pitchFamily="34" charset="0"/>
              </a:defRPr>
            </a:lvl7pPr>
            <a:lvl8pPr marL="3428498" indent="-228567" defTabSz="934901" eaLnBrk="0" fontAlgn="base" hangingPunct="0">
              <a:spcBef>
                <a:spcPct val="0"/>
              </a:spcBef>
              <a:spcAft>
                <a:spcPct val="0"/>
              </a:spcAft>
              <a:defRPr>
                <a:solidFill>
                  <a:schemeClr val="tx1"/>
                </a:solidFill>
                <a:latin typeface="Arial" pitchFamily="34" charset="0"/>
              </a:defRPr>
            </a:lvl8pPr>
            <a:lvl9pPr marL="3885630" indent="-228567" defTabSz="934901" eaLnBrk="0" fontAlgn="base" hangingPunct="0">
              <a:spcBef>
                <a:spcPct val="0"/>
              </a:spcBef>
              <a:spcAft>
                <a:spcPct val="0"/>
              </a:spcAft>
              <a:defRPr>
                <a:solidFill>
                  <a:schemeClr val="tx1"/>
                </a:solidFill>
                <a:latin typeface="Arial" pitchFamily="34" charset="0"/>
              </a:defRPr>
            </a:lvl9pPr>
          </a:lstStyle>
          <a:p>
            <a:fld id="{CC38CE09-D14C-40E0-8667-1D4385E8DA4D}" type="slidenum">
              <a:rPr lang="en-US">
                <a:solidFill>
                  <a:prstClr val="black"/>
                </a:solidFill>
                <a:latin typeface="Times New Roman" pitchFamily="18" charset="0"/>
              </a:rPr>
              <a:pPr/>
              <a:t>89</a:t>
            </a:fld>
            <a:endParaRPr lang="en-US">
              <a:solidFill>
                <a:prstClr val="black"/>
              </a:solidFill>
              <a:latin typeface="Times New Roman" pitchFamily="18"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kern="1200" dirty="0" smtClean="0">
                <a:solidFill>
                  <a:schemeClr val="tx1"/>
                </a:solidFill>
                <a:latin typeface="+mj-lt"/>
                <a:ea typeface="+mn-ea"/>
                <a:cs typeface="Arial" charset="0"/>
              </a:rPr>
              <a:t>Like most screens, the DAST results in a single</a:t>
            </a:r>
            <a:r>
              <a:rPr lang="en-US" sz="1000" kern="1200" baseline="0" dirty="0" smtClean="0">
                <a:solidFill>
                  <a:schemeClr val="tx1"/>
                </a:solidFill>
                <a:latin typeface="+mj-lt"/>
                <a:ea typeface="+mn-ea"/>
                <a:cs typeface="Arial" charset="0"/>
              </a:rPr>
              <a:t> </a:t>
            </a:r>
            <a:r>
              <a:rPr lang="en-US" sz="1000" kern="1200" dirty="0" smtClean="0">
                <a:solidFill>
                  <a:schemeClr val="tx1"/>
                </a:solidFill>
                <a:latin typeface="+mj-lt"/>
                <a:ea typeface="+mn-ea"/>
                <a:cs typeface="Arial" charset="0"/>
              </a:rPr>
              <a:t>score. Scores correlate to risk levels (low, moderate, and high). For example, a score of 0 is considered no risk and the appropriate response from the provider is to encourage the patient to continue these low-risk behaviors. A score</a:t>
            </a:r>
            <a:r>
              <a:rPr lang="en-US" sz="1000" kern="1200" baseline="0" dirty="0" smtClean="0">
                <a:solidFill>
                  <a:schemeClr val="tx1"/>
                </a:solidFill>
                <a:latin typeface="+mj-lt"/>
                <a:ea typeface="+mn-ea"/>
                <a:cs typeface="Arial" charset="0"/>
              </a:rPr>
              <a:t> of 1-2 </a:t>
            </a:r>
            <a:r>
              <a:rPr lang="en-US" sz="1000" kern="1200" dirty="0" smtClean="0">
                <a:solidFill>
                  <a:schemeClr val="tx1"/>
                </a:solidFill>
                <a:latin typeface="+mj-lt"/>
                <a:ea typeface="+mn-ea"/>
                <a:cs typeface="Arial" charset="0"/>
              </a:rPr>
              <a:t>suggest a low level of risk. People in this risk range should receive a brief intervention focused on lowering their risk. People at the higher end of the moderate risk range—those</a:t>
            </a:r>
            <a:r>
              <a:rPr lang="en-US" sz="1000" kern="1200" baseline="0" dirty="0" smtClean="0">
                <a:solidFill>
                  <a:schemeClr val="tx1"/>
                </a:solidFill>
                <a:latin typeface="+mj-lt"/>
                <a:ea typeface="+mn-ea"/>
                <a:cs typeface="Arial" charset="0"/>
              </a:rPr>
              <a:t> who </a:t>
            </a:r>
            <a:r>
              <a:rPr lang="en-US" sz="1000" kern="1200" dirty="0" smtClean="0">
                <a:solidFill>
                  <a:schemeClr val="tx1"/>
                </a:solidFill>
                <a:latin typeface="+mj-lt"/>
                <a:ea typeface="+mn-ea"/>
                <a:cs typeface="Arial" charset="0"/>
              </a:rPr>
              <a:t>score a 3 to 5—should be given an extended brief intervention and possibly the opportunity for brief treatment, which means additional cognitive</a:t>
            </a:r>
            <a:r>
              <a:rPr lang="en-US" sz="1000" kern="1200" baseline="0" dirty="0" smtClean="0">
                <a:solidFill>
                  <a:schemeClr val="tx1"/>
                </a:solidFill>
                <a:latin typeface="+mj-lt"/>
                <a:ea typeface="+mn-ea"/>
                <a:cs typeface="Arial" charset="0"/>
              </a:rPr>
              <a:t> behavioral-related </a:t>
            </a:r>
            <a:r>
              <a:rPr lang="en-US" sz="1000" kern="1200" dirty="0" smtClean="0">
                <a:solidFill>
                  <a:schemeClr val="tx1"/>
                </a:solidFill>
                <a:latin typeface="+mj-lt"/>
                <a:ea typeface="+mn-ea"/>
                <a:cs typeface="Arial" charset="0"/>
              </a:rPr>
              <a:t>counseling sessions. Again, the goal is to help them to identify strategies to lower their risk of developing serious</a:t>
            </a:r>
            <a:r>
              <a:rPr lang="en-US" sz="1000" kern="1200" baseline="0" dirty="0" smtClean="0">
                <a:solidFill>
                  <a:schemeClr val="tx1"/>
                </a:solidFill>
                <a:latin typeface="+mj-lt"/>
                <a:ea typeface="+mn-ea"/>
                <a:cs typeface="Arial" charset="0"/>
              </a:rPr>
              <a:t> drug-related health and social </a:t>
            </a:r>
            <a:r>
              <a:rPr lang="en-US" sz="1000" kern="1200" dirty="0" smtClean="0">
                <a:solidFill>
                  <a:schemeClr val="tx1"/>
                </a:solidFill>
                <a:latin typeface="+mj-lt"/>
                <a:ea typeface="+mn-ea"/>
                <a:cs typeface="Arial" charset="0"/>
              </a:rPr>
              <a:t>problems. A person at the very high end, with a score of 6-10, may have a substance use disorder. This person needs a referral to specialized care. An extended brief intervention should be conducted, but now the focus should be on helping the person to choose to accept and follow through on a referral to</a:t>
            </a:r>
            <a:r>
              <a:rPr lang="en-US" sz="1000" kern="1200" baseline="0" dirty="0" smtClean="0">
                <a:solidFill>
                  <a:schemeClr val="tx1"/>
                </a:solidFill>
                <a:latin typeface="+mj-lt"/>
                <a:ea typeface="+mn-ea"/>
                <a:cs typeface="Arial" charset="0"/>
              </a:rPr>
              <a:t> more formalized</a:t>
            </a:r>
            <a:r>
              <a:rPr lang="en-US" sz="1000" kern="1200" dirty="0" smtClean="0">
                <a:solidFill>
                  <a:schemeClr val="tx1"/>
                </a:solidFill>
                <a:latin typeface="+mj-lt"/>
                <a:ea typeface="+mn-ea"/>
                <a:cs typeface="Arial" charset="0"/>
              </a:rPr>
              <a:t> treatment.</a:t>
            </a:r>
          </a:p>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ln/>
        </p:spPr>
        <p:txBody>
          <a:bodyPr/>
          <a:lstStyle/>
          <a:p>
            <a:r>
              <a:rPr lang="en-US" sz="1000" b="1" dirty="0" smtClean="0">
                <a:latin typeface="+mj-lt"/>
              </a:rPr>
              <a:t>INSTRUCTIONS/KEY POINT</a:t>
            </a:r>
          </a:p>
          <a:p>
            <a:r>
              <a:rPr lang="en-US" sz="1000" b="0" i="0" dirty="0" smtClean="0">
                <a:latin typeface="+mj-lt"/>
              </a:rPr>
              <a:t>Briefly review each of the educational objectives with the audience.</a:t>
            </a:r>
          </a:p>
          <a:p>
            <a:endParaRPr lang="en-US" sz="1000" dirty="0" smtClean="0">
              <a:latin typeface="+mj-lt"/>
            </a:endParaRPr>
          </a:p>
          <a:p>
            <a:r>
              <a:rPr lang="en-US" sz="1000" dirty="0" smtClean="0">
                <a:latin typeface="+mj-lt"/>
              </a:rPr>
              <a:t>Educational Objectives:</a:t>
            </a:r>
          </a:p>
          <a:p>
            <a:r>
              <a:rPr lang="en-US" sz="1000" dirty="0" smtClean="0">
                <a:latin typeface="+mj-lt"/>
              </a:rPr>
              <a:t>At the end of this brief training,</a:t>
            </a:r>
            <a:r>
              <a:rPr lang="en-US" sz="1000" baseline="0" dirty="0" smtClean="0">
                <a:latin typeface="+mj-lt"/>
              </a:rPr>
              <a:t> participants will be able to:</a:t>
            </a:r>
          </a:p>
          <a:p>
            <a:pPr marL="228600" indent="-228600">
              <a:buAutoNum type="arabicPeriod"/>
            </a:pPr>
            <a:r>
              <a:rPr lang="en-US" sz="1000" kern="1200" dirty="0" smtClean="0">
                <a:solidFill>
                  <a:schemeClr val="tx1"/>
                </a:solidFill>
                <a:effectLst/>
                <a:latin typeface="+mj-lt"/>
                <a:ea typeface="+mn-ea"/>
                <a:cs typeface="+mn-cs"/>
              </a:rPr>
              <a:t>Describe the background and rationale for conducting screening and brief intervention</a:t>
            </a:r>
            <a:r>
              <a:rPr lang="en-US" sz="1000" kern="1200" baseline="0" dirty="0" smtClean="0">
                <a:solidFill>
                  <a:schemeClr val="tx1"/>
                </a:solidFill>
                <a:effectLst/>
                <a:latin typeface="+mj-lt"/>
                <a:ea typeface="+mn-ea"/>
                <a:cs typeface="+mn-cs"/>
              </a:rPr>
              <a:t> </a:t>
            </a:r>
            <a:r>
              <a:rPr lang="en-US" sz="1000" kern="1200" dirty="0" smtClean="0">
                <a:solidFill>
                  <a:schemeClr val="tx1"/>
                </a:solidFill>
                <a:effectLst/>
                <a:latin typeface="+mj-lt"/>
                <a:ea typeface="+mn-ea"/>
                <a:cs typeface="+mn-cs"/>
              </a:rPr>
              <a:t>activities in HIV care settings.</a:t>
            </a:r>
          </a:p>
          <a:p>
            <a:pPr marL="228600" indent="-228600">
              <a:buAutoNum type="arabicPeriod"/>
            </a:pPr>
            <a:r>
              <a:rPr lang="en-US" sz="1000" kern="1200" dirty="0" smtClean="0">
                <a:solidFill>
                  <a:schemeClr val="tx1"/>
                </a:solidFill>
                <a:effectLst/>
                <a:latin typeface="+mj-lt"/>
                <a:ea typeface="+mn-ea"/>
                <a:cs typeface="+mn-cs"/>
              </a:rPr>
              <a:t>Explain at least three screening procedures for identifying patients engaged in at-risk substance use behaviors.</a:t>
            </a:r>
          </a:p>
          <a:p>
            <a:pPr marL="228600" indent="-228600">
              <a:buAutoNum type="arabicPeriod"/>
            </a:pPr>
            <a:r>
              <a:rPr lang="en-US" sz="1000" kern="1200" dirty="0" smtClean="0">
                <a:solidFill>
                  <a:schemeClr val="tx1"/>
                </a:solidFill>
                <a:effectLst/>
                <a:latin typeface="+mj-lt"/>
                <a:ea typeface="+mn-ea"/>
                <a:cs typeface="+mn-cs"/>
              </a:rPr>
              <a:t>Utilize brief intervention strategies and motivational interviewing techniques to motivate patients to change their at-risk behavior and/or seek more formalized substance use treatment.</a:t>
            </a:r>
          </a:p>
          <a:p>
            <a:r>
              <a:rPr lang="en-US" sz="1000" kern="1200" dirty="0" smtClean="0">
                <a:solidFill>
                  <a:schemeClr val="tx1"/>
                </a:solidFill>
                <a:effectLst/>
                <a:latin typeface="+mj-lt"/>
                <a:ea typeface="+mn-ea"/>
                <a:cs typeface="+mn-cs"/>
              </a:rPr>
              <a:t> </a:t>
            </a:r>
          </a:p>
          <a:p>
            <a:endParaRPr lang="en-US" sz="1200" dirty="0" smtClean="0"/>
          </a:p>
        </p:txBody>
      </p:sp>
      <p:sp>
        <p:nvSpPr>
          <p:cNvPr id="60420" name="Slide Number Placeholder 3"/>
          <p:cNvSpPr>
            <a:spLocks noGrp="1"/>
          </p:cNvSpPr>
          <p:nvPr>
            <p:ph type="sldNum" sz="quarter" idx="5"/>
          </p:nvPr>
        </p:nvSpPr>
        <p:spPr/>
        <p:txBody>
          <a:bodyPr/>
          <a:lstStyle/>
          <a:p>
            <a:pPr>
              <a:defRPr/>
            </a:pPr>
            <a:fld id="{632F4E99-D01A-4841-B848-7C69278447EC}" type="slidenum">
              <a:rPr lang="en-US" smtClean="0"/>
              <a:pPr>
                <a:defRPr/>
              </a:pPr>
              <a:t>9</a:t>
            </a:fld>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j-lt"/>
              </a:rPr>
              <a:t>The DAST includes questions</a:t>
            </a:r>
            <a:r>
              <a:rPr lang="en-US" sz="1000" baseline="0" dirty="0" smtClean="0">
                <a:latin typeface="+mj-lt"/>
              </a:rPr>
              <a:t> that focus on drug use in the past 12 months. Drug use is defined as the use of illicit drugs, as well as the misuse of prescribed or over-the-counter medications. Every question must be answered in order to determine a valid score.</a:t>
            </a:r>
            <a:endParaRPr lang="en-US" sz="1000" dirty="0">
              <a:latin typeface="+mj-lt"/>
            </a:endParaRPr>
          </a:p>
        </p:txBody>
      </p:sp>
      <p:sp>
        <p:nvSpPr>
          <p:cNvPr id="4" name="Slide Number Placeholder 3"/>
          <p:cNvSpPr>
            <a:spLocks noGrp="1"/>
          </p:cNvSpPr>
          <p:nvPr>
            <p:ph type="sldNum" sz="quarter" idx="10"/>
          </p:nvPr>
        </p:nvSpPr>
        <p:spPr/>
        <p:txBody>
          <a:bodyPr/>
          <a:lstStyle/>
          <a:p>
            <a:pPr>
              <a:defRPr/>
            </a:pPr>
            <a:fld id="{B6DEFC7A-FFAE-4576-9115-B0629668D395}" type="slidenum">
              <a:rPr lang="en-US" smtClean="0"/>
              <a:pPr>
                <a:defRPr/>
              </a:pPr>
              <a:t>90</a:t>
            </a:fld>
            <a:endParaRPr lang="en-US"/>
          </a:p>
        </p:txBody>
      </p:sp>
    </p:spTree>
    <p:extLst>
      <p:ext uri="{BB962C8B-B14F-4D97-AF65-F5344CB8AC3E}">
        <p14:creationId xmlns:p14="http://schemas.microsoft.com/office/powerpoint/2010/main" val="24905087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91</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DAST,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DAST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DAST as described above, and then run through the questions of the DAST.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trainer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DAST screener, you could have training participants pair up to role play administering the DAST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92</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DAST,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DAST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DAST as described above, and then run through the questions of the DAST.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training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DAST screener, you could have training participants pair up to role play administering the DAST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93</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DAST,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DAST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DAST as described above, and then run through the questions of the DAST.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training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DAST screener, you could have training participants pair up to role play administering the DAST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94</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DAST,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DAST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DAST as described above, and then run through the questions of the DAST.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training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DAST screener, you could have training participants pair up to role play administering the DAST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95</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DAST,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DAST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DAST as described above, and then run through the questions of the DAST.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training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DAST screener, you could have training participants pair up to role play administering the DAST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96</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latin typeface="Times New Roman" pitchFamily="18" charset="0"/>
                <a:ea typeface="+mn-ea"/>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latin typeface="Times New Roman" pitchFamily="18" charset="0"/>
                <a:ea typeface="+mn-ea"/>
                <a:cs typeface="Arial" charset="0"/>
              </a:rPr>
              <a:t>**Allow</a:t>
            </a:r>
            <a:r>
              <a:rPr lang="en-GB" sz="1200" b="0" i="0" kern="1200" baseline="0" dirty="0" smtClean="0">
                <a:solidFill>
                  <a:schemeClr val="tx1"/>
                </a:solidFill>
                <a:latin typeface="Times New Roman" pitchFamily="18" charset="0"/>
                <a:ea typeface="+mn-ea"/>
                <a:cs typeface="Arial" charset="0"/>
              </a:rPr>
              <a:t> 10-15 minutes for this activity**</a:t>
            </a:r>
          </a:p>
          <a:p>
            <a:endParaRPr lang="en-US" sz="1200" kern="1200" dirty="0" smtClean="0">
              <a:solidFill>
                <a:schemeClr val="tx1"/>
              </a:solidFill>
              <a:latin typeface="Times New Roman" pitchFamily="18" charset="0"/>
              <a:ea typeface="+mn-ea"/>
              <a:cs typeface="Arial" charset="0"/>
            </a:endParaRPr>
          </a:p>
          <a:p>
            <a:r>
              <a:rPr lang="en-US" sz="1200" b="0" i="0" kern="1200" dirty="0" smtClean="0">
                <a:solidFill>
                  <a:schemeClr val="tx1"/>
                </a:solidFill>
                <a:latin typeface="Times New Roman" pitchFamily="18" charset="0"/>
                <a:ea typeface="+mn-ea"/>
                <a:cs typeface="+mn-cs"/>
              </a:rPr>
              <a:t>To get acquainted with the questions included on the DAST, the trainer will play the role of the clinician, and participants</a:t>
            </a:r>
            <a:r>
              <a:rPr lang="en-US" sz="1200" b="0" i="0" kern="1200" baseline="0" dirty="0" smtClean="0">
                <a:solidFill>
                  <a:schemeClr val="tx1"/>
                </a:solidFill>
                <a:latin typeface="Times New Roman" pitchFamily="18" charset="0"/>
                <a:ea typeface="+mn-ea"/>
                <a:cs typeface="+mn-cs"/>
              </a:rPr>
              <a:t> will be asked to respond to each question. Audience Response System clickers can be used to record the responses to the anonymous group administration of the DAST screener, if such equipment is available to the trainer. Otherwise, participants can keep track of their responses and tally up their score at the end of the final (10</a:t>
            </a:r>
            <a:r>
              <a:rPr lang="en-US" sz="1200" b="0" i="0" kern="1200" baseline="30000" dirty="0" smtClean="0">
                <a:solidFill>
                  <a:schemeClr val="tx1"/>
                </a:solidFill>
                <a:latin typeface="Times New Roman" pitchFamily="18" charset="0"/>
                <a:ea typeface="+mn-ea"/>
                <a:cs typeface="+mn-cs"/>
              </a:rPr>
              <a:t>th</a:t>
            </a:r>
            <a:r>
              <a:rPr lang="en-US" sz="1200" b="0" i="0" kern="1200" baseline="0" dirty="0" smtClean="0">
                <a:solidFill>
                  <a:schemeClr val="tx1"/>
                </a:solidFill>
                <a:latin typeface="Times New Roman" pitchFamily="18" charset="0"/>
                <a:ea typeface="+mn-ea"/>
                <a:cs typeface="+mn-cs"/>
              </a:rPr>
              <a:t>) question. </a:t>
            </a:r>
            <a:r>
              <a:rPr lang="en-US" sz="1200" b="0" i="0" kern="1200" dirty="0" smtClean="0">
                <a:solidFill>
                  <a:schemeClr val="tx1"/>
                </a:solidFill>
                <a:latin typeface="Times New Roman" pitchFamily="18" charset="0"/>
                <a:ea typeface="+mn-ea"/>
                <a:cs typeface="+mn-cs"/>
              </a:rPr>
              <a:t>The trainer</a:t>
            </a:r>
            <a:r>
              <a:rPr lang="en-US" sz="1200" b="0" i="0" kern="1200" baseline="0" dirty="0" smtClean="0">
                <a:solidFill>
                  <a:schemeClr val="tx1"/>
                </a:solidFill>
                <a:latin typeface="Times New Roman" pitchFamily="18" charset="0"/>
                <a:ea typeface="+mn-ea"/>
                <a:cs typeface="+mn-cs"/>
              </a:rPr>
              <a:t> (</a:t>
            </a:r>
            <a:r>
              <a:rPr lang="en-US" sz="1200" b="0" i="0" kern="1200" dirty="0" smtClean="0">
                <a:solidFill>
                  <a:schemeClr val="tx1"/>
                </a:solidFill>
                <a:latin typeface="Times New Roman" pitchFamily="18" charset="0"/>
                <a:ea typeface="+mn-ea"/>
                <a:cs typeface="+mn-cs"/>
              </a:rPr>
              <a:t>clinician) should introduce the DAST as described above, and then run through the questions of the DAST. The trainer</a:t>
            </a:r>
            <a:r>
              <a:rPr lang="en-US" sz="1200" b="0" i="0" kern="1200" baseline="0" dirty="0" smtClean="0">
                <a:solidFill>
                  <a:schemeClr val="tx1"/>
                </a:solidFill>
                <a:latin typeface="Times New Roman" pitchFamily="18" charset="0"/>
                <a:ea typeface="+mn-ea"/>
                <a:cs typeface="+mn-cs"/>
              </a:rPr>
              <a:t> (clinician) should make </a:t>
            </a:r>
            <a:r>
              <a:rPr lang="en-US" sz="1200" b="0" i="0" kern="1200" dirty="0" smtClean="0">
                <a:solidFill>
                  <a:schemeClr val="tx1"/>
                </a:solidFill>
                <a:latin typeface="Times New Roman" pitchFamily="18" charset="0"/>
                <a:ea typeface="+mn-ea"/>
                <a:cs typeface="+mn-cs"/>
              </a:rPr>
              <a:t>sure he/she</a:t>
            </a:r>
            <a:r>
              <a:rPr lang="en-US" sz="1200" b="0" i="0" kern="1200" baseline="0" dirty="0" smtClean="0">
                <a:solidFill>
                  <a:schemeClr val="tx1"/>
                </a:solidFill>
                <a:latin typeface="Times New Roman" pitchFamily="18" charset="0"/>
                <a:ea typeface="+mn-ea"/>
                <a:cs typeface="+mn-cs"/>
              </a:rPr>
              <a:t> asks </a:t>
            </a:r>
            <a:r>
              <a:rPr lang="en-US" sz="1200" b="0" i="0" kern="1200" dirty="0" smtClean="0">
                <a:solidFill>
                  <a:schemeClr val="tx1"/>
                </a:solidFill>
                <a:latin typeface="Times New Roman" pitchFamily="18" charset="0"/>
                <a:ea typeface="+mn-ea"/>
                <a:cs typeface="+mn-cs"/>
              </a:rPr>
              <a:t>the questions exactly</a:t>
            </a:r>
            <a:r>
              <a:rPr lang="en-US" sz="1200" b="0" i="0" kern="1200" baseline="0" dirty="0" smtClean="0">
                <a:solidFill>
                  <a:schemeClr val="tx1"/>
                </a:solidFill>
                <a:latin typeface="Times New Roman" pitchFamily="18" charset="0"/>
                <a:ea typeface="+mn-ea"/>
                <a:cs typeface="+mn-cs"/>
              </a:rPr>
              <a:t> as they are </a:t>
            </a:r>
            <a:r>
              <a:rPr lang="en-US" sz="1200" b="0" i="0" kern="1200" dirty="0" smtClean="0">
                <a:solidFill>
                  <a:schemeClr val="tx1"/>
                </a:solidFill>
                <a:latin typeface="Times New Roman" pitchFamily="18" charset="0"/>
                <a:ea typeface="+mn-ea"/>
                <a:cs typeface="+mn-cs"/>
              </a:rPr>
              <a:t>written and read the response options to the audience. If</a:t>
            </a:r>
            <a:r>
              <a:rPr lang="en-US" sz="1200" b="0" i="0" kern="1200" baseline="0" dirty="0" smtClean="0">
                <a:solidFill>
                  <a:schemeClr val="tx1"/>
                </a:solidFill>
                <a:latin typeface="Times New Roman" pitchFamily="18" charset="0"/>
                <a:ea typeface="+mn-ea"/>
                <a:cs typeface="+mn-cs"/>
              </a:rPr>
              <a:t> ARS is used, the training can share the results of each question with the audience before moving on to the next question.</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ALTERNATE ACTIVITY</a:t>
            </a:r>
          </a:p>
          <a:p>
            <a:r>
              <a:rPr lang="en-US" sz="1200" b="0" i="0" kern="1200" dirty="0" smtClean="0">
                <a:solidFill>
                  <a:schemeClr val="tx1"/>
                </a:solidFill>
                <a:latin typeface="Times New Roman" pitchFamily="18" charset="0"/>
                <a:ea typeface="+mn-ea"/>
                <a:cs typeface="+mn-cs"/>
              </a:rPr>
              <a:t>Instead</a:t>
            </a:r>
            <a:r>
              <a:rPr lang="en-US" sz="1200" b="0" i="0" kern="1200" baseline="0" dirty="0" smtClean="0">
                <a:solidFill>
                  <a:schemeClr val="tx1"/>
                </a:solidFill>
                <a:latin typeface="Times New Roman" pitchFamily="18" charset="0"/>
                <a:ea typeface="+mn-ea"/>
                <a:cs typeface="+mn-cs"/>
              </a:rPr>
              <a:t> of using ARS clickers to have the audience answer each question in an anonymous group administration of the DAST screener, you could have training participants pair up to role play administering the DAST in a one-on-one interview. In that case, one person would play the role of the clinician, and the other person would play the role of the patient. </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b="1" i="0" dirty="0" smtClean="0">
                <a:latin typeface="+mj-lt"/>
                <a:cs typeface="Arial" charset="0"/>
              </a:rPr>
              <a:t>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000" b="0" i="0" dirty="0" smtClean="0">
                <a:latin typeface="+mj-lt"/>
                <a:cs typeface="Arial" charset="0"/>
              </a:rPr>
              <a:t>**Allow</a:t>
            </a:r>
            <a:r>
              <a:rPr lang="en-GB" sz="1000" b="0" i="0" baseline="0" dirty="0" smtClean="0">
                <a:latin typeface="+mj-lt"/>
                <a:cs typeface="Arial" charset="0"/>
              </a:rPr>
              <a:t> 5 minutes for this portion of the DAST practice session**</a:t>
            </a:r>
          </a:p>
          <a:p>
            <a:endParaRPr lang="en-US" sz="1000" dirty="0" smtClean="0">
              <a:latin typeface="+mj-lt"/>
              <a:cs typeface="Arial" charset="0"/>
            </a:endParaRPr>
          </a:p>
          <a:p>
            <a:r>
              <a:rPr lang="en-US" sz="1000" b="0" i="0" dirty="0" smtClean="0">
                <a:latin typeface="+mj-lt"/>
                <a:cs typeface="Arial" charset="0"/>
              </a:rPr>
              <a:t>Bring</a:t>
            </a:r>
            <a:r>
              <a:rPr lang="en-US" sz="1000" b="0" i="0" baseline="0" dirty="0" smtClean="0">
                <a:latin typeface="+mj-lt"/>
                <a:cs typeface="Arial" charset="0"/>
              </a:rPr>
              <a:t> the full group back together, and ask people for their feedback regarding specific </a:t>
            </a:r>
            <a:r>
              <a:rPr lang="en-US" sz="1000" b="0" i="0" dirty="0" smtClean="0">
                <a:latin typeface="+mj-lt"/>
                <a:cs typeface="Arial" charset="0"/>
              </a:rPr>
              <a:t>items on the DAST.</a:t>
            </a:r>
            <a:r>
              <a:rPr lang="en-US" sz="1000" b="0" i="0" baseline="0" dirty="0" smtClean="0">
                <a:latin typeface="+mj-lt"/>
                <a:cs typeface="Arial" charset="0"/>
              </a:rPr>
              <a:t> W</a:t>
            </a:r>
            <a:r>
              <a:rPr lang="en-US" sz="1000" b="0" i="0" dirty="0" smtClean="0">
                <a:latin typeface="+mj-lt"/>
                <a:cs typeface="Arial" charset="0"/>
              </a:rPr>
              <a:t>hat are their initial reactions to the questions as the</a:t>
            </a:r>
            <a:r>
              <a:rPr lang="en-US" sz="1000" b="0" i="0" baseline="0" dirty="0" smtClean="0">
                <a:latin typeface="+mj-lt"/>
                <a:cs typeface="Arial" charset="0"/>
              </a:rPr>
              <a:t>y are </a:t>
            </a:r>
            <a:r>
              <a:rPr lang="en-US" sz="1000" b="0" i="0" dirty="0" smtClean="0">
                <a:latin typeface="+mj-lt"/>
                <a:cs typeface="Arial" charset="0"/>
              </a:rPr>
              <a:t>written? </a:t>
            </a:r>
          </a:p>
          <a:p>
            <a:r>
              <a:rPr lang="en-US" sz="1000" b="0" i="0" dirty="0" smtClean="0">
                <a:latin typeface="+mj-lt"/>
                <a:cs typeface="Arial" charset="0"/>
              </a:rPr>
              <a:t> </a:t>
            </a:r>
          </a:p>
          <a:p>
            <a:r>
              <a:rPr lang="en-US" sz="1000" b="1" i="0" dirty="0" smtClean="0">
                <a:latin typeface="+mj-lt"/>
                <a:cs typeface="Arial" charset="0"/>
              </a:rPr>
              <a:t>Additional</a:t>
            </a:r>
            <a:r>
              <a:rPr lang="en-US" sz="1000" b="1" i="0" baseline="0" dirty="0" smtClean="0">
                <a:latin typeface="+mj-lt"/>
                <a:cs typeface="Arial" charset="0"/>
              </a:rPr>
              <a:t> Information for the Trainer(s)</a:t>
            </a:r>
          </a:p>
          <a:p>
            <a:r>
              <a:rPr lang="en-US" sz="1000" b="0" i="0" dirty="0" smtClean="0">
                <a:latin typeface="+mj-lt"/>
                <a:cs typeface="Arial" charset="0"/>
              </a:rPr>
              <a:t>Some people may comment that a question is vague or poorly worded. In response,</a:t>
            </a:r>
            <a:r>
              <a:rPr lang="en-US" sz="1000" b="0" i="0" baseline="0" dirty="0" smtClean="0">
                <a:latin typeface="+mj-lt"/>
                <a:cs typeface="Arial" charset="0"/>
              </a:rPr>
              <a:t> </a:t>
            </a:r>
            <a:r>
              <a:rPr lang="en-US" sz="1000" b="0" i="0" dirty="0" smtClean="0">
                <a:latin typeface="+mj-lt"/>
                <a:cs typeface="Arial" charset="0"/>
              </a:rPr>
              <a:t>acknowledge their feedback and reassure them that no instrument is perfect, but like the AUDIT,</a:t>
            </a:r>
            <a:r>
              <a:rPr lang="en-US" sz="1000" b="0" i="0" baseline="0" dirty="0" smtClean="0">
                <a:latin typeface="+mj-lt"/>
                <a:cs typeface="Arial" charset="0"/>
              </a:rPr>
              <a:t> the DAST</a:t>
            </a:r>
            <a:r>
              <a:rPr lang="en-US" sz="1000" b="0" i="0" dirty="0" smtClean="0">
                <a:latin typeface="+mj-lt"/>
                <a:cs typeface="Arial" charset="0"/>
              </a:rPr>
              <a:t> has undergone a tremendous amount of research cross-nationally and, as a whole, has very good reliability and validity. This means that it works well to identify risky drinking,</a:t>
            </a:r>
            <a:r>
              <a:rPr lang="en-US" sz="1000" b="0" i="0" baseline="0" dirty="0" smtClean="0">
                <a:latin typeface="+mj-lt"/>
                <a:cs typeface="Arial" charset="0"/>
              </a:rPr>
              <a:t> even if one or more questions seem to be poorly worded</a:t>
            </a:r>
            <a:r>
              <a:rPr lang="en-US" sz="1000" b="0" i="0" dirty="0" smtClean="0">
                <a:latin typeface="+mj-lt"/>
                <a:cs typeface="Arial" charset="0"/>
              </a:rPr>
              <a:t>. In addition, no one question is critical on its</a:t>
            </a:r>
            <a:r>
              <a:rPr lang="en-US" sz="1000" b="0" i="0" baseline="0" dirty="0" smtClean="0">
                <a:latin typeface="+mj-lt"/>
                <a:cs typeface="Arial" charset="0"/>
              </a:rPr>
              <a:t> own; the collection of questions is what tells the clinician if the patient is engaging in risky drug use.</a:t>
            </a:r>
            <a:endParaRPr lang="en-US" sz="1000" b="0" i="0" dirty="0" smtClean="0">
              <a:latin typeface="+mj-lt"/>
              <a:cs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r>
              <a:rPr lang="en-US" sz="1000" b="1" dirty="0" smtClean="0">
                <a:latin typeface="+mj-lt"/>
                <a:cs typeface="Arial" charset="0"/>
              </a:rPr>
              <a:t>TRANSITION SLIDE</a:t>
            </a:r>
          </a:p>
          <a:p>
            <a:r>
              <a:rPr lang="en-US" sz="1000" dirty="0" smtClean="0">
                <a:latin typeface="+mj-lt"/>
                <a:cs typeface="Arial" charset="0"/>
              </a:rPr>
              <a:t>This next portion of the training discusses the use of a three-step brief intervention,</a:t>
            </a:r>
            <a:r>
              <a:rPr lang="en-US" sz="1000" baseline="0" dirty="0" smtClean="0">
                <a:latin typeface="+mj-lt"/>
                <a:cs typeface="Arial" charset="0"/>
              </a:rPr>
              <a:t> known </a:t>
            </a:r>
            <a:r>
              <a:rPr lang="en-US" sz="1000" dirty="0" smtClean="0">
                <a:latin typeface="+mj-lt"/>
                <a:cs typeface="Arial" charset="0"/>
              </a:rPr>
              <a:t>as “FLO” or Feedback, Listening, and Exploring Options. Following</a:t>
            </a:r>
            <a:r>
              <a:rPr lang="en-US" sz="1000" baseline="0" dirty="0" smtClean="0">
                <a:latin typeface="+mj-lt"/>
                <a:cs typeface="Arial" charset="0"/>
              </a:rPr>
              <a:t> a review of key motivational interviewing strategies that should be utilized when conducting the FLO brief intervention, participants will be given several opportunities to practice their newly acquired skills.</a:t>
            </a:r>
            <a:endParaRPr lang="en-US" sz="1000" dirty="0" smtClean="0">
              <a:latin typeface="+mj-lt"/>
              <a:cs typeface="Arial" charset="0"/>
            </a:endParaRPr>
          </a:p>
        </p:txBody>
      </p:sp>
      <p:sp>
        <p:nvSpPr>
          <p:cNvPr id="4" name="Slide Number Placeholder 3"/>
          <p:cNvSpPr>
            <a:spLocks noGrp="1"/>
          </p:cNvSpPr>
          <p:nvPr>
            <p:ph type="sldNum" sz="quarter" idx="5"/>
          </p:nvPr>
        </p:nvSpPr>
        <p:spPr/>
        <p:txBody>
          <a:bodyPr/>
          <a:lstStyle/>
          <a:p>
            <a:pPr>
              <a:defRPr/>
            </a:pPr>
            <a:fld id="{46FDC3E9-4E12-4321-A7E4-E93292CA64DB}"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88066" name="Notes Placeholder 2"/>
          <p:cNvSpPr>
            <a:spLocks noGrp="1"/>
          </p:cNvSpPr>
          <p:nvPr>
            <p:ph type="body" idx="1"/>
          </p:nvPr>
        </p:nvSpPr>
        <p:spPr>
          <a:noFill/>
          <a:ln/>
        </p:spPr>
        <p:txBody>
          <a:bodyPr/>
          <a:lstStyle/>
          <a:p>
            <a:r>
              <a:rPr lang="en-US" sz="1000" dirty="0" smtClean="0">
                <a:latin typeface="+mj-lt"/>
                <a:cs typeface="Arial" charset="0"/>
              </a:rPr>
              <a:t>Brief</a:t>
            </a:r>
            <a:r>
              <a:rPr lang="en-US" sz="1000" baseline="0" dirty="0" smtClean="0">
                <a:latin typeface="+mj-lt"/>
                <a:cs typeface="Arial" charset="0"/>
              </a:rPr>
              <a:t> </a:t>
            </a:r>
            <a:r>
              <a:rPr lang="en-US" sz="1000" dirty="0" smtClean="0">
                <a:latin typeface="+mj-lt"/>
                <a:cs typeface="Arial" charset="0"/>
              </a:rPr>
              <a:t>interventions were defined earlier, and the </a:t>
            </a:r>
            <a:r>
              <a:rPr lang="en-US" sz="1000" baseline="0" dirty="0" smtClean="0">
                <a:latin typeface="+mj-lt"/>
                <a:cs typeface="Arial" charset="0"/>
              </a:rPr>
              <a:t>following is a quote from </a:t>
            </a:r>
            <a:r>
              <a:rPr lang="en-US" sz="1000" dirty="0" smtClean="0">
                <a:latin typeface="+mj-lt"/>
                <a:cs typeface="Arial" charset="0"/>
              </a:rPr>
              <a:t>Dr. Craig Field from the University of Texas: </a:t>
            </a:r>
          </a:p>
          <a:p>
            <a:endParaRPr lang="en-US" sz="1000" dirty="0" smtClean="0">
              <a:latin typeface="+mj-lt"/>
              <a:cs typeface="Arial" charset="0"/>
            </a:endParaRPr>
          </a:p>
          <a:p>
            <a:r>
              <a:rPr lang="en-US" sz="1000" b="1" i="0" dirty="0" smtClean="0">
                <a:latin typeface="+mj-lt"/>
                <a:cs typeface="Arial" charset="0"/>
              </a:rPr>
              <a:t>INSTRUCTIONS:</a:t>
            </a:r>
            <a:r>
              <a:rPr lang="en-US" sz="1000" b="0" i="0" dirty="0" smtClean="0">
                <a:latin typeface="+mj-lt"/>
                <a:cs typeface="Arial" charset="0"/>
              </a:rPr>
              <a:t> Read</a:t>
            </a:r>
            <a:r>
              <a:rPr lang="en-US" sz="1000" b="0" i="0" baseline="0" dirty="0" smtClean="0">
                <a:latin typeface="+mj-lt"/>
                <a:cs typeface="Arial" charset="0"/>
              </a:rPr>
              <a:t> quote aloud. </a:t>
            </a:r>
            <a:r>
              <a:rPr lang="en-US" sz="1000" b="0" i="0" dirty="0" smtClean="0">
                <a:latin typeface="+mj-lt"/>
                <a:cs typeface="Arial" charset="0"/>
              </a:rPr>
              <a:t>Ask participants what is meant by the</a:t>
            </a:r>
            <a:r>
              <a:rPr lang="en-US" sz="1000" b="0" i="0" baseline="0" dirty="0" smtClean="0">
                <a:latin typeface="+mj-lt"/>
                <a:cs typeface="Arial" charset="0"/>
              </a:rPr>
              <a:t> term </a:t>
            </a:r>
            <a:r>
              <a:rPr lang="en-US" sz="1000" b="0" i="0" dirty="0" smtClean="0">
                <a:latin typeface="+mj-lt"/>
                <a:cs typeface="Arial" charset="0"/>
              </a:rPr>
              <a:t>“teachable moment”? </a:t>
            </a:r>
            <a:r>
              <a:rPr lang="en-US" sz="1000" b="1" i="0" dirty="0" smtClean="0">
                <a:latin typeface="+mj-lt"/>
                <a:cs typeface="Arial" charset="0"/>
              </a:rPr>
              <a:t>Encourage a little dialogue, and then summarize with the following: </a:t>
            </a:r>
            <a:r>
              <a:rPr lang="en-US" sz="1000" dirty="0" smtClean="0">
                <a:latin typeface="+mj-lt"/>
                <a:cs typeface="Arial" charset="0"/>
              </a:rPr>
              <a:t>Teachable moments are when a patient comes in with problems and there is an opportunity to explore connections between the patient’s problems and his/her substance use. Think of a student coming into the campus health center with a head injury. The student fell at a party and reported drinking heavily. This can be a teachable moment because the provider can help the student make a connection between his drinking and his head injury. </a:t>
            </a:r>
          </a:p>
        </p:txBody>
      </p:sp>
      <p:sp>
        <p:nvSpPr>
          <p:cNvPr id="4" name="Slide Number Placeholder 3"/>
          <p:cNvSpPr>
            <a:spLocks noGrp="1"/>
          </p:cNvSpPr>
          <p:nvPr>
            <p:ph type="sldNum" sz="quarter" idx="5"/>
          </p:nvPr>
        </p:nvSpPr>
        <p:spPr/>
        <p:txBody>
          <a:bodyPr/>
          <a:lstStyle/>
          <a:p>
            <a:pPr>
              <a:defRPr/>
            </a:pPr>
            <a:fld id="{86377AA2-FB8C-48A4-9D01-BE60927553B7}"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36D7C77C-26E3-4AAB-9085-09593571D838}" type="datetime1">
              <a:rPr lang="en-US" smtClean="0"/>
              <a:t>10/23/2014</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8D9CF56D-007A-4E17-AE86-00F2039D2DA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CC93E7F-8B57-4335-AC2A-4399CBCBD597}" type="datetime1">
              <a:rPr lang="en-US" smtClean="0"/>
              <a:t>10/23/2014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CA07EF0-FE05-492E-9CF5-8FB58E43AA0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32FC936-2FC3-46C0-B1BE-BDD5ACAC6974}" type="datetime1">
              <a:rPr lang="en-US" smtClean="0"/>
              <a:t>10/23/2014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02AA446-DD65-4BB2-9742-0ADEFA6B3FB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DE416AE3-39D4-4461-8813-E99FA1A900D6}" type="datetime1">
              <a:rPr lang="en-US" smtClean="0"/>
              <a:t>10/23/2014</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70E994E-37AD-4C8A-B06E-5FF68D867692}" type="slidenum">
              <a:rPr lang="en-US"/>
              <a:pPr>
                <a:defRPr/>
              </a:pPr>
              <a:t>‹#›</a:t>
            </a:fld>
            <a:endParaRPr lang="en-US"/>
          </a:p>
        </p:txBody>
      </p:sp>
    </p:spTree>
    <p:extLst>
      <p:ext uri="{BB962C8B-B14F-4D97-AF65-F5344CB8AC3E}">
        <p14:creationId xmlns:p14="http://schemas.microsoft.com/office/powerpoint/2010/main" val="3049140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36D7C77C-26E3-4AAB-9085-09593571D838}" type="datetime1">
              <a:rPr lang="en-US" smtClean="0">
                <a:solidFill>
                  <a:srgbClr val="DBF5F9">
                    <a:shade val="90000"/>
                  </a:srgbClr>
                </a:solidFill>
              </a:rPr>
              <a:pPr>
                <a:defRPr/>
              </a:pPr>
              <a:t>10/23/2014</a:t>
            </a:fld>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8D9CF56D-007A-4E17-AE86-00F2039D2DA8}"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100497418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7120887-720A-4CD9-B02A-D953C25D43EA}"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708B4286-D7CB-49D0-BA41-95AD5E983B54}"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29081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E03A47-94D8-4C15-8A72-1C8EBEE0907A}" type="datetime1">
              <a:rPr lang="en-US" smtClean="0">
                <a:solidFill>
                  <a:srgbClr val="DBF5F9">
                    <a:shade val="90000"/>
                  </a:srgbClr>
                </a:solidFill>
              </a:rPr>
              <a:pPr>
                <a:defRPr/>
              </a:pPr>
              <a:t>10/23/2014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D15A5B2-D3D7-4912-8390-4F00C27E8DDB}"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126832367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DD981025-6685-4A1E-A896-7AE18E045D31}"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C487C4E7-FB83-43CB-8608-5C05AE66164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587594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BD6E1990-090D-4711-BD37-11ADC4923CFD}"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88F5C9F6-3B2A-4568-96E6-FDB5BE8AE466}"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740135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82954D97-1626-44D2-873A-1FB0C9EA9AB2}"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997CE5C0-2D43-4F0E-8FD3-FF08B8E8336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58236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0AB4861-123B-476C-9CCB-EAF1D490131F}"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B9BD0B08-CCC6-44B7-87A8-94D357E8D50C}"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04000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7120887-720A-4CD9-B02A-D953C25D43EA}" type="datetime1">
              <a:rPr lang="en-US" smtClean="0"/>
              <a:t>10/23/2014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08B4286-D7CB-49D0-BA41-95AD5E983B5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A615576-BF13-4B32-9B8A-659C425B5E5A}"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4392C2FC-7EFD-4E74-892F-6915D9239DFD}"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668686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147CBC92-7BCE-4591-AB53-2E4296C77580}"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206B23BC-F5EB-47ED-8EB5-80A27EFFA89A}"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441410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CC93E7F-8B57-4335-AC2A-4399CBCBD597}"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CA07EF0-FE05-492E-9CF5-8FB58E43AA0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394008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32FC936-2FC3-46C0-B1BE-BDD5ACAC6974}"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02AA446-DD65-4BB2-9742-0ADEFA6B3FB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874709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DE416AE3-39D4-4461-8813-E99FA1A900D6}"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70E994E-37AD-4C8A-B06E-5FF68D86769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629541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36D7C77C-26E3-4AAB-9085-09593571D838}" type="datetime1">
              <a:rPr lang="en-US" smtClean="0">
                <a:solidFill>
                  <a:srgbClr val="DBF5F9">
                    <a:shade val="90000"/>
                  </a:srgbClr>
                </a:solidFill>
              </a:rPr>
              <a:pPr>
                <a:defRPr/>
              </a:pPr>
              <a:t>10/23/2014</a:t>
            </a:fld>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8D9CF56D-007A-4E17-AE86-00F2039D2DA8}"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98643239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7120887-720A-4CD9-B02A-D953C25D43EA}"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708B4286-D7CB-49D0-BA41-95AD5E983B54}"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55115599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E03A47-94D8-4C15-8A72-1C8EBEE0907A}" type="datetime1">
              <a:rPr lang="en-US" smtClean="0">
                <a:solidFill>
                  <a:srgbClr val="DBF5F9">
                    <a:shade val="90000"/>
                  </a:srgbClr>
                </a:solidFill>
              </a:rPr>
              <a:pPr>
                <a:defRPr/>
              </a:pPr>
              <a:t>10/23/2014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D15A5B2-D3D7-4912-8390-4F00C27E8DDB}"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210468094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DD981025-6685-4A1E-A896-7AE18E045D31}"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C487C4E7-FB83-43CB-8608-5C05AE66164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568528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BD6E1990-090D-4711-BD37-11ADC4923CFD}"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88F5C9F6-3B2A-4568-96E6-FDB5BE8AE466}"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31248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E03A47-94D8-4C15-8A72-1C8EBEE0907A}" type="datetime1">
              <a:rPr lang="en-US" smtClean="0"/>
              <a:t>10/23/2014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15A5B2-D3D7-4912-8390-4F00C27E8DD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82954D97-1626-44D2-873A-1FB0C9EA9AB2}"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997CE5C0-2D43-4F0E-8FD3-FF08B8E8336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050749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0AB4861-123B-476C-9CCB-EAF1D490131F}"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B9BD0B08-CCC6-44B7-87A8-94D357E8D50C}"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790784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A615576-BF13-4B32-9B8A-659C425B5E5A}"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4392C2FC-7EFD-4E74-892F-6915D9239DFD}"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090815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147CBC92-7BCE-4591-AB53-2E4296C77580}"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206B23BC-F5EB-47ED-8EB5-80A27EFFA89A}"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219338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CC93E7F-8B57-4335-AC2A-4399CBCBD597}"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CA07EF0-FE05-492E-9CF5-8FB58E43AA0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405288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32FC936-2FC3-46C0-B1BE-BDD5ACAC6974}"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02AA446-DD65-4BB2-9742-0ADEFA6B3FB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940955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DE416AE3-39D4-4461-8813-E99FA1A900D6}" type="datetime1">
              <a:rPr lang="en-US" smtClean="0">
                <a:solidFill>
                  <a:srgbClr val="04617B">
                    <a:shade val="90000"/>
                  </a:srgbClr>
                </a:solidFill>
              </a:rPr>
              <a:pPr>
                <a:defRPr/>
              </a:pPr>
              <a:t>10/23/2014</a:t>
            </a:fld>
            <a:endParaRPr lang="en-US">
              <a:solidFill>
                <a:srgbClr val="04617B">
                  <a:shade val="90000"/>
                </a:srgb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70E994E-37AD-4C8A-B06E-5FF68D86769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51884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DD981025-6685-4A1E-A896-7AE18E045D31}" type="datetime1">
              <a:rPr lang="en-US" smtClean="0"/>
              <a:t>10/23/2014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C487C4E7-FB83-43CB-8608-5C05AE66164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BD6E1990-090D-4711-BD37-11ADC4923CFD}" type="datetime1">
              <a:rPr lang="en-US" smtClean="0"/>
              <a:t>10/23/2014</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88F5C9F6-3B2A-4568-96E6-FDB5BE8AE46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82954D97-1626-44D2-873A-1FB0C9EA9AB2}" type="datetime1">
              <a:rPr lang="en-US" smtClean="0"/>
              <a:t>10/23/2014</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997CE5C0-2D43-4F0E-8FD3-FF08B8E8336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0AB4861-123B-476C-9CCB-EAF1D490131F}" type="datetime1">
              <a:rPr lang="en-US" smtClean="0"/>
              <a:t>10/23/2014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B9BD0B08-CCC6-44B7-87A8-94D357E8D5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A615576-BF13-4B32-9B8A-659C425B5E5A}" type="datetime1">
              <a:rPr lang="en-US" smtClean="0"/>
              <a:t>10/23/2014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392C2FC-7EFD-4E74-892F-6915D9239DF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147CBC92-7BCE-4591-AB53-2E4296C77580}" type="datetime1">
              <a:rPr lang="en-US" smtClean="0"/>
              <a:t>10/23/2014</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206B23BC-F5EB-47ED-8EB5-80A27EFFA89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defRPr>
            </a:lvl1pPr>
          </a:lstStyle>
          <a:p>
            <a:pPr>
              <a:defRPr/>
            </a:pPr>
            <a:fld id="{5DCCEDBE-E182-4502-B56D-4B980696D2AD}" type="datetime1">
              <a:rPr lang="en-US" smtClean="0"/>
              <a:t>10/23/2014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6F4084ED-9BED-4268-A758-F85A2A98688B}"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4040" r:id="rId1"/>
    <p:sldLayoutId id="2147484032" r:id="rId2"/>
    <p:sldLayoutId id="2147484041" r:id="rId3"/>
    <p:sldLayoutId id="2147484033" r:id="rId4"/>
    <p:sldLayoutId id="2147484034" r:id="rId5"/>
    <p:sldLayoutId id="2147484035" r:id="rId6"/>
    <p:sldLayoutId id="2147484036" r:id="rId7"/>
    <p:sldLayoutId id="2147484037" r:id="rId8"/>
    <p:sldLayoutId id="2147484042" r:id="rId9"/>
    <p:sldLayoutId id="2147484038" r:id="rId10"/>
    <p:sldLayoutId id="2147484039" r:id="rId11"/>
    <p:sldLayoutId id="2147484043" r:id="rId12"/>
  </p:sldLayoutIdLst>
  <p:hf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defRPr>
            </a:lvl1pPr>
          </a:lstStyle>
          <a:p>
            <a:pPr>
              <a:defRPr/>
            </a:pPr>
            <a:fld id="{5DCCEDBE-E182-4502-B56D-4B980696D2AD}" type="datetime1">
              <a:rPr lang="en-US">
                <a:solidFill>
                  <a:srgbClr val="04617B">
                    <a:shade val="90000"/>
                  </a:srgbClr>
                </a:solidFill>
              </a:rPr>
              <a:pPr>
                <a:defRPr/>
              </a:pPr>
              <a:t>10/23/2014</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6F4084ED-9BED-4268-A758-F85A2A98688B}" type="slidenum">
              <a:rPr lang="en-US">
                <a:solidFill>
                  <a:srgbClr val="04617B">
                    <a:shade val="90000"/>
                  </a:srgbClr>
                </a:solidFill>
              </a:rPr>
              <a:pPr>
                <a:defRPr/>
              </a:pPr>
              <a:t>‹#›</a:t>
            </a:fld>
            <a:endParaRPr lang="en-US">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94554391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Lst>
  <p:hf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defRPr>
            </a:lvl1pPr>
          </a:lstStyle>
          <a:p>
            <a:pPr>
              <a:defRPr/>
            </a:pPr>
            <a:fld id="{5DCCEDBE-E182-4502-B56D-4B980696D2AD}" type="datetime1">
              <a:rPr lang="en-US">
                <a:solidFill>
                  <a:srgbClr val="04617B">
                    <a:shade val="90000"/>
                  </a:srgbClr>
                </a:solidFill>
              </a:rPr>
              <a:pPr>
                <a:defRPr/>
              </a:pPr>
              <a:t>10/23/2014</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6F4084ED-9BED-4268-A758-F85A2A98688B}" type="slidenum">
              <a:rPr lang="en-US">
                <a:solidFill>
                  <a:srgbClr val="04617B">
                    <a:shade val="90000"/>
                  </a:srgbClr>
                </a:solidFill>
              </a:rPr>
              <a:pPr>
                <a:defRPr/>
              </a:pPr>
              <a:t>‹#›</a:t>
            </a:fld>
            <a:endParaRPr lang="en-US">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2639749356"/>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Lst>
  <p:hf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8.png"/><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9.JP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1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hemeOverride" Target="../theme/themeOverride50.xml"/><Relationship Id="rId4" Type="http://schemas.openxmlformats.org/officeDocument/2006/relationships/image" Target="../media/image48.wmf"/></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hemeOverride" Target="../theme/themeOverride5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hemeOverride" Target="../theme/themeOverride5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0.JPG"/></Relationships>
</file>

<file path=ppt/slides/_rels/slide1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22.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hemeOverride" Target="../theme/themeOverride5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1.png"/><Relationship Id="rId4"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hemeOverride" Target="../theme/themeOverride55.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hemeOverride" Target="../theme/themeOverride5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3.xml"/><Relationship Id="rId1" Type="http://schemas.openxmlformats.org/officeDocument/2006/relationships/themeOverride" Target="../theme/themeOverride57.xml"/><Relationship Id="rId4" Type="http://schemas.openxmlformats.org/officeDocument/2006/relationships/image" Target="../media/image52.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40.png"/><Relationship Id="rId7" Type="http://schemas.openxmlformats.org/officeDocument/2006/relationships/diagramData" Target="../diagrams/data5.xml"/><Relationship Id="rId2" Type="http://schemas.openxmlformats.org/officeDocument/2006/relationships/notesSlide" Target="../notesSlides/notesSlide145.xml"/><Relationship Id="rId1" Type="http://schemas.openxmlformats.org/officeDocument/2006/relationships/slideLayout" Target="../slideLayouts/slideLayout3.xml"/><Relationship Id="rId6" Type="http://schemas.openxmlformats.org/officeDocument/2006/relationships/image" Target="../media/image47.png"/><Relationship Id="rId11" Type="http://schemas.microsoft.com/office/2007/relationships/diagramDrawing" Target="../diagrams/drawing5.xml"/><Relationship Id="rId5" Type="http://schemas.openxmlformats.org/officeDocument/2006/relationships/image" Target="../media/image45.png"/><Relationship Id="rId10" Type="http://schemas.openxmlformats.org/officeDocument/2006/relationships/diagramColors" Target="../diagrams/colors5.xml"/><Relationship Id="rId4" Type="http://schemas.openxmlformats.org/officeDocument/2006/relationships/image" Target="../media/image44.png"/><Relationship Id="rId9" Type="http://schemas.openxmlformats.org/officeDocument/2006/relationships/diagramQuickStyle" Target="../diagrams/quickStyle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hemeOverride" Target="../theme/themeOverride5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hyperlink" Target="http://store.samhsa.gov/shin/content/SMA13-4741/TAP33.pdfrotocols" TargetMode="External"/><Relationship Id="rId2" Type="http://schemas.openxmlformats.org/officeDocument/2006/relationships/notesSlide" Target="../notesSlides/notesSlide160.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hyperlink" Target="http://store.samhsa.gov/shin/content/SMA13-4212/SMA13-4212.pdf" TargetMode="External"/><Relationship Id="rId4" Type="http://schemas.openxmlformats.org/officeDocument/2006/relationships/image" Target="../media/image58.jp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hemeOverride" Target="../theme/themeOverride59.xml"/><Relationship Id="rId6" Type="http://schemas.openxmlformats.org/officeDocument/2006/relationships/image" Target="../media/image61.png"/><Relationship Id="rId5" Type="http://schemas.openxmlformats.org/officeDocument/2006/relationships/notesSlide" Target="../notesSlides/notesSlide165.xml"/><Relationship Id="rId4"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3.xml"/><Relationship Id="rId1" Type="http://schemas.openxmlformats.org/officeDocument/2006/relationships/themeOverride" Target="../theme/themeOverride6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7.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5.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7.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hyperlink" Target="http://aidsetc.org/sites/default/files/resources_files/sbirt.pdf" TargetMode="External"/><Relationship Id="rId2" Type="http://schemas.openxmlformats.org/officeDocument/2006/relationships/notesSlide" Target="../notesSlides/notesSlide181.xml"/><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182.xml.rels><?xml version="1.0" encoding="UTF-8" standalone="yes"?>
<Relationships xmlns="http://schemas.openxmlformats.org/package/2006/relationships"><Relationship Id="rId8" Type="http://schemas.openxmlformats.org/officeDocument/2006/relationships/hyperlink" Target="http://www.psattc.org/" TargetMode="External"/><Relationship Id="rId3" Type="http://schemas.openxmlformats.org/officeDocument/2006/relationships/image" Target="../media/image2.jpeg"/><Relationship Id="rId7" Type="http://schemas.openxmlformats.org/officeDocument/2006/relationships/hyperlink" Target="mailto:maya@HIVtrainingCDU.org" TargetMode="External"/><Relationship Id="rId2" Type="http://schemas.openxmlformats.org/officeDocument/2006/relationships/notesSlide" Target="../notesSlides/notesSlide182.xml"/><Relationship Id="rId1" Type="http://schemas.openxmlformats.org/officeDocument/2006/relationships/slideLayout" Target="../slideLayouts/slideLayout2.xml"/><Relationship Id="rId6" Type="http://schemas.openxmlformats.org/officeDocument/2006/relationships/hyperlink" Target="mailto:brutkowski@mednet.ucla.edu" TargetMode="External"/><Relationship Id="rId5" Type="http://schemas.openxmlformats.org/officeDocument/2006/relationships/hyperlink" Target="mailto:tfreese@mednet.ucla.edu" TargetMode="External"/><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hyperlink" Target="http://www.hivtrainingcdu.or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hemeOverride" Target="../theme/themeOverride11.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hyperlink" Target="http://annals.org/data/Journals/AIM/20062/0000605-200404060-00017.pdf" TargetMode="External"/><Relationship Id="rId3" Type="http://schemas.openxmlformats.org/officeDocument/2006/relationships/hyperlink" Target="http://www.ncbi.nlm.nih.gov/pmc/articles/PMC1420896/pdf/19991000s00003p473.pdf" TargetMode="External"/><Relationship Id="rId7" Type="http://schemas.openxmlformats.org/officeDocument/2006/relationships/hyperlink" Target="http://www.ncbi.nlm.nih.gov/pubmed/14516234"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dspace.ubvu.vu.nl/bitstream/handle/1871/18064/Riper_Addiction_99(7)_2004_u.pdf?sequence=2" TargetMode="External"/><Relationship Id="rId5" Type="http://schemas.openxmlformats.org/officeDocument/2006/relationships/hyperlink" Target="http://onlinelibrary.wiley.com/doi/10.1111/j.1530-0277.2002.tb02429.x/pdf" TargetMode="External"/><Relationship Id="rId4" Type="http://schemas.openxmlformats.org/officeDocument/2006/relationships/hyperlink" Target="http://journals.lww.com/jtrauma/Abstract/2006/01000/Trauma_Center_Brief_Interventions_for_Alcohol.5.aspx"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who.int/substance_abuse/activities/assist_technicalreport_phase3_final.pdf"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improvinghealthcolorado.org/wp-content/uploads/2014/02/SBIRT_CO__Sustainability_Interviews_FinalReport.pdf" TargetMode="External"/><Relationship Id="rId5" Type="http://schemas.openxmlformats.org/officeDocument/2006/relationships/hyperlink" Target="http://www.ncbi.nlm.nih.gov/pubmed/19927016" TargetMode="External"/><Relationship Id="rId4" Type="http://schemas.openxmlformats.org/officeDocument/2006/relationships/hyperlink" Target="http://www.ncbi.nlm.nih.gov/pmc/articles/PMC2760304/pdf/nihms90808.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ncbi.nlm.nih.gov/pmc/articles/PMC1200574/pdf/bmj33100527.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www.ncbi.nlm.nih.gov/pmc/articles/PMC1357055/pdf/20050400s00001p541.pdf" TargetMode="External"/><Relationship Id="rId4" Type="http://schemas.openxmlformats.org/officeDocument/2006/relationships/hyperlink" Target="http://onlinelibrary.wiley.com/doi/10.1111/j.1530-0277.2002.tb02429.x/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ncbi.nlm.nih.gov/pubmed/19927016"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8.xml"/><Relationship Id="rId1" Type="http://schemas.openxmlformats.org/officeDocument/2006/relationships/themeOverride" Target="../theme/themeOverride12.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9.xml"/><Relationship Id="rId1" Type="http://schemas.openxmlformats.org/officeDocument/2006/relationships/themeOverride" Target="../theme/themeOverride13.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10.xml"/><Relationship Id="rId1" Type="http://schemas.openxmlformats.org/officeDocument/2006/relationships/themeOverride" Target="../theme/themeOverride14.xm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11.xml"/><Relationship Id="rId1" Type="http://schemas.openxmlformats.org/officeDocument/2006/relationships/themeOverride" Target="../theme/themeOverride15.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hemeOverride" Target="../theme/themeOverride22.xml"/><Relationship Id="rId5" Type="http://schemas.openxmlformats.org/officeDocument/2006/relationships/image" Target="../media/image29.jpeg"/><Relationship Id="rId4" Type="http://schemas.openxmlformats.org/officeDocument/2006/relationships/image" Target="../media/image28.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themeOverride" Target="../theme/themeOverride23.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www.who.int/substance_abuse/activities/assist_test/en/index.html" TargetMode="External"/><Relationship Id="rId7" Type="http://schemas.openxmlformats.org/officeDocument/2006/relationships/hyperlink" Target="http://www.sbirttraining.com/sites/sbirttraining.com/files/TWEAK.pdf"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hyperlink" Target="http://www.ceasar-boston.org/CRAFFT/" TargetMode="External"/><Relationship Id="rId5" Type="http://schemas.openxmlformats.org/officeDocument/2006/relationships/hyperlink" Target="http://www.integration.samhsa.gov/clinical-practice/screening-tools" TargetMode="External"/><Relationship Id="rId4" Type="http://schemas.openxmlformats.org/officeDocument/2006/relationships/hyperlink" Target="http://whqlibdoc.who.int/hq/2001/who_msd_msb_01.6a.pdf"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hemeOverride" Target="../theme/themeOverride3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4.xml"/><Relationship Id="rId1" Type="http://schemas.openxmlformats.org/officeDocument/2006/relationships/themeOverride" Target="../theme/themeOverride4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4.xml"/><Relationship Id="rId1" Type="http://schemas.openxmlformats.org/officeDocument/2006/relationships/themeOverride" Target="../theme/themeOverride4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4.xml"/><Relationship Id="rId1" Type="http://schemas.openxmlformats.org/officeDocument/2006/relationships/themeOverride" Target="../theme/themeOverride4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4.xml"/><Relationship Id="rId1" Type="http://schemas.openxmlformats.org/officeDocument/2006/relationships/themeOverride" Target="../theme/themeOverride4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4.xml"/><Relationship Id="rId1" Type="http://schemas.openxmlformats.org/officeDocument/2006/relationships/themeOverride" Target="../theme/themeOverride4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4.xml"/><Relationship Id="rId1" Type="http://schemas.openxmlformats.org/officeDocument/2006/relationships/themeOverride" Target="../theme/themeOverride4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ubtitle 2"/>
          <p:cNvSpPr>
            <a:spLocks noGrp="1"/>
          </p:cNvSpPr>
          <p:nvPr>
            <p:ph idx="1"/>
          </p:nvPr>
        </p:nvSpPr>
        <p:spPr>
          <a:xfrm>
            <a:off x="0" y="563562"/>
            <a:ext cx="9144000" cy="4389438"/>
          </a:xfrm>
        </p:spPr>
        <p:txBody>
          <a:bodyPr>
            <a:normAutofit/>
          </a:bodyPr>
          <a:lstStyle/>
          <a:p>
            <a:pPr marL="274320" indent="-274320" algn="ctr" fontAlgn="auto">
              <a:spcAft>
                <a:spcPts val="0"/>
              </a:spcAft>
              <a:buClr>
                <a:schemeClr val="accent3"/>
              </a:buClr>
              <a:buFont typeface="Wingdings 2"/>
              <a:buChar char=""/>
              <a:defRPr/>
            </a:pPr>
            <a:endParaRPr lang="en-US" sz="2400" dirty="0" smtClean="0">
              <a:effectLst>
                <a:outerShdw blurRad="38100" dist="38100" dir="2700000" algn="tl">
                  <a:srgbClr val="000000">
                    <a:alpha val="43137"/>
                  </a:srgbClr>
                </a:outerShdw>
              </a:effectLst>
            </a:endParaRPr>
          </a:p>
          <a:p>
            <a:pPr marL="0" indent="0" algn="ctr" fontAlgn="auto">
              <a:spcAft>
                <a:spcPts val="0"/>
              </a:spcAft>
              <a:buClr>
                <a:schemeClr val="accent3"/>
              </a:buClr>
              <a:buFont typeface="Wingdings 2"/>
              <a:buNone/>
              <a:defRPr/>
            </a:pPr>
            <a:endParaRPr lang="en-US" sz="2400" dirty="0" smtClean="0">
              <a:effectLst>
                <a:outerShdw blurRad="38100" dist="38100" dir="2700000" algn="tl">
                  <a:srgbClr val="000000">
                    <a:alpha val="43137"/>
                  </a:srgbClr>
                </a:outerShdw>
              </a:effectLst>
            </a:endParaRPr>
          </a:p>
          <a:p>
            <a:pPr marL="0" indent="0" algn="ctr" fontAlgn="auto">
              <a:spcAft>
                <a:spcPts val="0"/>
              </a:spcAft>
              <a:buClr>
                <a:schemeClr val="accent3"/>
              </a:buClr>
              <a:buFont typeface="Wingdings 2"/>
              <a:buNone/>
              <a:defRPr/>
            </a:pPr>
            <a:r>
              <a:rPr lang="en-US" sz="5000" b="1" dirty="0" smtClean="0">
                <a:solidFill>
                  <a:schemeClr val="accent1">
                    <a:lumMod val="75000"/>
                  </a:schemeClr>
                </a:solidFill>
                <a:effectLst>
                  <a:outerShdw blurRad="38100" dist="38100" dir="2700000" algn="tl">
                    <a:srgbClr val="000000">
                      <a:alpha val="43137"/>
                    </a:srgbClr>
                  </a:outerShdw>
                </a:effectLst>
              </a:rPr>
              <a:t>Short and Simple: Substance Use Screening and Brief Intervention in HIV Care Settings</a:t>
            </a:r>
            <a:endParaRPr lang="en-US" sz="5000" b="1" dirty="0">
              <a:solidFill>
                <a:schemeClr val="accent1">
                  <a:lumMod val="75000"/>
                </a:schemeClr>
              </a:solidFill>
              <a:effectLst>
                <a:outerShdw blurRad="38100" dist="38100" dir="2700000" algn="tl">
                  <a:srgbClr val="000000">
                    <a:alpha val="43137"/>
                  </a:srgbClr>
                </a:outerShdw>
              </a:effectLst>
            </a:endParaRPr>
          </a:p>
        </p:txBody>
      </p:sp>
      <p:sp>
        <p:nvSpPr>
          <p:cNvPr id="6" name="Rectangle 3"/>
          <p:cNvSpPr>
            <a:spLocks/>
          </p:cNvSpPr>
          <p:nvPr/>
        </p:nvSpPr>
        <p:spPr bwMode="auto">
          <a:xfrm>
            <a:off x="-38100" y="403860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20000"/>
              </a:spcBef>
              <a:buFont typeface="Arial" pitchFamily="34" charset="0"/>
              <a:buNone/>
            </a:pPr>
            <a:r>
              <a:rPr lang="en-US" sz="2400" dirty="0" smtClean="0">
                <a:latin typeface="Calibri" pitchFamily="34" charset="0"/>
              </a:rPr>
              <a:t>[Trainer Name]</a:t>
            </a:r>
            <a:endParaRPr lang="en-US" sz="2400" dirty="0">
              <a:latin typeface="Calibri" pitchFamily="34" charset="0"/>
            </a:endParaRPr>
          </a:p>
          <a:p>
            <a:pPr algn="ctr" eaLnBrk="0" hangingPunct="0">
              <a:spcBef>
                <a:spcPct val="20000"/>
              </a:spcBef>
              <a:buFont typeface="Arial" pitchFamily="34" charset="0"/>
              <a:buNone/>
            </a:pPr>
            <a:r>
              <a:rPr lang="en-US" sz="2400" dirty="0" smtClean="0">
                <a:latin typeface="Calibri" pitchFamily="34" charset="0"/>
              </a:rPr>
              <a:t>[Date]</a:t>
            </a:r>
          </a:p>
          <a:p>
            <a:pPr algn="ctr" eaLnBrk="0" hangingPunct="0">
              <a:spcBef>
                <a:spcPct val="20000"/>
              </a:spcBef>
              <a:buFont typeface="Arial" pitchFamily="34" charset="0"/>
              <a:buNone/>
            </a:pPr>
            <a:r>
              <a:rPr lang="en-US" sz="2400" dirty="0" smtClean="0">
                <a:latin typeface="Calibri" pitchFamily="34" charset="0"/>
              </a:rPr>
              <a:t>[Location]</a:t>
            </a:r>
            <a:endParaRPr lang="en-US" sz="2400" dirty="0">
              <a:latin typeface="Calibri" pitchFamily="34" charset="0"/>
            </a:endParaRPr>
          </a:p>
        </p:txBody>
      </p:sp>
      <p:pic>
        <p:nvPicPr>
          <p:cNvPr id="7" name="Picture 9" descr="NudeP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6248400"/>
            <a:ext cx="13223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CDU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5000" y="6096000"/>
            <a:ext cx="660400" cy="6471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914400" y="533400"/>
            <a:ext cx="7315200" cy="1133856"/>
          </a:xfrm>
        </p:spPr>
        <p:txBody>
          <a:bodyPr/>
          <a:lstStyle/>
          <a:p>
            <a:pPr algn="ctr" fontAlgn="auto">
              <a:spcAft>
                <a:spcPts val="0"/>
              </a:spcAft>
              <a:defRPr/>
            </a:pPr>
            <a:r>
              <a:rPr sz="4400" dirty="0" smtClean="0">
                <a:solidFill>
                  <a:schemeClr val="tx2"/>
                </a:solidFill>
              </a:rPr>
              <a:t>Quick Activity: Reflection</a:t>
            </a:r>
          </a:p>
        </p:txBody>
      </p:sp>
      <p:sp>
        <p:nvSpPr>
          <p:cNvPr id="138244" name="Rectangle 3"/>
          <p:cNvSpPr>
            <a:spLocks noGrp="1" noChangeArrowheads="1"/>
          </p:cNvSpPr>
          <p:nvPr>
            <p:ph type="body" idx="1"/>
          </p:nvPr>
        </p:nvSpPr>
        <p:spPr>
          <a:xfrm>
            <a:off x="304800" y="2438400"/>
            <a:ext cx="5334000" cy="3810000"/>
          </a:xfrm>
        </p:spPr>
        <p:txBody>
          <a:bodyPr>
            <a:normAutofit fontScale="92500"/>
          </a:bodyPr>
          <a:lstStyle/>
          <a:p>
            <a:pPr fontAlgn="auto">
              <a:spcBef>
                <a:spcPts val="1000"/>
              </a:spcBef>
              <a:spcAft>
                <a:spcPts val="0"/>
              </a:spcAft>
              <a:buClr>
                <a:schemeClr val="accent3"/>
              </a:buClr>
              <a:buFont typeface="Wingdings" pitchFamily="2" charset="2"/>
              <a:buNone/>
              <a:defRPr/>
            </a:pPr>
            <a:r>
              <a:rPr lang="en-US" sz="3300" dirty="0" smtClean="0"/>
              <a:t>Take some time to think about the most difficult change that you had to make in your life. </a:t>
            </a:r>
            <a:br>
              <a:rPr lang="en-US" sz="3300" dirty="0" smtClean="0"/>
            </a:br>
            <a:endParaRPr lang="en-US" sz="3300" dirty="0" smtClean="0"/>
          </a:p>
          <a:p>
            <a:pPr fontAlgn="auto">
              <a:spcBef>
                <a:spcPts val="1000"/>
              </a:spcBef>
              <a:spcAft>
                <a:spcPts val="0"/>
              </a:spcAft>
              <a:buClr>
                <a:schemeClr val="accent3"/>
              </a:buClr>
              <a:buFont typeface="Wingdings" pitchFamily="2" charset="2"/>
              <a:buNone/>
              <a:defRPr/>
            </a:pPr>
            <a:r>
              <a:rPr lang="en-US" sz="3300" dirty="0" smtClean="0">
                <a:solidFill>
                  <a:srgbClr val="FFFF00"/>
                </a:solidFill>
              </a:rPr>
              <a:t>How much time did it take you to move from considering that change to actually taking action?</a:t>
            </a:r>
          </a:p>
          <a:p>
            <a:pPr fontAlgn="auto">
              <a:spcAft>
                <a:spcPts val="0"/>
              </a:spcAft>
              <a:buClr>
                <a:schemeClr val="accent3"/>
              </a:buClr>
              <a:buFont typeface="Wingdings 2"/>
              <a:buNone/>
              <a:defRPr/>
            </a:pPr>
            <a:endParaRPr lang="en-US" dirty="0" smtClean="0"/>
          </a:p>
          <a:p>
            <a:pPr fontAlgn="auto">
              <a:spcAft>
                <a:spcPts val="0"/>
              </a:spcAft>
              <a:buClr>
                <a:schemeClr val="accent3"/>
              </a:buClr>
              <a:buFont typeface="Wingdings 2"/>
              <a:buNone/>
              <a:defRPr/>
            </a:pPr>
            <a:endParaRPr lang="en-US" dirty="0" smtClean="0"/>
          </a:p>
        </p:txBody>
      </p:sp>
      <p:pic>
        <p:nvPicPr>
          <p:cNvPr id="2051" name="Picture 3" descr="C:\Users\bfinnerty\AppData\Local\Microsoft\Windows\Temporary Internet Files\Content.IE5\0YR237V3\MP90043876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514600"/>
            <a:ext cx="3454400" cy="2590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a:t>
            </a:fld>
            <a:endParaRPr lang="en-US"/>
          </a:p>
        </p:txBody>
      </p:sp>
    </p:spTree>
    <p:extLst>
      <p:ext uri="{BB962C8B-B14F-4D97-AF65-F5344CB8AC3E}">
        <p14:creationId xmlns:p14="http://schemas.microsoft.com/office/powerpoint/2010/main" val="96434404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228600" y="228600"/>
            <a:ext cx="7315200" cy="1362456"/>
          </a:xfrm>
        </p:spPr>
        <p:txBody>
          <a:bodyPr/>
          <a:lstStyle/>
          <a:p>
            <a:pPr eaLnBrk="1" hangingPunct="1"/>
            <a:r>
              <a:rPr lang="en-US" sz="4400" b="1" dirty="0" smtClean="0">
                <a:solidFill>
                  <a:schemeClr val="tx2"/>
                </a:solidFill>
              </a:rPr>
              <a:t>Brief Intervention Effect</a:t>
            </a:r>
            <a:endParaRPr lang="bg-BG" sz="4400" b="1" dirty="0" smtClean="0">
              <a:solidFill>
                <a:schemeClr val="tx2"/>
              </a:solidFill>
            </a:endParaRPr>
          </a:p>
        </p:txBody>
      </p:sp>
      <p:sp>
        <p:nvSpPr>
          <p:cNvPr id="133124" name="Rectangle 3"/>
          <p:cNvSpPr>
            <a:spLocks noGrp="1" noChangeArrowheads="1"/>
          </p:cNvSpPr>
          <p:nvPr>
            <p:ph type="body" idx="1"/>
          </p:nvPr>
        </p:nvSpPr>
        <p:spPr>
          <a:xfrm>
            <a:off x="228600" y="1905000"/>
            <a:ext cx="8077200" cy="4800600"/>
          </a:xfrm>
        </p:spPr>
        <p:txBody>
          <a:bodyPr>
            <a:normAutofit fontScale="92500"/>
          </a:bodyPr>
          <a:lstStyle/>
          <a:p>
            <a:pPr marL="457200" indent="-457200" eaLnBrk="1" hangingPunct="1">
              <a:spcBef>
                <a:spcPts val="1000"/>
              </a:spcBef>
              <a:buFont typeface="Arial" pitchFamily="34" charset="0"/>
              <a:buChar char="•"/>
            </a:pPr>
            <a:r>
              <a:rPr lang="en-US" sz="3200" dirty="0" smtClean="0"/>
              <a:t>Brief interventions trigger change.</a:t>
            </a:r>
          </a:p>
          <a:p>
            <a:pPr marL="457200" indent="-457200" eaLnBrk="1" hangingPunct="1">
              <a:spcBef>
                <a:spcPts val="1000"/>
              </a:spcBef>
              <a:buFont typeface="Arial" pitchFamily="34" charset="0"/>
              <a:buChar char="•"/>
            </a:pPr>
            <a:r>
              <a:rPr lang="en-US" sz="3200" dirty="0" smtClean="0"/>
              <a:t>A little counseling can lead to significant change, e.g., 5 min. has same impact as 20 min.</a:t>
            </a:r>
          </a:p>
          <a:p>
            <a:pPr marL="457200" indent="-457200" eaLnBrk="1" hangingPunct="1">
              <a:spcBef>
                <a:spcPts val="1000"/>
              </a:spcBef>
              <a:buFont typeface="Arial" pitchFamily="34" charset="0"/>
              <a:buChar char="•"/>
            </a:pPr>
            <a:r>
              <a:rPr lang="en-US" sz="3200" dirty="0" smtClean="0"/>
              <a:t>Alcohol screening and brief counseling can reduce amount of alcohol consumed by 25%</a:t>
            </a:r>
          </a:p>
          <a:p>
            <a:pPr marL="457200" indent="-457200" eaLnBrk="1" hangingPunct="1">
              <a:spcBef>
                <a:spcPts val="1000"/>
              </a:spcBef>
              <a:buFont typeface="Arial" pitchFamily="34" charset="0"/>
              <a:buChar char="•"/>
            </a:pPr>
            <a:r>
              <a:rPr lang="en-US" sz="3200" dirty="0" smtClean="0"/>
              <a:t>Research is less extensive for illicit drugs, but promising.</a:t>
            </a:r>
          </a:p>
          <a:p>
            <a:pPr marL="731837" lvl="2" indent="-457200">
              <a:spcBef>
                <a:spcPts val="1000"/>
              </a:spcBef>
              <a:buClr>
                <a:srgbClr val="0BD0D9"/>
              </a:buClr>
              <a:buSzPct val="95000"/>
              <a:buFont typeface="Arial" pitchFamily="34" charset="0"/>
              <a:buChar char="•"/>
            </a:pPr>
            <a:r>
              <a:rPr lang="en-US" sz="2200" dirty="0">
                <a:solidFill>
                  <a:srgbClr val="FFFF00"/>
                </a:solidFill>
              </a:rPr>
              <a:t>A randomized study with cocaine and heroin users found that patients who received a BI had 50% greater odds of abstinence at follow up compared with controls.  </a:t>
            </a:r>
            <a:endParaRPr lang="bg-BG" sz="2200" dirty="0">
              <a:solidFill>
                <a:srgbClr val="FFFF00"/>
              </a:solidFill>
            </a:endParaRPr>
          </a:p>
          <a:p>
            <a:pPr marL="457200" indent="-457200" eaLnBrk="1" hangingPunct="1">
              <a:spcBef>
                <a:spcPts val="1000"/>
              </a:spcBef>
              <a:buFont typeface="Arial" pitchFamily="34" charset="0"/>
              <a:buChar char="•"/>
            </a:pPr>
            <a:endParaRPr lang="en-US" sz="3200"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28600"/>
            <a:ext cx="2271712" cy="2199974"/>
          </a:xfrm>
          <a:prstGeom prst="rect">
            <a:avLst/>
          </a:prstGeom>
        </p:spPr>
      </p:pic>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100</a:t>
            </a:fld>
            <a:endParaRPr lang="en-US" dirty="0"/>
          </a:p>
        </p:txBody>
      </p:sp>
    </p:spTree>
    <p:extLst>
      <p:ext uri="{BB962C8B-B14F-4D97-AF65-F5344CB8AC3E}">
        <p14:creationId xmlns:p14="http://schemas.microsoft.com/office/powerpoint/2010/main" val="332625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4">
                                            <p:txEl>
                                              <p:pRg st="1" end="1"/>
                                            </p:txEl>
                                          </p:spTgt>
                                        </p:tgtEl>
                                        <p:attrNameLst>
                                          <p:attrName>style.visibility</p:attrName>
                                        </p:attrNameLst>
                                      </p:cBhvr>
                                      <p:to>
                                        <p:strVal val="visible"/>
                                      </p:to>
                                    </p:set>
                                    <p:animEffect transition="in" filter="wipe(left)">
                                      <p:cBhvr>
                                        <p:cTn id="12" dur="500"/>
                                        <p:tgtEl>
                                          <p:spTgt spid="133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24">
                                            <p:txEl>
                                              <p:pRg st="2" end="2"/>
                                            </p:txEl>
                                          </p:spTgt>
                                        </p:tgtEl>
                                        <p:attrNameLst>
                                          <p:attrName>style.visibility</p:attrName>
                                        </p:attrNameLst>
                                      </p:cBhvr>
                                      <p:to>
                                        <p:strVal val="visible"/>
                                      </p:to>
                                    </p:set>
                                    <p:animEffect transition="in" filter="wipe(left)">
                                      <p:cBhvr>
                                        <p:cTn id="17" dur="500"/>
                                        <p:tgtEl>
                                          <p:spTgt spid="133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124">
                                            <p:txEl>
                                              <p:pRg st="3" end="3"/>
                                            </p:txEl>
                                          </p:spTgt>
                                        </p:tgtEl>
                                        <p:attrNameLst>
                                          <p:attrName>style.visibility</p:attrName>
                                        </p:attrNameLst>
                                      </p:cBhvr>
                                      <p:to>
                                        <p:strVal val="visible"/>
                                      </p:to>
                                    </p:set>
                                    <p:animEffect transition="in" filter="wipe(left)">
                                      <p:cBhvr>
                                        <p:cTn id="22" dur="500"/>
                                        <p:tgtEl>
                                          <p:spTgt spid="133124">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3124">
                                            <p:txEl>
                                              <p:pRg st="4" end="4"/>
                                            </p:txEl>
                                          </p:spTgt>
                                        </p:tgtEl>
                                        <p:attrNameLst>
                                          <p:attrName>style.visibility</p:attrName>
                                        </p:attrNameLst>
                                      </p:cBhvr>
                                      <p:to>
                                        <p:strVal val="visible"/>
                                      </p:to>
                                    </p:set>
                                    <p:animEffect transition="in" filter="wipe(left)">
                                      <p:cBhvr>
                                        <p:cTn id="25" dur="500"/>
                                        <p:tgtEl>
                                          <p:spTgt spid="1331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7315200" cy="829056"/>
          </a:xfrm>
        </p:spPr>
        <p:txBody>
          <a:bodyPr/>
          <a:lstStyle/>
          <a:p>
            <a:pPr algn="ctr" fontAlgn="auto">
              <a:spcAft>
                <a:spcPts val="0"/>
              </a:spcAft>
              <a:defRPr/>
            </a:pPr>
            <a:r>
              <a:rPr sz="4000" dirty="0" smtClean="0">
                <a:solidFill>
                  <a:schemeClr val="tx2"/>
                </a:solidFill>
              </a:rPr>
              <a:t>Activity: Video Example</a:t>
            </a:r>
            <a:endParaRPr sz="4000" dirty="0">
              <a:solidFill>
                <a:schemeClr val="tx2"/>
              </a:solidFill>
            </a:endParaRPr>
          </a:p>
        </p:txBody>
      </p:sp>
      <p:sp>
        <p:nvSpPr>
          <p:cNvPr id="107522" name="Content Placeholder 2"/>
          <p:cNvSpPr>
            <a:spLocks noGrp="1"/>
          </p:cNvSpPr>
          <p:nvPr>
            <p:ph type="body" idx="1"/>
          </p:nvPr>
        </p:nvSpPr>
        <p:spPr>
          <a:xfrm>
            <a:off x="919163" y="1676400"/>
            <a:ext cx="7315200" cy="1219200"/>
          </a:xfrm>
        </p:spPr>
        <p:txBody>
          <a:bodyPr/>
          <a:lstStyle/>
          <a:p>
            <a:r>
              <a:rPr lang="en-US" dirty="0" smtClean="0"/>
              <a:t>Young man is treated in the ER after a car accident. He had been drinking heavily before the accident. How does the doctor address drinking in this video?</a:t>
            </a:r>
          </a:p>
        </p:txBody>
      </p:sp>
      <p:sp>
        <p:nvSpPr>
          <p:cNvPr id="4" name="TextBox 3"/>
          <p:cNvSpPr txBox="1"/>
          <p:nvPr/>
        </p:nvSpPr>
        <p:spPr>
          <a:xfrm>
            <a:off x="0" y="6334780"/>
            <a:ext cx="8915400" cy="523220"/>
          </a:xfrm>
          <a:prstGeom prst="rect">
            <a:avLst/>
          </a:prstGeom>
          <a:noFill/>
        </p:spPr>
        <p:txBody>
          <a:bodyPr wrap="square">
            <a:spAutoFit/>
          </a:bodyPr>
          <a:lstStyle/>
          <a:p>
            <a:pPr>
              <a:defRPr/>
            </a:pPr>
            <a:r>
              <a:rPr lang="en-US" sz="1400" dirty="0" smtClean="0">
                <a:solidFill>
                  <a:srgbClr val="FFFF00"/>
                </a:solidFill>
                <a:latin typeface="+mj-lt"/>
              </a:rPr>
              <a:t>SOURCE: The </a:t>
            </a:r>
            <a:r>
              <a:rPr lang="en-US" sz="1400" dirty="0">
                <a:solidFill>
                  <a:srgbClr val="FFFF00"/>
                </a:solidFill>
                <a:latin typeface="+mj-lt"/>
              </a:rPr>
              <a:t>BNI-ART Institute, Boston University School of Public Health. Interactive Cases: SBIRT in </a:t>
            </a:r>
            <a:r>
              <a:rPr lang="en-US" sz="1400" dirty="0" smtClean="0">
                <a:solidFill>
                  <a:srgbClr val="FFFF00"/>
                </a:solidFill>
                <a:latin typeface="+mj-lt"/>
              </a:rPr>
              <a:t>Action. </a:t>
            </a:r>
            <a:r>
              <a:rPr lang="en-US" sz="1400" dirty="0">
                <a:solidFill>
                  <a:srgbClr val="FFFF00"/>
                </a:solidFill>
                <a:latin typeface="+mj-lt"/>
              </a:rPr>
              <a:t>Accessed on September 26, 2011 at </a:t>
            </a:r>
            <a:r>
              <a:rPr lang="en-US" sz="1400" u="sng" dirty="0">
                <a:solidFill>
                  <a:srgbClr val="FFFF00"/>
                </a:solidFill>
                <a:latin typeface="+mj-lt"/>
              </a:rPr>
              <a:t>http://www.bu.edu/bniart/sbirt-in-health-care/sbirt-educational-materials/sbirt-videos</a:t>
            </a:r>
            <a:r>
              <a:rPr lang="en-US" sz="1400" u="sng" dirty="0" smtClean="0">
                <a:solidFill>
                  <a:srgbClr val="FFFF00"/>
                </a:solidFill>
                <a:latin typeface="+mj-lt"/>
              </a:rPr>
              <a:t>/  </a:t>
            </a:r>
            <a:endParaRPr lang="en-US" sz="1400" dirty="0">
              <a:solidFill>
                <a:srgbClr val="FFFF00"/>
              </a:solidFill>
              <a:latin typeface="+mj-lt"/>
            </a:endParaRPr>
          </a:p>
        </p:txBody>
      </p:sp>
      <p:pic>
        <p:nvPicPr>
          <p:cNvPr id="6" name="Bad SBI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8400" y="2819400"/>
            <a:ext cx="4064000" cy="3048000"/>
          </a:xfrm>
          <a:prstGeom prst="rect">
            <a:avLst/>
          </a:prstGeom>
        </p:spPr>
      </p:pic>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101</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877824" y="381000"/>
            <a:ext cx="7388352" cy="1362456"/>
          </a:xfrm>
        </p:spPr>
        <p:txBody>
          <a:bodyPr/>
          <a:lstStyle/>
          <a:p>
            <a:pPr algn="ctr" fontAlgn="auto">
              <a:spcAft>
                <a:spcPts val="0"/>
              </a:spcAft>
              <a:defRPr/>
            </a:pPr>
            <a:r>
              <a:rPr sz="4400" smtClean="0">
                <a:solidFill>
                  <a:schemeClr val="tx2"/>
                </a:solidFill>
              </a:rPr>
              <a:t>Where Do I Start?</a:t>
            </a:r>
          </a:p>
        </p:txBody>
      </p:sp>
      <p:sp>
        <p:nvSpPr>
          <p:cNvPr id="488451" name="Rectangle 3"/>
          <p:cNvSpPr>
            <a:spLocks noGrp="1" noChangeArrowheads="1"/>
          </p:cNvSpPr>
          <p:nvPr>
            <p:ph type="body" idx="1"/>
          </p:nvPr>
        </p:nvSpPr>
        <p:spPr>
          <a:xfrm>
            <a:off x="457200" y="1981200"/>
            <a:ext cx="7388225" cy="2644775"/>
          </a:xfrm>
        </p:spPr>
        <p:txBody>
          <a:bodyPr>
            <a:normAutofit fontScale="92500" lnSpcReduction="20000"/>
          </a:bodyPr>
          <a:lstStyle/>
          <a:p>
            <a:pPr fontAlgn="auto">
              <a:spcAft>
                <a:spcPts val="0"/>
              </a:spcAft>
              <a:buClr>
                <a:schemeClr val="accent3"/>
              </a:buClr>
              <a:buFont typeface="Wingdings 2"/>
              <a:buNone/>
              <a:defRPr/>
            </a:pPr>
            <a:endParaRPr lang="en-US" dirty="0" smtClean="0"/>
          </a:p>
          <a:p>
            <a:pPr fontAlgn="auto">
              <a:spcAft>
                <a:spcPts val="0"/>
              </a:spcAft>
              <a:buClr>
                <a:schemeClr val="accent3"/>
              </a:buClr>
              <a:buFont typeface="Wingdings 2"/>
              <a:buNone/>
              <a:defRPr/>
            </a:pPr>
            <a:r>
              <a:rPr lang="en-US" sz="3000" dirty="0" smtClean="0"/>
              <a:t>What you </a:t>
            </a:r>
            <a:r>
              <a:rPr lang="en-US" sz="3000" b="1" u="sng" dirty="0" smtClean="0">
                <a:solidFill>
                  <a:srgbClr val="FFC000"/>
                </a:solidFill>
              </a:rPr>
              <a:t>do</a:t>
            </a:r>
            <a:r>
              <a:rPr lang="en-US" sz="3000" dirty="0" smtClean="0">
                <a:solidFill>
                  <a:srgbClr val="FFFF66"/>
                </a:solidFill>
              </a:rPr>
              <a:t> </a:t>
            </a:r>
            <a:r>
              <a:rPr lang="en-US" sz="3000" dirty="0" smtClean="0"/>
              <a:t>depends on where the patient </a:t>
            </a:r>
            <a:r>
              <a:rPr lang="en-US" sz="3000" b="1" u="sng" dirty="0" smtClean="0">
                <a:solidFill>
                  <a:srgbClr val="FFC000"/>
                </a:solidFill>
              </a:rPr>
              <a:t>is</a:t>
            </a:r>
            <a:r>
              <a:rPr lang="en-US" sz="3000" dirty="0" smtClean="0">
                <a:solidFill>
                  <a:srgbClr val="FFFF00"/>
                </a:solidFill>
              </a:rPr>
              <a:t> </a:t>
            </a:r>
            <a:r>
              <a:rPr lang="en-US" sz="3000" dirty="0" smtClean="0"/>
              <a:t>in the process of changing.</a:t>
            </a:r>
          </a:p>
          <a:p>
            <a:pPr fontAlgn="auto">
              <a:spcAft>
                <a:spcPts val="0"/>
              </a:spcAft>
              <a:buClr>
                <a:schemeClr val="accent3"/>
              </a:buClr>
              <a:buFont typeface="Wingdings 2"/>
              <a:buNone/>
              <a:defRPr/>
            </a:pPr>
            <a:endParaRPr lang="en-US" sz="3000" dirty="0" smtClean="0"/>
          </a:p>
          <a:p>
            <a:pPr fontAlgn="auto">
              <a:spcAft>
                <a:spcPts val="0"/>
              </a:spcAft>
              <a:buClr>
                <a:schemeClr val="accent3"/>
              </a:buClr>
              <a:buFont typeface="Wingdings 2"/>
              <a:buNone/>
              <a:defRPr/>
            </a:pPr>
            <a:r>
              <a:rPr lang="en-US" sz="3000" dirty="0" smtClean="0"/>
              <a:t>The first step is to be able to </a:t>
            </a:r>
            <a:r>
              <a:rPr lang="en-US" sz="3500" b="1" dirty="0" smtClean="0">
                <a:solidFill>
                  <a:srgbClr val="FFC000"/>
                </a:solidFill>
              </a:rPr>
              <a:t>identify from where the patient is coming</a:t>
            </a:r>
            <a:r>
              <a:rPr lang="en-US" sz="3500" b="1" dirty="0" smtClean="0"/>
              <a:t>.</a:t>
            </a:r>
            <a:endParaRPr lang="en-US" sz="3500" dirty="0" smtClean="0"/>
          </a:p>
        </p:txBody>
      </p:sp>
      <p:pic>
        <p:nvPicPr>
          <p:cNvPr id="4" name="Picture 1"/>
          <p:cNvPicPr>
            <a:picLocks noChangeAspect="1" noChangeArrowheads="1"/>
          </p:cNvPicPr>
          <p:nvPr/>
        </p:nvPicPr>
        <p:blipFill>
          <a:blip r:embed="rId3"/>
          <a:srcRect/>
          <a:stretch>
            <a:fillRect/>
          </a:stretch>
        </p:blipFill>
        <p:spPr bwMode="auto">
          <a:xfrm>
            <a:off x="5439992" y="4191000"/>
            <a:ext cx="3323008" cy="2209800"/>
          </a:xfrm>
          <a:prstGeom prst="rect">
            <a:avLst/>
          </a:prstGeom>
          <a:noFill/>
          <a:ln w="9525">
            <a:noFill/>
            <a:miter lim="800000"/>
            <a:headEnd/>
            <a:tailEnd/>
          </a:ln>
          <a:effectLst>
            <a:outerShdw blurRad="50800" dist="38100" dir="8100000" algn="tr" rotWithShape="0">
              <a:prstClr val="black">
                <a:alpha val="40000"/>
              </a:prstClr>
            </a:outerShdw>
            <a:softEdge rad="127000"/>
          </a:effectLst>
          <a:scene3d>
            <a:camera prst="orthographicFront">
              <a:rot lat="0" lon="0" rev="0"/>
            </a:camera>
            <a:lightRig rig="balanced" dir="t">
              <a:rot lat="0" lon="0" rev="8700000"/>
            </a:lightRig>
          </a:scene3d>
          <a:sp3d>
            <a:bevelT w="190500" h="38100"/>
          </a:sp3d>
        </p:spPr>
      </p:pic>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88451">
                                            <p:txEl>
                                              <p:pRg st="1" end="1"/>
                                            </p:txEl>
                                          </p:spTgt>
                                        </p:tgtEl>
                                        <p:attrNameLst>
                                          <p:attrName>style.visibility</p:attrName>
                                        </p:attrNameLst>
                                      </p:cBhvr>
                                      <p:to>
                                        <p:strVal val="visible"/>
                                      </p:to>
                                    </p:set>
                                    <p:anim calcmode="lin" valueType="num">
                                      <p:cBhvr>
                                        <p:cTn id="7" dur="500" fill="hold"/>
                                        <p:tgtEl>
                                          <p:spTgt spid="48845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8845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88451">
                                            <p:txEl>
                                              <p:pRg st="1" end="1"/>
                                            </p:txEl>
                                          </p:spTgt>
                                        </p:tgtEl>
                                      </p:cBhvr>
                                    </p:animEffect>
                                  </p:childTnLst>
                                  <p:subTnLst>
                                    <p:animClr clrSpc="rgb" dir="cw">
                                      <p:cBhvr override="childStyle">
                                        <p:cTn dur="1" fill="hold" display="0" masterRel="nextClick" afterEffect="1"/>
                                        <p:tgtEl>
                                          <p:spTgt spid="488451">
                                            <p:txEl>
                                              <p:pRg st="1" end="1"/>
                                            </p:txEl>
                                          </p:spTgt>
                                        </p:tgtEl>
                                        <p:attrNameLst>
                                          <p:attrName>ppt_c</p:attrName>
                                        </p:attrNameLst>
                                      </p:cBhvr>
                                      <p:to>
                                        <a:srgbClr val="4D4D4D"/>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88451">
                                            <p:txEl>
                                              <p:pRg st="3" end="3"/>
                                            </p:txEl>
                                          </p:spTgt>
                                        </p:tgtEl>
                                        <p:attrNameLst>
                                          <p:attrName>style.visibility</p:attrName>
                                        </p:attrNameLst>
                                      </p:cBhvr>
                                      <p:to>
                                        <p:strVal val="visible"/>
                                      </p:to>
                                    </p:set>
                                    <p:anim calcmode="lin" valueType="num">
                                      <p:cBhvr>
                                        <p:cTn id="14" dur="500" fill="hold"/>
                                        <p:tgtEl>
                                          <p:spTgt spid="488451">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88451">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884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3267160793"/>
              </p:ext>
            </p:extLst>
          </p:nvPr>
        </p:nvGraphicFramePr>
        <p:xfrm>
          <a:off x="-762000" y="152400"/>
          <a:ext cx="106680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7282" name="TextBox 3"/>
          <p:cNvSpPr txBox="1">
            <a:spLocks noChangeArrowheads="1"/>
          </p:cNvSpPr>
          <p:nvPr/>
        </p:nvSpPr>
        <p:spPr bwMode="auto">
          <a:xfrm>
            <a:off x="3055938" y="2971800"/>
            <a:ext cx="3168650" cy="1066800"/>
          </a:xfrm>
          <a:prstGeom prst="rect">
            <a:avLst/>
          </a:prstGeom>
          <a:noFill/>
          <a:ln w="9525">
            <a:noFill/>
            <a:miter lim="800000"/>
            <a:headEnd/>
            <a:tailEnd/>
          </a:ln>
        </p:spPr>
        <p:txBody>
          <a:bodyPr wrap="none">
            <a:spAutoFit/>
          </a:bodyPr>
          <a:lstStyle/>
          <a:p>
            <a:pPr algn="ctr"/>
            <a:r>
              <a:rPr lang="en-US" sz="3200" b="1">
                <a:latin typeface="Calibri" pitchFamily="34" charset="0"/>
              </a:rPr>
              <a:t>Stages of Change:</a:t>
            </a:r>
            <a:br>
              <a:rPr lang="en-US" sz="3200" b="1">
                <a:latin typeface="Calibri" pitchFamily="34" charset="0"/>
              </a:rPr>
            </a:br>
            <a:r>
              <a:rPr lang="en-US" sz="3200" b="1">
                <a:latin typeface="Calibri" pitchFamily="34" charset="0"/>
              </a:rPr>
              <a:t>Primary Tasks</a:t>
            </a:r>
          </a:p>
        </p:txBody>
      </p:sp>
      <p:sp>
        <p:nvSpPr>
          <p:cNvPr id="97283" name="Oval 10"/>
          <p:cNvSpPr>
            <a:spLocks noChangeArrowheads="1"/>
          </p:cNvSpPr>
          <p:nvPr/>
        </p:nvSpPr>
        <p:spPr bwMode="auto">
          <a:xfrm>
            <a:off x="3200400" y="115888"/>
            <a:ext cx="2743200" cy="1941512"/>
          </a:xfrm>
          <a:prstGeom prst="ellipse">
            <a:avLst/>
          </a:prstGeom>
          <a:solidFill>
            <a:srgbClr val="3F8DFF"/>
          </a:solidFill>
          <a:ln w="9525">
            <a:noFill/>
            <a:round/>
            <a:headEnd/>
            <a:tailEnd/>
          </a:ln>
        </p:spPr>
        <p:txBody>
          <a:bodyPr wrap="none" anchor="ctr"/>
          <a:lstStyle/>
          <a:p>
            <a:pPr algn="ctr"/>
            <a:r>
              <a:rPr lang="en-US" b="1" u="sng" dirty="0">
                <a:latin typeface="Calibri" pitchFamily="34" charset="0"/>
              </a:rPr>
              <a:t>1. </a:t>
            </a:r>
            <a:r>
              <a:rPr lang="en-US" b="1" u="sng" dirty="0" err="1">
                <a:latin typeface="Calibri" pitchFamily="34" charset="0"/>
              </a:rPr>
              <a:t>Precontemplation</a:t>
            </a:r>
            <a:endParaRPr lang="en-US" b="1" u="sng" dirty="0">
              <a:latin typeface="Calibri" pitchFamily="34" charset="0"/>
            </a:endParaRPr>
          </a:p>
          <a:p>
            <a:pPr algn="ctr"/>
            <a:r>
              <a:rPr lang="en-US" sz="1400" b="1" dirty="0">
                <a:latin typeface="Calibri" pitchFamily="34" charset="0"/>
              </a:rPr>
              <a:t>Definition:</a:t>
            </a:r>
            <a:r>
              <a:rPr lang="en-US" sz="1200" b="1" dirty="0">
                <a:latin typeface="Calibri" pitchFamily="34" charset="0"/>
              </a:rPr>
              <a:t>  </a:t>
            </a:r>
          </a:p>
          <a:p>
            <a:pPr algn="ctr"/>
            <a:r>
              <a:rPr lang="en-US" sz="1200" dirty="0">
                <a:latin typeface="Calibri" pitchFamily="34" charset="0"/>
              </a:rPr>
              <a:t>Not yet considering change or </a:t>
            </a:r>
          </a:p>
          <a:p>
            <a:pPr algn="ctr"/>
            <a:r>
              <a:rPr lang="en-US" sz="1200" dirty="0">
                <a:latin typeface="Calibri" pitchFamily="34" charset="0"/>
              </a:rPr>
              <a:t>is unwilling or unable to change.</a:t>
            </a:r>
          </a:p>
          <a:p>
            <a:pPr algn="ctr"/>
            <a:endParaRPr lang="en-US" sz="900" b="1" dirty="0">
              <a:latin typeface="Calibri" pitchFamily="34" charset="0"/>
            </a:endParaRPr>
          </a:p>
          <a:p>
            <a:pPr algn="ctr"/>
            <a:r>
              <a:rPr lang="en-US" sz="1400" b="1" dirty="0">
                <a:latin typeface="Calibri" pitchFamily="34" charset="0"/>
              </a:rPr>
              <a:t>Primary Task:</a:t>
            </a:r>
          </a:p>
          <a:p>
            <a:pPr algn="ctr"/>
            <a:r>
              <a:rPr lang="en-US" sz="1200" dirty="0">
                <a:latin typeface="Calibri" pitchFamily="34" charset="0"/>
              </a:rPr>
              <a:t>Raising Awareness</a:t>
            </a:r>
          </a:p>
        </p:txBody>
      </p:sp>
      <p:sp>
        <p:nvSpPr>
          <p:cNvPr id="97284" name="Oval 15"/>
          <p:cNvSpPr>
            <a:spLocks noChangeArrowheads="1"/>
          </p:cNvSpPr>
          <p:nvPr/>
        </p:nvSpPr>
        <p:spPr bwMode="auto">
          <a:xfrm>
            <a:off x="6019800" y="1295400"/>
            <a:ext cx="2743200" cy="1941513"/>
          </a:xfrm>
          <a:prstGeom prst="ellipse">
            <a:avLst/>
          </a:prstGeom>
          <a:solidFill>
            <a:srgbClr val="3DA5C1"/>
          </a:solidFill>
          <a:ln w="9525">
            <a:noFill/>
            <a:round/>
            <a:headEnd/>
            <a:tailEnd/>
          </a:ln>
        </p:spPr>
        <p:txBody>
          <a:bodyPr wrap="none" anchor="ctr"/>
          <a:lstStyle/>
          <a:p>
            <a:pPr algn="ctr"/>
            <a:r>
              <a:rPr lang="en-US" b="1" u="sng" dirty="0">
                <a:latin typeface="Calibri" pitchFamily="34" charset="0"/>
              </a:rPr>
              <a:t>2. Contemplation</a:t>
            </a:r>
          </a:p>
          <a:p>
            <a:pPr algn="ctr"/>
            <a:r>
              <a:rPr lang="en-US" sz="1400" b="1" dirty="0">
                <a:latin typeface="Calibri" pitchFamily="34" charset="0"/>
              </a:rPr>
              <a:t>Definition:  </a:t>
            </a:r>
          </a:p>
          <a:p>
            <a:pPr algn="ctr"/>
            <a:r>
              <a:rPr lang="en-US" sz="1200" dirty="0">
                <a:latin typeface="Calibri" pitchFamily="34" charset="0"/>
              </a:rPr>
              <a:t>Sees the possibility of change but </a:t>
            </a:r>
          </a:p>
          <a:p>
            <a:pPr algn="ctr"/>
            <a:r>
              <a:rPr lang="en-US" sz="1200" dirty="0">
                <a:latin typeface="Calibri" pitchFamily="34" charset="0"/>
              </a:rPr>
              <a:t>is ambivalent and uncertain. </a:t>
            </a:r>
          </a:p>
          <a:p>
            <a:pPr algn="ctr"/>
            <a:endParaRPr lang="en-US" sz="900" b="1" dirty="0">
              <a:latin typeface="Calibri" pitchFamily="34" charset="0"/>
            </a:endParaRPr>
          </a:p>
          <a:p>
            <a:pPr algn="ctr"/>
            <a:r>
              <a:rPr lang="en-US" sz="1400" b="1" dirty="0">
                <a:latin typeface="Calibri" pitchFamily="34" charset="0"/>
              </a:rPr>
              <a:t>Primary Task:</a:t>
            </a:r>
          </a:p>
          <a:p>
            <a:pPr algn="ctr"/>
            <a:r>
              <a:rPr lang="en-US" sz="1200" dirty="0">
                <a:latin typeface="Calibri" pitchFamily="34" charset="0"/>
              </a:rPr>
              <a:t>Resolving ambivalence/</a:t>
            </a:r>
          </a:p>
          <a:p>
            <a:pPr algn="ctr"/>
            <a:r>
              <a:rPr lang="en-US" sz="1200" dirty="0">
                <a:latin typeface="Calibri" pitchFamily="34" charset="0"/>
              </a:rPr>
              <a:t>Helping to choose change</a:t>
            </a:r>
          </a:p>
        </p:txBody>
      </p:sp>
      <p:sp>
        <p:nvSpPr>
          <p:cNvPr id="97285" name="Oval 16"/>
          <p:cNvSpPr>
            <a:spLocks noChangeArrowheads="1"/>
          </p:cNvSpPr>
          <p:nvPr/>
        </p:nvSpPr>
        <p:spPr bwMode="auto">
          <a:xfrm>
            <a:off x="6019800" y="3621088"/>
            <a:ext cx="2743200" cy="1941512"/>
          </a:xfrm>
          <a:prstGeom prst="ellipse">
            <a:avLst/>
          </a:prstGeom>
          <a:noFill/>
          <a:ln w="9525">
            <a:noFill/>
            <a:round/>
            <a:headEnd/>
            <a:tailEnd/>
          </a:ln>
        </p:spPr>
        <p:txBody>
          <a:bodyPr wrap="none" anchor="ctr"/>
          <a:lstStyle/>
          <a:p>
            <a:pPr algn="ctr"/>
            <a:r>
              <a:rPr lang="en-US" b="1" u="sng">
                <a:latin typeface="Calibri" pitchFamily="34" charset="0"/>
              </a:rPr>
              <a:t>3. Determination</a:t>
            </a:r>
          </a:p>
          <a:p>
            <a:pPr algn="ctr"/>
            <a:r>
              <a:rPr lang="en-US" sz="1400" b="1">
                <a:latin typeface="Calibri" pitchFamily="34" charset="0"/>
              </a:rPr>
              <a:t>Definition:  </a:t>
            </a:r>
          </a:p>
          <a:p>
            <a:pPr algn="ctr"/>
            <a:r>
              <a:rPr lang="en-US" sz="1200">
                <a:latin typeface="Calibri" pitchFamily="34" charset="0"/>
              </a:rPr>
              <a:t>Committed to changing.</a:t>
            </a:r>
          </a:p>
          <a:p>
            <a:pPr algn="ctr"/>
            <a:r>
              <a:rPr lang="en-US" sz="1200">
                <a:latin typeface="Calibri" pitchFamily="34" charset="0"/>
              </a:rPr>
              <a:t>Still considering what to do.</a:t>
            </a:r>
          </a:p>
          <a:p>
            <a:pPr algn="ctr"/>
            <a:endParaRPr lang="en-US" sz="900" b="1">
              <a:latin typeface="Calibri" pitchFamily="34" charset="0"/>
            </a:endParaRPr>
          </a:p>
          <a:p>
            <a:pPr algn="ctr"/>
            <a:r>
              <a:rPr lang="en-US" sz="1400" b="1">
                <a:latin typeface="Calibri" pitchFamily="34" charset="0"/>
              </a:rPr>
              <a:t>Primary Task:</a:t>
            </a:r>
          </a:p>
          <a:p>
            <a:pPr algn="ctr"/>
            <a:r>
              <a:rPr lang="en-US" sz="1200">
                <a:latin typeface="Calibri" pitchFamily="34" charset="0"/>
              </a:rPr>
              <a:t>Help identify appropriate </a:t>
            </a:r>
          </a:p>
          <a:p>
            <a:pPr algn="ctr"/>
            <a:r>
              <a:rPr lang="en-US" sz="1200">
                <a:latin typeface="Calibri" pitchFamily="34" charset="0"/>
              </a:rPr>
              <a:t>change strategies</a:t>
            </a:r>
          </a:p>
        </p:txBody>
      </p:sp>
      <p:sp>
        <p:nvSpPr>
          <p:cNvPr id="2055" name="Oval 17"/>
          <p:cNvSpPr>
            <a:spLocks noChangeArrowheads="1"/>
          </p:cNvSpPr>
          <p:nvPr/>
        </p:nvSpPr>
        <p:spPr bwMode="auto">
          <a:xfrm>
            <a:off x="3200400" y="4840288"/>
            <a:ext cx="2743200" cy="1941512"/>
          </a:xfrm>
          <a:prstGeom prst="ellipse">
            <a:avLst/>
          </a:prstGeom>
          <a:solidFill>
            <a:srgbClr val="8BD24A"/>
          </a:solidFill>
          <a:ln w="9525">
            <a:noFill/>
            <a:round/>
            <a:headEnd/>
            <a:tailEnd/>
          </a:ln>
        </p:spPr>
        <p:txBody>
          <a:bodyPr wrap="none" anchor="ctr"/>
          <a:lstStyle/>
          <a:p>
            <a:pPr algn="ctr">
              <a:defRPr/>
            </a:pPr>
            <a:r>
              <a:rPr lang="en-US" b="1" u="sng" dirty="0">
                <a:latin typeface="Calibri" pitchFamily="34" charset="0"/>
              </a:rPr>
              <a:t>4. Action</a:t>
            </a:r>
          </a:p>
          <a:p>
            <a:pPr algn="ctr">
              <a:defRPr/>
            </a:pPr>
            <a:r>
              <a:rPr lang="en-US" sz="1400" b="1" dirty="0">
                <a:solidFill>
                  <a:schemeClr val="tx1">
                    <a:lumMod val="95000"/>
                  </a:schemeClr>
                </a:solidFill>
                <a:latin typeface="Calibri" pitchFamily="34" charset="0"/>
              </a:rPr>
              <a:t>Definition:  </a:t>
            </a:r>
          </a:p>
          <a:p>
            <a:pPr algn="ctr">
              <a:defRPr/>
            </a:pPr>
            <a:r>
              <a:rPr lang="en-US" sz="1300" b="1" dirty="0">
                <a:solidFill>
                  <a:schemeClr val="tx1">
                    <a:lumMod val="95000"/>
                  </a:schemeClr>
                </a:solidFill>
                <a:latin typeface="Calibri" pitchFamily="34" charset="0"/>
              </a:rPr>
              <a:t>Taking steps toward change but </a:t>
            </a:r>
          </a:p>
          <a:p>
            <a:pPr algn="ctr">
              <a:defRPr/>
            </a:pPr>
            <a:r>
              <a:rPr lang="en-US" sz="1300" b="1" dirty="0">
                <a:solidFill>
                  <a:schemeClr val="tx1">
                    <a:lumMod val="95000"/>
                  </a:schemeClr>
                </a:solidFill>
                <a:latin typeface="Calibri" pitchFamily="34" charset="0"/>
              </a:rPr>
              <a:t>hasn’t stabilized in the process.</a:t>
            </a:r>
          </a:p>
          <a:p>
            <a:pPr algn="ctr">
              <a:defRPr/>
            </a:pPr>
            <a:endParaRPr lang="en-US" sz="1300" b="1" dirty="0">
              <a:solidFill>
                <a:schemeClr val="tx1">
                  <a:lumMod val="95000"/>
                </a:schemeClr>
              </a:solidFill>
              <a:latin typeface="Calibri" pitchFamily="34" charset="0"/>
            </a:endParaRPr>
          </a:p>
          <a:p>
            <a:pPr algn="ctr">
              <a:defRPr/>
            </a:pPr>
            <a:r>
              <a:rPr lang="en-US" sz="1400" b="1" dirty="0">
                <a:solidFill>
                  <a:schemeClr val="tx1">
                    <a:lumMod val="95000"/>
                  </a:schemeClr>
                </a:solidFill>
                <a:latin typeface="Calibri" pitchFamily="34" charset="0"/>
              </a:rPr>
              <a:t>Primary Task:</a:t>
            </a:r>
          </a:p>
          <a:p>
            <a:pPr algn="ctr">
              <a:defRPr/>
            </a:pPr>
            <a:r>
              <a:rPr lang="en-US" sz="1300" b="1" dirty="0">
                <a:solidFill>
                  <a:schemeClr val="tx1">
                    <a:lumMod val="95000"/>
                  </a:schemeClr>
                </a:solidFill>
                <a:latin typeface="Calibri" pitchFamily="34" charset="0"/>
              </a:rPr>
              <a:t>Help implement change strategies</a:t>
            </a:r>
          </a:p>
          <a:p>
            <a:pPr algn="ctr">
              <a:defRPr/>
            </a:pPr>
            <a:r>
              <a:rPr lang="en-US" sz="1300" b="1" dirty="0">
                <a:solidFill>
                  <a:schemeClr val="tx1">
                    <a:lumMod val="95000"/>
                  </a:schemeClr>
                </a:solidFill>
                <a:latin typeface="Calibri" pitchFamily="34" charset="0"/>
              </a:rPr>
              <a:t>and learn to eliminate </a:t>
            </a:r>
          </a:p>
          <a:p>
            <a:pPr algn="ctr">
              <a:defRPr/>
            </a:pPr>
            <a:r>
              <a:rPr lang="en-US" sz="1300" b="1" dirty="0">
                <a:solidFill>
                  <a:schemeClr val="tx1">
                    <a:lumMod val="95000"/>
                  </a:schemeClr>
                </a:solidFill>
                <a:latin typeface="Calibri" pitchFamily="34" charset="0"/>
              </a:rPr>
              <a:t>potential relapses</a:t>
            </a:r>
          </a:p>
        </p:txBody>
      </p:sp>
      <p:sp>
        <p:nvSpPr>
          <p:cNvPr id="97287" name="Oval 18"/>
          <p:cNvSpPr>
            <a:spLocks noChangeArrowheads="1"/>
          </p:cNvSpPr>
          <p:nvPr/>
        </p:nvSpPr>
        <p:spPr bwMode="auto">
          <a:xfrm>
            <a:off x="381000" y="3617913"/>
            <a:ext cx="2743200" cy="1941512"/>
          </a:xfrm>
          <a:prstGeom prst="ellipse">
            <a:avLst/>
          </a:prstGeom>
          <a:noFill/>
          <a:ln w="9525">
            <a:noFill/>
            <a:round/>
            <a:headEnd/>
            <a:tailEnd/>
          </a:ln>
        </p:spPr>
        <p:txBody>
          <a:bodyPr wrap="none" anchor="ctr"/>
          <a:lstStyle/>
          <a:p>
            <a:pPr algn="ctr"/>
            <a:r>
              <a:rPr lang="en-US" b="1" u="sng">
                <a:latin typeface="Calibri" pitchFamily="34" charset="0"/>
              </a:rPr>
              <a:t>5. Maintenance</a:t>
            </a:r>
          </a:p>
          <a:p>
            <a:pPr algn="ctr"/>
            <a:r>
              <a:rPr lang="en-US" sz="1400" b="1">
                <a:latin typeface="Calibri" pitchFamily="34" charset="0"/>
              </a:rPr>
              <a:t>Definition:  </a:t>
            </a:r>
          </a:p>
          <a:p>
            <a:pPr algn="ctr"/>
            <a:r>
              <a:rPr lang="en-US" sz="1300" b="1">
                <a:latin typeface="Calibri" pitchFamily="34" charset="0"/>
              </a:rPr>
              <a:t>Has achieved the goals and is  </a:t>
            </a:r>
          </a:p>
          <a:p>
            <a:pPr algn="ctr"/>
            <a:r>
              <a:rPr lang="en-US" sz="1300" b="1">
                <a:latin typeface="Calibri" pitchFamily="34" charset="0"/>
              </a:rPr>
              <a:t>working to maintain change.</a:t>
            </a:r>
          </a:p>
          <a:p>
            <a:pPr algn="ctr"/>
            <a:endParaRPr lang="en-US" sz="900" b="1">
              <a:latin typeface="Calibri" pitchFamily="34" charset="0"/>
            </a:endParaRPr>
          </a:p>
          <a:p>
            <a:pPr algn="ctr"/>
            <a:r>
              <a:rPr lang="en-US" sz="1400" b="1">
                <a:latin typeface="Calibri" pitchFamily="34" charset="0"/>
              </a:rPr>
              <a:t>Primary Task:</a:t>
            </a:r>
          </a:p>
          <a:p>
            <a:pPr algn="ctr"/>
            <a:r>
              <a:rPr lang="en-US" sz="1300" b="1">
                <a:latin typeface="Calibri" pitchFamily="34" charset="0"/>
              </a:rPr>
              <a:t>Develop new skills for </a:t>
            </a:r>
          </a:p>
          <a:p>
            <a:pPr algn="ctr"/>
            <a:r>
              <a:rPr lang="en-US" sz="1300" b="1">
                <a:latin typeface="Calibri" pitchFamily="34" charset="0"/>
              </a:rPr>
              <a:t>maintaining recovery</a:t>
            </a:r>
          </a:p>
        </p:txBody>
      </p:sp>
      <p:sp>
        <p:nvSpPr>
          <p:cNvPr id="97288" name="Oval 19"/>
          <p:cNvSpPr>
            <a:spLocks noChangeArrowheads="1"/>
          </p:cNvSpPr>
          <p:nvPr/>
        </p:nvSpPr>
        <p:spPr bwMode="auto">
          <a:xfrm>
            <a:off x="381000" y="1219200"/>
            <a:ext cx="2743200" cy="1941513"/>
          </a:xfrm>
          <a:prstGeom prst="ellipse">
            <a:avLst/>
          </a:prstGeom>
          <a:noFill/>
          <a:ln w="9525">
            <a:noFill/>
            <a:round/>
            <a:headEnd/>
            <a:tailEnd/>
          </a:ln>
        </p:spPr>
        <p:txBody>
          <a:bodyPr wrap="none" anchor="ctr"/>
          <a:lstStyle/>
          <a:p>
            <a:pPr algn="ctr"/>
            <a:r>
              <a:rPr lang="en-US" b="1" u="sng">
                <a:latin typeface="Calibri" pitchFamily="34" charset="0"/>
              </a:rPr>
              <a:t>6. Recurrence</a:t>
            </a:r>
          </a:p>
          <a:p>
            <a:pPr algn="ctr"/>
            <a:r>
              <a:rPr lang="en-US" sz="1400" b="1">
                <a:latin typeface="Calibri" pitchFamily="34" charset="0"/>
              </a:rPr>
              <a:t>Definition:  </a:t>
            </a:r>
          </a:p>
          <a:p>
            <a:pPr algn="ctr"/>
            <a:r>
              <a:rPr lang="en-US" sz="1200">
                <a:latin typeface="Calibri" pitchFamily="34" charset="0"/>
              </a:rPr>
              <a:t>Experienced a recurrence </a:t>
            </a:r>
          </a:p>
          <a:p>
            <a:pPr algn="ctr"/>
            <a:r>
              <a:rPr lang="en-US" sz="1200">
                <a:latin typeface="Calibri" pitchFamily="34" charset="0"/>
              </a:rPr>
              <a:t>of the symptoms. </a:t>
            </a:r>
          </a:p>
          <a:p>
            <a:pPr algn="ctr"/>
            <a:endParaRPr lang="en-US" sz="900">
              <a:latin typeface="Calibri" pitchFamily="34" charset="0"/>
            </a:endParaRPr>
          </a:p>
          <a:p>
            <a:pPr algn="ctr"/>
            <a:r>
              <a:rPr lang="en-US" sz="1400" b="1">
                <a:latin typeface="Calibri" pitchFamily="34" charset="0"/>
              </a:rPr>
              <a:t>Primary Task:</a:t>
            </a:r>
          </a:p>
          <a:p>
            <a:pPr algn="ctr"/>
            <a:r>
              <a:rPr lang="en-US" sz="1200">
                <a:latin typeface="Calibri" pitchFamily="34" charset="0"/>
              </a:rPr>
              <a:t>Cope with consequences and </a:t>
            </a:r>
          </a:p>
          <a:p>
            <a:pPr algn="ctr"/>
            <a:r>
              <a:rPr lang="en-US" sz="1200">
                <a:latin typeface="Calibri" pitchFamily="34" charset="0"/>
              </a:rPr>
              <a:t>determine what to do next</a:t>
            </a:r>
          </a:p>
        </p:txBody>
      </p:sp>
      <p:sp>
        <p:nvSpPr>
          <p:cNvPr id="11" name="Oval 10"/>
          <p:cNvSpPr/>
          <p:nvPr/>
        </p:nvSpPr>
        <p:spPr>
          <a:xfrm>
            <a:off x="381000" y="1228725"/>
            <a:ext cx="2743200" cy="1966913"/>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103</a:t>
            </a:fld>
            <a:endParaRPr 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141" name="Group 45"/>
          <p:cNvGraphicFramePr>
            <a:graphicFrameLocks noGrp="1"/>
          </p:cNvGraphicFramePr>
          <p:nvPr>
            <p:extLst>
              <p:ext uri="{D42A27DB-BD31-4B8C-83A1-F6EECF244321}">
                <p14:modId xmlns:p14="http://schemas.microsoft.com/office/powerpoint/2010/main" val="1691261012"/>
              </p:ext>
            </p:extLst>
          </p:nvPr>
        </p:nvGraphicFramePr>
        <p:xfrm>
          <a:off x="0" y="5255"/>
          <a:ext cx="9144000" cy="6868161"/>
        </p:xfrm>
        <a:graphic>
          <a:graphicData uri="http://schemas.openxmlformats.org/drawingml/2006/table">
            <a:tbl>
              <a:tblPr/>
              <a:tblGrid>
                <a:gridCol w="3073400"/>
                <a:gridCol w="3073400"/>
                <a:gridCol w="2997200"/>
              </a:tblGrid>
              <a:tr h="528638">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1" i="0" u="none" strike="noStrike" cap="none" normalizeH="0" baseline="0" dirty="0" smtClean="0">
                          <a:ln>
                            <a:noFill/>
                          </a:ln>
                          <a:solidFill>
                            <a:schemeClr val="tx1"/>
                          </a:solidFill>
                          <a:effectLst/>
                          <a:latin typeface="Calibri" pitchFamily="34" charset="0"/>
                        </a:rPr>
                        <a:t>Stages of Change: Intervention Matching Guide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239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1671638">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Offer</a:t>
                      </a:r>
                      <a:r>
                        <a:rPr kumimoji="0" lang="en-US" sz="1300" b="0" i="0" u="none" strike="noStrike" cap="none" normalizeH="0" baseline="0" dirty="0" smtClean="0">
                          <a:ln>
                            <a:noFill/>
                          </a:ln>
                          <a:solidFill>
                            <a:schemeClr val="hlink"/>
                          </a:solidFill>
                          <a:effectLst/>
                          <a:latin typeface="Calibri" pitchFamily="34" charset="0"/>
                        </a:rPr>
                        <a:t> </a:t>
                      </a:r>
                      <a:r>
                        <a:rPr kumimoji="0" lang="en-US" sz="1400" b="1" i="0" u="none" strike="noStrike" cap="none" normalizeH="0" baseline="0" dirty="0" smtClean="0">
                          <a:ln>
                            <a:noFill/>
                          </a:ln>
                          <a:solidFill>
                            <a:srgbClr val="FFFF99"/>
                          </a:solidFill>
                          <a:effectLst/>
                          <a:latin typeface="Calibri" pitchFamily="34" charset="0"/>
                        </a:rPr>
                        <a:t>factual</a:t>
                      </a:r>
                      <a:r>
                        <a:rPr kumimoji="0" lang="en-US" sz="1300" b="0" i="0" u="none" strike="noStrike" cap="none" normalizeH="0" baseline="0" dirty="0" smtClean="0">
                          <a:ln>
                            <a:noFill/>
                          </a:ln>
                          <a:solidFill>
                            <a:schemeClr val="hlink"/>
                          </a:solidFill>
                          <a:effectLst/>
                          <a:latin typeface="Calibri" pitchFamily="34" charset="0"/>
                        </a:rPr>
                        <a:t> </a:t>
                      </a:r>
                      <a:r>
                        <a:rPr kumimoji="0" lang="en-US" sz="1300" b="0" i="0" u="none" strike="noStrike" cap="none" normalizeH="0" baseline="0" dirty="0" smtClean="0">
                          <a:ln>
                            <a:noFill/>
                          </a:ln>
                          <a:solidFill>
                            <a:schemeClr val="tx1"/>
                          </a:solidFill>
                          <a:effectLst/>
                          <a:latin typeface="Calibri" pitchFamily="34" charset="0"/>
                        </a:rPr>
                        <a:t>information</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the </a:t>
                      </a:r>
                      <a:r>
                        <a:rPr kumimoji="0" lang="en-US" sz="1400" b="1" i="0" u="none" strike="noStrike" kern="1200" cap="none" normalizeH="0" baseline="0" dirty="0" smtClean="0">
                          <a:ln>
                            <a:noFill/>
                          </a:ln>
                          <a:solidFill>
                            <a:srgbClr val="FFFF99"/>
                          </a:solidFill>
                          <a:effectLst/>
                          <a:latin typeface="Calibri" pitchFamily="34" charset="0"/>
                          <a:ea typeface="+mn-ea"/>
                          <a:cs typeface="+mn-cs"/>
                        </a:rPr>
                        <a:t>meaning of events </a:t>
                      </a:r>
                      <a:r>
                        <a:rPr kumimoji="0" lang="en-US" sz="1300" b="0" i="0" u="none" strike="noStrike" cap="none" normalizeH="0" baseline="0" dirty="0" smtClean="0">
                          <a:ln>
                            <a:noFill/>
                          </a:ln>
                          <a:solidFill>
                            <a:schemeClr val="tx1"/>
                          </a:solidFill>
                          <a:effectLst/>
                          <a:latin typeface="Calibri" pitchFamily="34" charset="0"/>
                        </a:rPr>
                        <a:t>that brought the person to treatment</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a:t>
                      </a:r>
                      <a:r>
                        <a:rPr kumimoji="0" lang="en-US" sz="1400" b="1" i="0" u="none" strike="noStrike" kern="1200" cap="none" normalizeH="0" baseline="0" dirty="0" smtClean="0">
                          <a:ln>
                            <a:noFill/>
                          </a:ln>
                          <a:solidFill>
                            <a:srgbClr val="FFFF99"/>
                          </a:solidFill>
                          <a:effectLst/>
                          <a:latin typeface="Calibri" pitchFamily="34" charset="0"/>
                          <a:ea typeface="+mn-ea"/>
                          <a:cs typeface="+mn-cs"/>
                        </a:rPr>
                        <a:t>results of previous efforts</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a:t>
                      </a:r>
                      <a:r>
                        <a:rPr kumimoji="0" lang="en-US" sz="1400" b="1" i="0" u="none" strike="noStrike" kern="1200" cap="none" normalizeH="0" baseline="0" dirty="0" smtClean="0">
                          <a:ln>
                            <a:noFill/>
                          </a:ln>
                          <a:solidFill>
                            <a:srgbClr val="FFFF99"/>
                          </a:solidFill>
                          <a:effectLst/>
                          <a:latin typeface="Calibri" pitchFamily="34" charset="0"/>
                          <a:ea typeface="+mn-ea"/>
                          <a:cs typeface="+mn-cs"/>
                        </a:rPr>
                        <a:t>pros and cons </a:t>
                      </a:r>
                      <a:r>
                        <a:rPr kumimoji="0" lang="en-US" sz="1300" b="0" i="0" u="none" strike="noStrike" cap="none" normalizeH="0" baseline="0" dirty="0" smtClean="0">
                          <a:ln>
                            <a:noFill/>
                          </a:ln>
                          <a:solidFill>
                            <a:schemeClr val="tx1"/>
                          </a:solidFill>
                          <a:effectLst/>
                          <a:latin typeface="Calibri" pitchFamily="34" charset="0"/>
                        </a:rPr>
                        <a:t>of targeted behaviors</a:t>
                      </a:r>
                      <a:endParaRPr kumimoji="0" lang="en-US" sz="28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the person’s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sense of self-efficacy </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a:t>
                      </a:r>
                      <a:r>
                        <a:rPr kumimoji="0" lang="en-US" sz="1400" b="1" i="0" u="none" strike="noStrike" kern="1200" cap="none" normalizeH="0" baseline="0" dirty="0" smtClean="0">
                          <a:ln>
                            <a:noFill/>
                          </a:ln>
                          <a:solidFill>
                            <a:srgbClr val="FFFF99"/>
                          </a:solidFill>
                          <a:effectLst/>
                          <a:latin typeface="Calibri" pitchFamily="34" charset="0"/>
                          <a:ea typeface="+mn-ea"/>
                          <a:cs typeface="+mn-cs"/>
                        </a:rPr>
                        <a:t>expectations</a:t>
                      </a:r>
                      <a:r>
                        <a:rPr kumimoji="0" lang="en-US" sz="1300" b="0" i="0" u="none" strike="noStrike" cap="none" normalizeH="0" baseline="0" dirty="0" smtClean="0">
                          <a:ln>
                            <a:noFill/>
                          </a:ln>
                          <a:solidFill>
                            <a:schemeClr val="hlink"/>
                          </a:solidFill>
                          <a:effectLst/>
                          <a:latin typeface="Calibri" pitchFamily="34" charset="0"/>
                        </a:rPr>
                        <a:t> </a:t>
                      </a:r>
                      <a:r>
                        <a:rPr kumimoji="0" lang="en-US" sz="1300" b="0" i="0" u="none" strike="noStrike" cap="none" normalizeH="0" baseline="0" dirty="0" smtClean="0">
                          <a:ln>
                            <a:noFill/>
                          </a:ln>
                          <a:solidFill>
                            <a:schemeClr val="tx1"/>
                          </a:solidFill>
                          <a:effectLst/>
                          <a:latin typeface="Calibri" pitchFamily="34" charset="0"/>
                        </a:rPr>
                        <a:t>regarding what the change will entail</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400" b="1" i="0" u="none" strike="noStrike" kern="1200" cap="none" normalizeH="0" baseline="0" dirty="0" smtClean="0">
                          <a:ln>
                            <a:noFill/>
                          </a:ln>
                          <a:solidFill>
                            <a:srgbClr val="FFFF99"/>
                          </a:solidFill>
                          <a:effectLst/>
                          <a:latin typeface="Calibri" pitchFamily="34" charset="0"/>
                          <a:ea typeface="+mn-ea"/>
                          <a:cs typeface="+mn-cs"/>
                        </a:rPr>
                        <a:t>Summarize</a:t>
                      </a:r>
                      <a:r>
                        <a:rPr kumimoji="0" lang="en-US" sz="1300" b="0" i="0" u="none" strike="noStrike" cap="none" normalizeH="0" baseline="0" dirty="0" smtClean="0">
                          <a:ln>
                            <a:noFill/>
                          </a:ln>
                          <a:solidFill>
                            <a:schemeClr val="tx1"/>
                          </a:solidFill>
                          <a:effectLst/>
                          <a:latin typeface="Calibri" pitchFamily="34" charset="0"/>
                        </a:rPr>
                        <a:t> self-motivational statements</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Continue exploration of </a:t>
                      </a:r>
                      <a:r>
                        <a:rPr kumimoji="0" lang="en-US" sz="1400" b="1" i="0" u="none" strike="noStrike" kern="1200" cap="none" normalizeH="0" baseline="0" dirty="0" smtClean="0">
                          <a:ln>
                            <a:noFill/>
                          </a:ln>
                          <a:solidFill>
                            <a:srgbClr val="FFFF99"/>
                          </a:solidFill>
                          <a:effectLst/>
                          <a:latin typeface="Calibri" pitchFamily="34" charset="0"/>
                          <a:ea typeface="+mn-ea"/>
                          <a:cs typeface="+mn-cs"/>
                        </a:rPr>
                        <a:t>pros</a:t>
                      </a:r>
                      <a:r>
                        <a:rPr kumimoji="0" lang="en-US" sz="1300" b="0" i="0" u="none" strike="noStrike" cap="none" normalizeH="0" baseline="0" dirty="0" smtClean="0">
                          <a:ln>
                            <a:noFill/>
                          </a:ln>
                          <a:solidFill>
                            <a:schemeClr val="tx1"/>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and</a:t>
                      </a:r>
                      <a:r>
                        <a:rPr kumimoji="0" lang="en-US" sz="1300" b="0" i="0" u="none" strike="noStrike" cap="none" normalizeH="0" baseline="0" dirty="0" smtClean="0">
                          <a:ln>
                            <a:noFill/>
                          </a:ln>
                          <a:solidFill>
                            <a:schemeClr val="tx1"/>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cons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Offer a </a:t>
                      </a:r>
                      <a:r>
                        <a:rPr kumimoji="0" lang="en-US" sz="1400" b="1" i="0" u="none" strike="noStrike" kern="1200" cap="none" normalizeH="0" baseline="0" dirty="0" smtClean="0">
                          <a:ln>
                            <a:noFill/>
                          </a:ln>
                          <a:solidFill>
                            <a:srgbClr val="FFFF99"/>
                          </a:solidFill>
                          <a:effectLst/>
                          <a:latin typeface="Calibri" pitchFamily="34" charset="0"/>
                          <a:ea typeface="+mn-ea"/>
                          <a:cs typeface="+mn-cs"/>
                        </a:rPr>
                        <a:t>menu of options </a:t>
                      </a:r>
                      <a:r>
                        <a:rPr kumimoji="0" lang="en-US" sz="1300" b="0" i="0" u="none" strike="noStrike" cap="none" normalizeH="0" baseline="0" dirty="0" smtClean="0">
                          <a:ln>
                            <a:noFill/>
                          </a:ln>
                          <a:solidFill>
                            <a:schemeClr val="tx1"/>
                          </a:solidFill>
                          <a:effectLst/>
                          <a:latin typeface="Calibri" pitchFamily="34" charset="0"/>
                        </a:rPr>
                        <a:t>for change</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identify </a:t>
                      </a:r>
                      <a:r>
                        <a:rPr kumimoji="0" lang="en-US" sz="1400" b="1" i="0" u="none" strike="noStrike" kern="1200" cap="none" normalizeH="0" baseline="0" dirty="0" smtClean="0">
                          <a:ln>
                            <a:noFill/>
                          </a:ln>
                          <a:solidFill>
                            <a:srgbClr val="FFFF99"/>
                          </a:solidFill>
                          <a:effectLst/>
                          <a:latin typeface="Calibri" pitchFamily="34" charset="0"/>
                          <a:ea typeface="+mn-ea"/>
                          <a:cs typeface="+mn-cs"/>
                        </a:rPr>
                        <a:t>pros and cons </a:t>
                      </a:r>
                      <a:r>
                        <a:rPr kumimoji="0" lang="en-US" sz="1300" b="0" i="0" u="none" strike="noStrike" cap="none" normalizeH="0" baseline="0" dirty="0" smtClean="0">
                          <a:ln>
                            <a:noFill/>
                          </a:ln>
                          <a:solidFill>
                            <a:schemeClr val="tx1"/>
                          </a:solidFill>
                          <a:effectLst/>
                          <a:latin typeface="Calibri" pitchFamily="34" charset="0"/>
                        </a:rPr>
                        <a:t>of various change options</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Identify and </a:t>
                      </a:r>
                      <a:r>
                        <a:rPr kumimoji="0" lang="en-US" sz="1400" b="1" i="0" u="none" strike="noStrike" kern="1200" cap="none" normalizeH="0" baseline="0" dirty="0" smtClean="0">
                          <a:ln>
                            <a:noFill/>
                          </a:ln>
                          <a:solidFill>
                            <a:srgbClr val="FFFF99"/>
                          </a:solidFill>
                          <a:effectLst/>
                          <a:latin typeface="Calibri" pitchFamily="34" charset="0"/>
                          <a:ea typeface="+mn-ea"/>
                          <a:cs typeface="+mn-cs"/>
                        </a:rPr>
                        <a:t>lower barriers </a:t>
                      </a:r>
                      <a:r>
                        <a:rPr kumimoji="0" lang="en-US" sz="1300" b="0" i="0" u="none" strike="noStrike" cap="none" normalizeH="0" baseline="0" dirty="0" smtClean="0">
                          <a:ln>
                            <a:noFill/>
                          </a:ln>
                          <a:solidFill>
                            <a:schemeClr val="tx1"/>
                          </a:solidFill>
                          <a:effectLst/>
                          <a:latin typeface="Calibri" pitchFamily="34" charset="0"/>
                        </a:rPr>
                        <a:t>to change</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person </a:t>
                      </a:r>
                      <a:r>
                        <a:rPr kumimoji="0" lang="en-US" sz="1400" b="1" i="0" u="none" strike="noStrike" kern="1200" cap="none" normalizeH="0" baseline="0" dirty="0" smtClean="0">
                          <a:ln>
                            <a:noFill/>
                          </a:ln>
                          <a:solidFill>
                            <a:srgbClr val="FFFF99"/>
                          </a:solidFill>
                          <a:effectLst/>
                          <a:latin typeface="Calibri" pitchFamily="34" charset="0"/>
                          <a:ea typeface="+mn-ea"/>
                          <a:cs typeface="+mn-cs"/>
                        </a:rPr>
                        <a:t>enlist social support </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Encourage person to </a:t>
                      </a:r>
                      <a:r>
                        <a:rPr kumimoji="0" lang="en-US" sz="1400" b="1" i="0" u="none" strike="noStrike" kern="1200" cap="none" normalizeH="0" baseline="0" dirty="0" smtClean="0">
                          <a:ln>
                            <a:noFill/>
                          </a:ln>
                          <a:solidFill>
                            <a:srgbClr val="FFFF99"/>
                          </a:solidFill>
                          <a:effectLst/>
                          <a:latin typeface="Calibri" pitchFamily="34" charset="0"/>
                          <a:ea typeface="+mn-ea"/>
                          <a:cs typeface="+mn-cs"/>
                        </a:rPr>
                        <a:t>publicly</a:t>
                      </a:r>
                      <a:r>
                        <a:rPr kumimoji="0" lang="en-US" sz="1300" b="1" i="0" u="none" strike="noStrike" cap="none" normalizeH="0" baseline="0" dirty="0" smtClean="0">
                          <a:ln>
                            <a:noFill/>
                          </a:ln>
                          <a:solidFill>
                            <a:schemeClr val="hlink"/>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announce</a:t>
                      </a:r>
                      <a:r>
                        <a:rPr kumimoji="0" lang="en-US" sz="1400" b="1" i="0" u="none" strike="noStrike" cap="none" normalizeH="0" baseline="0" dirty="0" smtClean="0">
                          <a:ln>
                            <a:noFill/>
                          </a:ln>
                          <a:solidFill>
                            <a:schemeClr val="hlink"/>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plans</a:t>
                      </a:r>
                      <a:r>
                        <a:rPr kumimoji="0" lang="en-US" sz="1300" b="0" i="0" u="none" strike="noStrike" cap="none" normalizeH="0" baseline="0" dirty="0" smtClean="0">
                          <a:ln>
                            <a:noFill/>
                          </a:ln>
                          <a:solidFill>
                            <a:schemeClr val="tx1"/>
                          </a:solidFill>
                          <a:effectLst/>
                          <a:latin typeface="Calibri" pitchFamily="34" charset="0"/>
                        </a:rPr>
                        <a:t> to change</a:t>
                      </a:r>
                      <a:endParaRPr kumimoji="0" lang="en-US"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12446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2076450">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Support a </a:t>
                      </a:r>
                      <a:r>
                        <a:rPr kumimoji="0" lang="en-US" sz="1400" b="1" i="0" u="none" strike="noStrike" kern="1200" cap="none" normalizeH="0" baseline="0" dirty="0" smtClean="0">
                          <a:ln>
                            <a:noFill/>
                          </a:ln>
                          <a:solidFill>
                            <a:srgbClr val="FFFF99"/>
                          </a:solidFill>
                          <a:effectLst/>
                          <a:latin typeface="Calibri" pitchFamily="34" charset="0"/>
                          <a:ea typeface="+mn-ea"/>
                          <a:cs typeface="+mn-cs"/>
                        </a:rPr>
                        <a:t>realistic</a:t>
                      </a:r>
                      <a:r>
                        <a:rPr kumimoji="0" lang="en-US" sz="1400" b="1" i="0" u="none" strike="noStrike" cap="none" normalizeH="0" baseline="0" dirty="0" smtClean="0">
                          <a:ln>
                            <a:noFill/>
                          </a:ln>
                          <a:solidFill>
                            <a:schemeClr val="hlink"/>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view</a:t>
                      </a:r>
                      <a:r>
                        <a:rPr kumimoji="0" lang="en-US" sz="1300" b="0" i="0" u="none" strike="noStrike" cap="none" normalizeH="0" baseline="0" dirty="0" smtClean="0">
                          <a:ln>
                            <a:noFill/>
                          </a:ln>
                          <a:solidFill>
                            <a:schemeClr val="tx1"/>
                          </a:solidFill>
                          <a:effectLst/>
                          <a:latin typeface="Calibri" pitchFamily="34" charset="0"/>
                        </a:rPr>
                        <a:t> of change through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small steps</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a:t>
                      </a:r>
                      <a:r>
                        <a:rPr kumimoji="0" lang="en-US" sz="1400" b="1" i="0" u="none" strike="noStrike" kern="1200" cap="none" normalizeH="0" baseline="0" dirty="0" smtClean="0">
                          <a:ln>
                            <a:noFill/>
                          </a:ln>
                          <a:solidFill>
                            <a:srgbClr val="FFFF99"/>
                          </a:solidFill>
                          <a:effectLst/>
                          <a:latin typeface="Calibri" pitchFamily="34" charset="0"/>
                          <a:ea typeface="+mn-ea"/>
                          <a:cs typeface="+mn-cs"/>
                        </a:rPr>
                        <a:t>identify high-risk situations </a:t>
                      </a:r>
                      <a:r>
                        <a:rPr kumimoji="0" lang="en-US" sz="1300" b="0" i="0" u="none" strike="noStrike" cap="none" normalizeH="0" baseline="0" dirty="0" smtClean="0">
                          <a:ln>
                            <a:noFill/>
                          </a:ln>
                          <a:solidFill>
                            <a:schemeClr val="tx1"/>
                          </a:solidFill>
                          <a:effectLst/>
                          <a:latin typeface="Calibri" pitchFamily="34" charset="0"/>
                        </a:rPr>
                        <a:t>and develop </a:t>
                      </a:r>
                      <a:r>
                        <a:rPr kumimoji="0" lang="en-US" sz="1400" b="1" i="0" u="none" strike="noStrike" kern="1200" cap="none" normalizeH="0" baseline="0" dirty="0" smtClean="0">
                          <a:ln>
                            <a:noFill/>
                          </a:ln>
                          <a:solidFill>
                            <a:srgbClr val="FFFF99"/>
                          </a:solidFill>
                          <a:effectLst/>
                          <a:latin typeface="Calibri" pitchFamily="34" charset="0"/>
                          <a:ea typeface="+mn-ea"/>
                          <a:cs typeface="+mn-cs"/>
                        </a:rPr>
                        <a:t>coping strategies</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Assist in </a:t>
                      </a:r>
                      <a:r>
                        <a:rPr kumimoji="0" lang="en-US" sz="1400" b="1" i="0" u="none" strike="noStrike" kern="1200" cap="none" normalizeH="0" baseline="0" dirty="0" smtClean="0">
                          <a:ln>
                            <a:noFill/>
                          </a:ln>
                          <a:solidFill>
                            <a:srgbClr val="FFFF99"/>
                          </a:solidFill>
                          <a:effectLst/>
                          <a:latin typeface="Calibri" pitchFamily="34" charset="0"/>
                          <a:ea typeface="+mn-ea"/>
                          <a:cs typeface="+mn-cs"/>
                        </a:rPr>
                        <a:t>finding new </a:t>
                      </a:r>
                      <a:r>
                        <a:rPr kumimoji="0" lang="en-US" sz="1400" b="1" i="0" u="none" strike="noStrike" kern="1200" cap="none" normalizeH="0" baseline="0" dirty="0" err="1" smtClean="0">
                          <a:ln>
                            <a:noFill/>
                          </a:ln>
                          <a:solidFill>
                            <a:srgbClr val="FFFF99"/>
                          </a:solidFill>
                          <a:effectLst/>
                          <a:latin typeface="Calibri" pitchFamily="34" charset="0"/>
                          <a:ea typeface="+mn-ea"/>
                          <a:cs typeface="+mn-cs"/>
                        </a:rPr>
                        <a:t>reinforcers</a:t>
                      </a:r>
                      <a:r>
                        <a:rPr kumimoji="0" lang="en-US" sz="1400" b="1" i="0" u="none" strike="noStrike" kern="1200" cap="none" normalizeH="0" baseline="0" dirty="0" smtClean="0">
                          <a:ln>
                            <a:noFill/>
                          </a:ln>
                          <a:solidFill>
                            <a:srgbClr val="FFFF99"/>
                          </a:solidFill>
                          <a:effectLst/>
                          <a:latin typeface="Calibri" pitchFamily="34" charset="0"/>
                          <a:ea typeface="+mn-ea"/>
                          <a:cs typeface="+mn-cs"/>
                        </a:rPr>
                        <a:t> </a:t>
                      </a:r>
                      <a:r>
                        <a:rPr kumimoji="0" lang="en-US" sz="1300" b="0" i="0" u="none" strike="noStrike" cap="none" normalizeH="0" baseline="0" dirty="0" smtClean="0">
                          <a:ln>
                            <a:noFill/>
                          </a:ln>
                          <a:solidFill>
                            <a:schemeClr val="tx1"/>
                          </a:solidFill>
                          <a:effectLst/>
                          <a:latin typeface="Calibri" pitchFamily="34" charset="0"/>
                        </a:rPr>
                        <a:t>of positive change</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access family and social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support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identify and try </a:t>
                      </a:r>
                      <a:r>
                        <a:rPr kumimoji="0" lang="en-US" sz="1400" b="1" i="0" u="none" strike="noStrike" kern="1200" cap="none" normalizeH="0" baseline="0" dirty="0" smtClean="0">
                          <a:ln>
                            <a:noFill/>
                          </a:ln>
                          <a:solidFill>
                            <a:srgbClr val="FFFF99"/>
                          </a:solidFill>
                          <a:effectLst/>
                          <a:latin typeface="Calibri" pitchFamily="34" charset="0"/>
                          <a:ea typeface="+mn-ea"/>
                          <a:cs typeface="+mn-cs"/>
                        </a:rPr>
                        <a:t>alternative behaviors</a:t>
                      </a:r>
                      <a:r>
                        <a:rPr kumimoji="0" lang="en-US" sz="1300" b="0" i="0" u="none" strike="noStrike" cap="none" normalizeH="0" baseline="0" dirty="0" smtClean="0">
                          <a:ln>
                            <a:noFill/>
                          </a:ln>
                          <a:solidFill>
                            <a:schemeClr val="tx1"/>
                          </a:solidFill>
                          <a:effectLst/>
                          <a:latin typeface="Calibri" pitchFamily="34" charset="0"/>
                        </a:rPr>
                        <a:t> (drug-free sources of pleasure)</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Maintain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supportive</a:t>
                      </a:r>
                      <a:r>
                        <a:rPr kumimoji="0" lang="en-US" sz="1400" b="1" i="0" u="none" strike="noStrike" cap="none" normalizeH="0" baseline="0" dirty="0" smtClean="0">
                          <a:ln>
                            <a:noFill/>
                          </a:ln>
                          <a:solidFill>
                            <a:schemeClr val="hlink"/>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contact</a:t>
                      </a:r>
                      <a:r>
                        <a:rPr kumimoji="0" lang="en-US" sz="1300" b="0" i="0" u="none" strike="noStrike" cap="none" normalizeH="0" baseline="0" dirty="0" smtClean="0">
                          <a:ln>
                            <a:noFill/>
                          </a:ln>
                          <a:solidFill>
                            <a:schemeClr val="tx1"/>
                          </a:solidFill>
                          <a:effectLst/>
                          <a:latin typeface="Calibri" pitchFamily="34" charset="0"/>
                        </a:rPr>
                        <a:t> </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a:t>
                      </a:r>
                      <a:r>
                        <a:rPr kumimoji="0" lang="en-US" sz="1400" b="1" i="0" u="none" strike="noStrike" kern="1200" cap="none" normalizeH="0" baseline="0" dirty="0" smtClean="0">
                          <a:ln>
                            <a:noFill/>
                          </a:ln>
                          <a:solidFill>
                            <a:srgbClr val="FFFF99"/>
                          </a:solidFill>
                          <a:effectLst/>
                          <a:latin typeface="Calibri" pitchFamily="34" charset="0"/>
                          <a:ea typeface="+mn-ea"/>
                          <a:cs typeface="+mn-cs"/>
                        </a:rPr>
                        <a:t>develop escape plan</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Work to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set new</a:t>
                      </a:r>
                      <a:r>
                        <a:rPr kumimoji="0" lang="en-US" sz="1300" b="0" i="0" u="none" strike="noStrike" cap="none" normalizeH="0" baseline="0" dirty="0" smtClean="0">
                          <a:ln>
                            <a:noFill/>
                          </a:ln>
                          <a:solidFill>
                            <a:schemeClr val="tx1"/>
                          </a:solidFill>
                          <a:effectLst/>
                          <a:latin typeface="Calibri" pitchFamily="34" charset="0"/>
                        </a:rPr>
                        <a:t> short and long term </a:t>
                      </a:r>
                      <a:r>
                        <a:rPr kumimoji="0" lang="en-US" sz="1400" b="1" i="0" u="none" strike="noStrike" kern="1200" cap="none" normalizeH="0" baseline="0" dirty="0" smtClean="0">
                          <a:ln>
                            <a:noFill/>
                          </a:ln>
                          <a:solidFill>
                            <a:srgbClr val="FFFF99"/>
                          </a:solidFill>
                          <a:effectLst/>
                          <a:latin typeface="Calibri" pitchFamily="34" charset="0"/>
                          <a:ea typeface="+mn-ea"/>
                          <a:cs typeface="+mn-cs"/>
                        </a:rPr>
                        <a:t>goals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12713" marR="0" lvl="0" indent="-112713"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Frame recurrence as a </a:t>
                      </a:r>
                      <a:r>
                        <a:rPr kumimoji="0" lang="en-US" sz="1400" b="1" i="0" u="none" strike="noStrike" kern="1200" cap="none" normalizeH="0" baseline="0" dirty="0" smtClean="0">
                          <a:ln>
                            <a:noFill/>
                          </a:ln>
                          <a:solidFill>
                            <a:srgbClr val="FFFF99"/>
                          </a:solidFill>
                          <a:effectLst/>
                          <a:latin typeface="Calibri" pitchFamily="34" charset="0"/>
                          <a:ea typeface="+mn-ea"/>
                          <a:cs typeface="+mn-cs"/>
                        </a:rPr>
                        <a:t>learning opportunity</a:t>
                      </a:r>
                    </a:p>
                    <a:p>
                      <a:pPr marL="112713" marR="0" lvl="0" indent="-112713"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possible behavioral, psychological, and social </a:t>
                      </a:r>
                      <a:r>
                        <a:rPr kumimoji="0" lang="en-US" sz="1400" b="1" i="0" u="none" strike="noStrike" kern="1200" cap="none" normalizeH="0" baseline="0" dirty="0" smtClean="0">
                          <a:ln>
                            <a:noFill/>
                          </a:ln>
                          <a:solidFill>
                            <a:srgbClr val="FFFF99"/>
                          </a:solidFill>
                          <a:effectLst/>
                          <a:latin typeface="Calibri" pitchFamily="34" charset="0"/>
                          <a:ea typeface="+mn-ea"/>
                          <a:cs typeface="+mn-cs"/>
                        </a:rPr>
                        <a:t>antecedents</a:t>
                      </a:r>
                    </a:p>
                    <a:p>
                      <a:pPr marL="112713" marR="0" lvl="0" indent="-112713"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to develop </a:t>
                      </a:r>
                      <a:r>
                        <a:rPr kumimoji="0" lang="en-US" sz="1400" b="1" i="0" u="none" strike="noStrike" kern="1200" cap="none" normalizeH="0" baseline="0" dirty="0" smtClean="0">
                          <a:ln>
                            <a:noFill/>
                          </a:ln>
                          <a:solidFill>
                            <a:srgbClr val="FFFF99"/>
                          </a:solidFill>
                          <a:effectLst/>
                          <a:latin typeface="Calibri" pitchFamily="34" charset="0"/>
                          <a:ea typeface="+mn-ea"/>
                          <a:cs typeface="+mn-cs"/>
                        </a:rPr>
                        <a:t>alternative</a:t>
                      </a:r>
                      <a:r>
                        <a:rPr kumimoji="0" lang="en-US" sz="1300" b="0" i="0" u="none" strike="noStrike" cap="none" normalizeH="0" baseline="0" dirty="0" smtClean="0">
                          <a:ln>
                            <a:noFill/>
                          </a:ln>
                          <a:solidFill>
                            <a:schemeClr val="hlink"/>
                          </a:solidFill>
                          <a:effectLst/>
                          <a:latin typeface="Calibri" pitchFamily="34" charset="0"/>
                        </a:rPr>
                        <a:t> </a:t>
                      </a:r>
                      <a:r>
                        <a:rPr kumimoji="0" lang="en-US" sz="1300" b="0" i="0" u="none" strike="noStrike" cap="none" normalizeH="0" baseline="0" dirty="0" smtClean="0">
                          <a:ln>
                            <a:noFill/>
                          </a:ln>
                          <a:solidFill>
                            <a:schemeClr val="tx1"/>
                          </a:solidFill>
                          <a:effectLst/>
                          <a:latin typeface="Calibri" pitchFamily="34" charset="0"/>
                        </a:rPr>
                        <a:t>coping strategies</a:t>
                      </a:r>
                    </a:p>
                    <a:p>
                      <a:pPr marL="112713" marR="0" lvl="0" indent="-112713"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Explain Stages of Change &amp; encourage person to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stay in the process</a:t>
                      </a:r>
                    </a:p>
                    <a:p>
                      <a:pPr marL="112713" marR="0" lvl="0" indent="-112713"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Maintain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supportive</a:t>
                      </a:r>
                      <a:r>
                        <a:rPr kumimoji="0" lang="en-US" sz="1300" b="0" i="0" u="none" strike="noStrike" cap="none" normalizeH="0" baseline="0" dirty="0" smtClean="0">
                          <a:ln>
                            <a:noFill/>
                          </a:ln>
                          <a:solidFill>
                            <a:schemeClr val="hlink"/>
                          </a:solidFill>
                          <a:effectLst/>
                          <a:latin typeface="Calibri" pitchFamily="34" charset="0"/>
                        </a:rPr>
                        <a:t> </a:t>
                      </a:r>
                      <a:r>
                        <a:rPr kumimoji="0" lang="en-US" sz="1300" b="0" i="0" u="none" strike="noStrike" cap="none" normalizeH="0" baseline="0" dirty="0" smtClean="0">
                          <a:ln>
                            <a:noFill/>
                          </a:ln>
                          <a:solidFill>
                            <a:schemeClr val="tx1"/>
                          </a:solidFill>
                          <a:effectLst/>
                          <a:latin typeface="Calibri" pitchFamily="34" charset="0"/>
                        </a:rPr>
                        <a:t>contact</a:t>
                      </a:r>
                      <a:endParaRPr kumimoji="0" lang="en-US"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9351" name="Oval 51"/>
          <p:cNvSpPr>
            <a:spLocks noChangeArrowheads="1"/>
          </p:cNvSpPr>
          <p:nvPr/>
        </p:nvSpPr>
        <p:spPr bwMode="auto">
          <a:xfrm>
            <a:off x="685800" y="571500"/>
            <a:ext cx="1447800" cy="1143000"/>
          </a:xfrm>
          <a:prstGeom prst="ellipse">
            <a:avLst/>
          </a:prstGeom>
          <a:solidFill>
            <a:srgbClr val="3F8DFF"/>
          </a:solidFill>
          <a:ln w="9525">
            <a:noFill/>
            <a:round/>
            <a:headEnd/>
            <a:tailEnd/>
          </a:ln>
        </p:spPr>
        <p:txBody>
          <a:bodyPr wrap="none" anchor="ctr"/>
          <a:lstStyle/>
          <a:p>
            <a:pPr algn="ctr"/>
            <a:r>
              <a:rPr lang="en-US" sz="1600" b="1">
                <a:latin typeface="Calibri" pitchFamily="34" charset="0"/>
              </a:rPr>
              <a:t>1. Pre-</a:t>
            </a:r>
            <a:br>
              <a:rPr lang="en-US" sz="1600" b="1">
                <a:latin typeface="Calibri" pitchFamily="34" charset="0"/>
              </a:rPr>
            </a:br>
            <a:r>
              <a:rPr lang="en-US" sz="1600" b="1">
                <a:latin typeface="Calibri" pitchFamily="34" charset="0"/>
              </a:rPr>
              <a:t>contemplation</a:t>
            </a:r>
          </a:p>
          <a:p>
            <a:pPr algn="ctr"/>
            <a:endParaRPr lang="en-US" sz="1600" b="1">
              <a:latin typeface="Calibri" pitchFamily="34" charset="0"/>
            </a:endParaRPr>
          </a:p>
        </p:txBody>
      </p:sp>
      <p:sp>
        <p:nvSpPr>
          <p:cNvPr id="99352" name="Oval 58"/>
          <p:cNvSpPr>
            <a:spLocks noChangeArrowheads="1"/>
          </p:cNvSpPr>
          <p:nvPr/>
        </p:nvSpPr>
        <p:spPr bwMode="auto">
          <a:xfrm>
            <a:off x="3810000" y="571500"/>
            <a:ext cx="1447800" cy="1143000"/>
          </a:xfrm>
          <a:prstGeom prst="ellipse">
            <a:avLst/>
          </a:prstGeom>
          <a:solidFill>
            <a:srgbClr val="3DA5C1"/>
          </a:solidFill>
          <a:ln w="9525">
            <a:noFill/>
            <a:round/>
            <a:headEnd/>
            <a:tailEnd/>
          </a:ln>
        </p:spPr>
        <p:txBody>
          <a:bodyPr wrap="none" anchor="ctr"/>
          <a:lstStyle/>
          <a:p>
            <a:pPr algn="ctr"/>
            <a:r>
              <a:rPr lang="en-US" sz="1600" b="1">
                <a:latin typeface="Calibri" pitchFamily="34" charset="0"/>
              </a:rPr>
              <a:t>2.</a:t>
            </a:r>
          </a:p>
          <a:p>
            <a:pPr algn="ctr"/>
            <a:r>
              <a:rPr lang="en-US" sz="1600" b="1">
                <a:latin typeface="Calibri" pitchFamily="34" charset="0"/>
              </a:rPr>
              <a:t>Contemplation</a:t>
            </a:r>
          </a:p>
          <a:p>
            <a:pPr algn="ctr"/>
            <a:endParaRPr lang="en-US" sz="1600" b="1">
              <a:latin typeface="Calibri" pitchFamily="34" charset="0"/>
            </a:endParaRPr>
          </a:p>
        </p:txBody>
      </p:sp>
      <p:sp>
        <p:nvSpPr>
          <p:cNvPr id="99353" name="Oval 60"/>
          <p:cNvSpPr>
            <a:spLocks noChangeArrowheads="1"/>
          </p:cNvSpPr>
          <p:nvPr/>
        </p:nvSpPr>
        <p:spPr bwMode="auto">
          <a:xfrm>
            <a:off x="6934200" y="571500"/>
            <a:ext cx="1447800" cy="1143000"/>
          </a:xfrm>
          <a:prstGeom prst="ellipse">
            <a:avLst/>
          </a:prstGeom>
          <a:solidFill>
            <a:srgbClr val="7BA980"/>
          </a:solidFill>
          <a:ln w="9525">
            <a:noFill/>
            <a:round/>
            <a:headEnd/>
            <a:tailEnd/>
          </a:ln>
        </p:spPr>
        <p:txBody>
          <a:bodyPr wrap="none" anchor="ctr"/>
          <a:lstStyle/>
          <a:p>
            <a:pPr algn="ctr"/>
            <a:r>
              <a:rPr lang="en-US" sz="1600" b="1">
                <a:latin typeface="Calibri" pitchFamily="34" charset="0"/>
              </a:rPr>
              <a:t>3.</a:t>
            </a:r>
          </a:p>
          <a:p>
            <a:pPr algn="ctr"/>
            <a:r>
              <a:rPr lang="en-US" sz="1600" b="1">
                <a:latin typeface="Calibri" pitchFamily="34" charset="0"/>
              </a:rPr>
              <a:t>Determination</a:t>
            </a:r>
          </a:p>
          <a:p>
            <a:pPr algn="ctr"/>
            <a:endParaRPr lang="en-US" sz="1600" b="1">
              <a:latin typeface="Calibri" pitchFamily="34" charset="0"/>
            </a:endParaRPr>
          </a:p>
        </p:txBody>
      </p:sp>
      <p:sp>
        <p:nvSpPr>
          <p:cNvPr id="99354" name="Oval 71"/>
          <p:cNvSpPr>
            <a:spLocks noChangeArrowheads="1"/>
          </p:cNvSpPr>
          <p:nvPr/>
        </p:nvSpPr>
        <p:spPr bwMode="auto">
          <a:xfrm>
            <a:off x="685800" y="3556000"/>
            <a:ext cx="1447800" cy="1143000"/>
          </a:xfrm>
          <a:prstGeom prst="ellipse">
            <a:avLst/>
          </a:prstGeom>
          <a:solidFill>
            <a:srgbClr val="8BD24A"/>
          </a:solidFill>
          <a:ln w="9525">
            <a:noFill/>
            <a:round/>
            <a:headEnd/>
            <a:tailEnd/>
          </a:ln>
        </p:spPr>
        <p:txBody>
          <a:bodyPr wrap="none" anchor="ctr"/>
          <a:lstStyle/>
          <a:p>
            <a:pPr algn="ctr"/>
            <a:r>
              <a:rPr lang="en-US" sz="1600" b="1">
                <a:latin typeface="Calibri" pitchFamily="34" charset="0"/>
              </a:rPr>
              <a:t>4.</a:t>
            </a:r>
          </a:p>
          <a:p>
            <a:pPr algn="ctr"/>
            <a:r>
              <a:rPr lang="en-US" sz="1600" b="1">
                <a:latin typeface="Calibri" pitchFamily="34" charset="0"/>
              </a:rPr>
              <a:t>Action</a:t>
            </a:r>
          </a:p>
          <a:p>
            <a:pPr algn="ctr"/>
            <a:endParaRPr lang="en-US" sz="1600" b="1">
              <a:latin typeface="Calibri" pitchFamily="34" charset="0"/>
            </a:endParaRPr>
          </a:p>
        </p:txBody>
      </p:sp>
      <p:sp>
        <p:nvSpPr>
          <p:cNvPr id="99355" name="Oval 72"/>
          <p:cNvSpPr>
            <a:spLocks noChangeArrowheads="1"/>
          </p:cNvSpPr>
          <p:nvPr/>
        </p:nvSpPr>
        <p:spPr bwMode="auto">
          <a:xfrm>
            <a:off x="3810000" y="3556000"/>
            <a:ext cx="1447800" cy="1143000"/>
          </a:xfrm>
          <a:prstGeom prst="ellipse">
            <a:avLst/>
          </a:prstGeom>
          <a:solidFill>
            <a:srgbClr val="D8D561"/>
          </a:solidFill>
          <a:ln w="9525">
            <a:noFill/>
            <a:round/>
            <a:headEnd/>
            <a:tailEnd/>
          </a:ln>
        </p:spPr>
        <p:txBody>
          <a:bodyPr wrap="none" anchor="ctr"/>
          <a:lstStyle/>
          <a:p>
            <a:pPr algn="ctr"/>
            <a:r>
              <a:rPr lang="en-US" sz="1600" b="1">
                <a:latin typeface="Calibri" pitchFamily="34" charset="0"/>
              </a:rPr>
              <a:t>5.</a:t>
            </a:r>
          </a:p>
          <a:p>
            <a:pPr algn="ctr"/>
            <a:r>
              <a:rPr lang="en-US" sz="1600" b="1">
                <a:latin typeface="Calibri" pitchFamily="34" charset="0"/>
              </a:rPr>
              <a:t>Maintenance</a:t>
            </a:r>
          </a:p>
          <a:p>
            <a:pPr algn="ctr"/>
            <a:endParaRPr lang="en-US" sz="1600" b="1">
              <a:latin typeface="Calibri" pitchFamily="34" charset="0"/>
            </a:endParaRPr>
          </a:p>
        </p:txBody>
      </p:sp>
      <p:sp>
        <p:nvSpPr>
          <p:cNvPr id="99356" name="Oval 73"/>
          <p:cNvSpPr>
            <a:spLocks noChangeArrowheads="1"/>
          </p:cNvSpPr>
          <p:nvPr/>
        </p:nvSpPr>
        <p:spPr bwMode="auto">
          <a:xfrm>
            <a:off x="6934200" y="3556000"/>
            <a:ext cx="1447800" cy="1143000"/>
          </a:xfrm>
          <a:prstGeom prst="ellipse">
            <a:avLst/>
          </a:prstGeom>
          <a:solidFill>
            <a:srgbClr val="F79646"/>
          </a:solidFill>
          <a:ln w="12700">
            <a:solidFill>
              <a:schemeClr val="tx1"/>
            </a:solidFill>
            <a:prstDash val="dash"/>
            <a:round/>
            <a:headEnd/>
            <a:tailEnd/>
          </a:ln>
        </p:spPr>
        <p:txBody>
          <a:bodyPr wrap="none" anchor="ctr"/>
          <a:lstStyle/>
          <a:p>
            <a:pPr algn="ctr"/>
            <a:r>
              <a:rPr lang="en-US" sz="1600" b="1">
                <a:latin typeface="Calibri" pitchFamily="34" charset="0"/>
              </a:rPr>
              <a:t>6.</a:t>
            </a:r>
          </a:p>
          <a:p>
            <a:pPr algn="ctr"/>
            <a:r>
              <a:rPr lang="en-US" sz="1600" b="1">
                <a:latin typeface="Calibri" pitchFamily="34" charset="0"/>
              </a:rPr>
              <a:t>Recurrence</a:t>
            </a:r>
          </a:p>
          <a:p>
            <a:pPr algn="ctr"/>
            <a:endParaRPr lang="en-US" sz="1600" b="1">
              <a:latin typeface="Calibri" pitchFamily="34" charset="0"/>
            </a:endParaRPr>
          </a:p>
        </p:txBody>
      </p:sp>
      <p:sp>
        <p:nvSpPr>
          <p:cNvPr id="10"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104</a:t>
            </a:fld>
            <a:endParaRPr lang="en-US"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1209964" y="2590800"/>
            <a:ext cx="2904836" cy="2971800"/>
            <a:chOff x="3038764" y="2133600"/>
            <a:chExt cx="2904836" cy="2971800"/>
          </a:xfrm>
          <a:solidFill>
            <a:srgbClr val="FF5DFF"/>
          </a:solidFill>
        </p:grpSpPr>
        <p:sp>
          <p:nvSpPr>
            <p:cNvPr id="23" name="Oval 22"/>
            <p:cNvSpPr/>
            <p:nvPr/>
          </p:nvSpPr>
          <p:spPr>
            <a:xfrm>
              <a:off x="3038764" y="2133600"/>
              <a:ext cx="2904836" cy="29718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US" b="1" dirty="0">
                <a:solidFill>
                  <a:srgbClr val="000000"/>
                </a:solidFill>
              </a:endParaRPr>
            </a:p>
          </p:txBody>
        </p:sp>
        <p:sp>
          <p:nvSpPr>
            <p:cNvPr id="24" name="Rectangle 23"/>
            <p:cNvSpPr/>
            <p:nvPr/>
          </p:nvSpPr>
          <p:spPr>
            <a:xfrm rot="18024188">
              <a:off x="2924741" y="2909736"/>
              <a:ext cx="1467068" cy="369332"/>
            </a:xfrm>
            <a:prstGeom prst="rect">
              <a:avLst/>
            </a:prstGeom>
            <a:noFill/>
          </p:spPr>
          <p:txBody>
            <a:bodyPr wrap="none">
              <a:spAutoFit/>
            </a:bodyPr>
            <a:lstStyle/>
            <a:p>
              <a:pPr algn="ctr">
                <a:defRPr/>
              </a:pPr>
              <a:r>
                <a:rPr lang="en-US" b="1" dirty="0" smtClean="0">
                  <a:solidFill>
                    <a:srgbClr val="000000"/>
                  </a:solidFill>
                </a:rPr>
                <a:t>Neuropathy</a:t>
              </a:r>
              <a:endParaRPr lang="en-US" b="1" dirty="0">
                <a:solidFill>
                  <a:srgbClr val="000000"/>
                </a:solidFill>
              </a:endParaRPr>
            </a:p>
          </p:txBody>
        </p:sp>
      </p:grpSp>
      <p:grpSp>
        <p:nvGrpSpPr>
          <p:cNvPr id="3" name="Group 18"/>
          <p:cNvGrpSpPr>
            <a:grpSpLocks/>
          </p:cNvGrpSpPr>
          <p:nvPr/>
        </p:nvGrpSpPr>
        <p:grpSpPr bwMode="auto">
          <a:xfrm>
            <a:off x="2139950" y="2438400"/>
            <a:ext cx="1262063" cy="3236913"/>
            <a:chOff x="4022725" y="1981200"/>
            <a:chExt cx="1262063" cy="3236913"/>
          </a:xfrm>
        </p:grpSpPr>
        <p:sp>
          <p:nvSpPr>
            <p:cNvPr id="144393" name="Freeform 9"/>
            <p:cNvSpPr>
              <a:spLocks/>
            </p:cNvSpPr>
            <p:nvPr/>
          </p:nvSpPr>
          <p:spPr bwMode="auto">
            <a:xfrm>
              <a:off x="4332287" y="1981200"/>
              <a:ext cx="620713" cy="646113"/>
            </a:xfrm>
            <a:custGeom>
              <a:avLst/>
              <a:gdLst>
                <a:gd name="T0" fmla="*/ 2147483647 w 391"/>
                <a:gd name="T1" fmla="*/ 2147483647 h 407"/>
                <a:gd name="T2" fmla="*/ 0 w 391"/>
                <a:gd name="T3" fmla="*/ 2147483647 h 407"/>
                <a:gd name="T4" fmla="*/ 2147483647 w 391"/>
                <a:gd name="T5" fmla="*/ 2147483647 h 407"/>
                <a:gd name="T6" fmla="*/ 2147483647 w 391"/>
                <a:gd name="T7" fmla="*/ 2147483647 h 407"/>
                <a:gd name="T8" fmla="*/ 2147483647 w 391"/>
                <a:gd name="T9" fmla="*/ 2147483647 h 407"/>
                <a:gd name="T10" fmla="*/ 2147483647 w 391"/>
                <a:gd name="T11" fmla="*/ 2147483647 h 407"/>
                <a:gd name="T12" fmla="*/ 2147483647 w 391"/>
                <a:gd name="T13" fmla="*/ 2147483647 h 407"/>
                <a:gd name="T14" fmla="*/ 2147483647 w 391"/>
                <a:gd name="T15" fmla="*/ 2147483647 h 407"/>
                <a:gd name="T16" fmla="*/ 2147483647 w 391"/>
                <a:gd name="T17" fmla="*/ 0 h 407"/>
                <a:gd name="T18" fmla="*/ 2147483647 w 391"/>
                <a:gd name="T19" fmla="*/ 2147483647 h 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1"/>
                <a:gd name="T31" fmla="*/ 0 h 407"/>
                <a:gd name="T32" fmla="*/ 391 w 391"/>
                <a:gd name="T33" fmla="*/ 407 h 4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1" h="407">
                  <a:moveTo>
                    <a:pt x="80" y="39"/>
                  </a:moveTo>
                  <a:lnTo>
                    <a:pt x="0" y="148"/>
                  </a:lnTo>
                  <a:lnTo>
                    <a:pt x="61" y="327"/>
                  </a:lnTo>
                  <a:lnTo>
                    <a:pt x="212" y="407"/>
                  </a:lnTo>
                  <a:lnTo>
                    <a:pt x="302" y="372"/>
                  </a:lnTo>
                  <a:lnTo>
                    <a:pt x="347" y="314"/>
                  </a:lnTo>
                  <a:lnTo>
                    <a:pt x="391" y="218"/>
                  </a:lnTo>
                  <a:lnTo>
                    <a:pt x="353" y="67"/>
                  </a:lnTo>
                  <a:lnTo>
                    <a:pt x="222" y="0"/>
                  </a:lnTo>
                  <a:lnTo>
                    <a:pt x="80" y="39"/>
                  </a:lnTo>
                  <a:close/>
                </a:path>
              </a:pathLst>
            </a:custGeom>
            <a:solidFill>
              <a:srgbClr val="00B2FF"/>
            </a:solidFill>
            <a:ln w="76200">
              <a:solidFill>
                <a:schemeClr val="bg1"/>
              </a:solidFill>
              <a:round/>
              <a:headEnd/>
              <a:tailEnd/>
            </a:ln>
          </p:spPr>
          <p:txBody>
            <a:bodyPr/>
            <a:lstStyle/>
            <a:p>
              <a:endParaRPr lang="en-US"/>
            </a:p>
          </p:txBody>
        </p:sp>
        <p:sp>
          <p:nvSpPr>
            <p:cNvPr id="144394" name="Freeform 10"/>
            <p:cNvSpPr>
              <a:spLocks/>
            </p:cNvSpPr>
            <p:nvPr/>
          </p:nvSpPr>
          <p:spPr bwMode="auto">
            <a:xfrm>
              <a:off x="4022725" y="2652713"/>
              <a:ext cx="1262063" cy="2565400"/>
            </a:xfrm>
            <a:custGeom>
              <a:avLst/>
              <a:gdLst>
                <a:gd name="T0" fmla="*/ 2147483647 w 795"/>
                <a:gd name="T1" fmla="*/ 2147483647 h 1616"/>
                <a:gd name="T2" fmla="*/ 2147483647 w 795"/>
                <a:gd name="T3" fmla="*/ 2147483647 h 1616"/>
                <a:gd name="T4" fmla="*/ 2147483647 w 795"/>
                <a:gd name="T5" fmla="*/ 2147483647 h 1616"/>
                <a:gd name="T6" fmla="*/ 2147483647 w 795"/>
                <a:gd name="T7" fmla="*/ 2147483647 h 1616"/>
                <a:gd name="T8" fmla="*/ 2147483647 w 795"/>
                <a:gd name="T9" fmla="*/ 2147483647 h 1616"/>
                <a:gd name="T10" fmla="*/ 2147483647 w 795"/>
                <a:gd name="T11" fmla="*/ 2147483647 h 1616"/>
                <a:gd name="T12" fmla="*/ 2147483647 w 795"/>
                <a:gd name="T13" fmla="*/ 2147483647 h 1616"/>
                <a:gd name="T14" fmla="*/ 2147483647 w 795"/>
                <a:gd name="T15" fmla="*/ 2147483647 h 1616"/>
                <a:gd name="T16" fmla="*/ 2147483647 w 795"/>
                <a:gd name="T17" fmla="*/ 2147483647 h 1616"/>
                <a:gd name="T18" fmla="*/ 2147483647 w 795"/>
                <a:gd name="T19" fmla="*/ 0 h 1616"/>
                <a:gd name="T20" fmla="*/ 2147483647 w 795"/>
                <a:gd name="T21" fmla="*/ 2147483647 h 1616"/>
                <a:gd name="T22" fmla="*/ 2147483647 w 795"/>
                <a:gd name="T23" fmla="*/ 2147483647 h 1616"/>
                <a:gd name="T24" fmla="*/ 2147483647 w 795"/>
                <a:gd name="T25" fmla="*/ 2147483647 h 1616"/>
                <a:gd name="T26" fmla="*/ 0 w 795"/>
                <a:gd name="T27" fmla="*/ 2147483647 h 1616"/>
                <a:gd name="T28" fmla="*/ 2147483647 w 795"/>
                <a:gd name="T29" fmla="*/ 2147483647 h 1616"/>
                <a:gd name="T30" fmla="*/ 2147483647 w 795"/>
                <a:gd name="T31" fmla="*/ 2147483647 h 1616"/>
                <a:gd name="T32" fmla="*/ 2147483647 w 795"/>
                <a:gd name="T33" fmla="*/ 2147483647 h 1616"/>
                <a:gd name="T34" fmla="*/ 2147483647 w 795"/>
                <a:gd name="T35" fmla="*/ 2147483647 h 1616"/>
                <a:gd name="T36" fmla="*/ 2147483647 w 795"/>
                <a:gd name="T37" fmla="*/ 2147483647 h 1616"/>
                <a:gd name="T38" fmla="*/ 2147483647 w 795"/>
                <a:gd name="T39" fmla="*/ 2147483647 h 1616"/>
                <a:gd name="T40" fmla="*/ 2147483647 w 795"/>
                <a:gd name="T41" fmla="*/ 2147483647 h 1616"/>
                <a:gd name="T42" fmla="*/ 2147483647 w 795"/>
                <a:gd name="T43" fmla="*/ 2147483647 h 1616"/>
                <a:gd name="T44" fmla="*/ 2147483647 w 795"/>
                <a:gd name="T45" fmla="*/ 2147483647 h 1616"/>
                <a:gd name="T46" fmla="*/ 2147483647 w 795"/>
                <a:gd name="T47" fmla="*/ 2147483647 h 1616"/>
                <a:gd name="T48" fmla="*/ 2147483647 w 795"/>
                <a:gd name="T49" fmla="*/ 2147483647 h 1616"/>
                <a:gd name="T50" fmla="*/ 2147483647 w 795"/>
                <a:gd name="T51" fmla="*/ 2147483647 h 1616"/>
                <a:gd name="T52" fmla="*/ 2147483647 w 795"/>
                <a:gd name="T53" fmla="*/ 2147483647 h 1616"/>
                <a:gd name="T54" fmla="*/ 2147483647 w 795"/>
                <a:gd name="T55" fmla="*/ 2147483647 h 1616"/>
                <a:gd name="T56" fmla="*/ 2147483647 w 795"/>
                <a:gd name="T57" fmla="*/ 2147483647 h 16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95"/>
                <a:gd name="T88" fmla="*/ 0 h 1616"/>
                <a:gd name="T89" fmla="*/ 795 w 795"/>
                <a:gd name="T90" fmla="*/ 1616 h 16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95" h="1616">
                  <a:moveTo>
                    <a:pt x="586" y="545"/>
                  </a:moveTo>
                  <a:lnTo>
                    <a:pt x="619" y="423"/>
                  </a:lnTo>
                  <a:lnTo>
                    <a:pt x="647" y="728"/>
                  </a:lnTo>
                  <a:lnTo>
                    <a:pt x="686" y="782"/>
                  </a:lnTo>
                  <a:lnTo>
                    <a:pt x="795" y="760"/>
                  </a:lnTo>
                  <a:lnTo>
                    <a:pt x="747" y="513"/>
                  </a:lnTo>
                  <a:lnTo>
                    <a:pt x="740" y="234"/>
                  </a:lnTo>
                  <a:lnTo>
                    <a:pt x="667" y="96"/>
                  </a:lnTo>
                  <a:lnTo>
                    <a:pt x="497" y="23"/>
                  </a:lnTo>
                  <a:lnTo>
                    <a:pt x="256" y="0"/>
                  </a:lnTo>
                  <a:lnTo>
                    <a:pt x="106" y="106"/>
                  </a:lnTo>
                  <a:lnTo>
                    <a:pt x="41" y="289"/>
                  </a:lnTo>
                  <a:lnTo>
                    <a:pt x="25" y="510"/>
                  </a:lnTo>
                  <a:lnTo>
                    <a:pt x="0" y="789"/>
                  </a:lnTo>
                  <a:lnTo>
                    <a:pt x="99" y="782"/>
                  </a:lnTo>
                  <a:lnTo>
                    <a:pt x="128" y="558"/>
                  </a:lnTo>
                  <a:lnTo>
                    <a:pt x="179" y="372"/>
                  </a:lnTo>
                  <a:lnTo>
                    <a:pt x="189" y="686"/>
                  </a:lnTo>
                  <a:lnTo>
                    <a:pt x="202" y="936"/>
                  </a:lnTo>
                  <a:lnTo>
                    <a:pt x="150" y="1590"/>
                  </a:lnTo>
                  <a:lnTo>
                    <a:pt x="378" y="1616"/>
                  </a:lnTo>
                  <a:lnTo>
                    <a:pt x="384" y="1170"/>
                  </a:lnTo>
                  <a:lnTo>
                    <a:pt x="397" y="866"/>
                  </a:lnTo>
                  <a:lnTo>
                    <a:pt x="461" y="1266"/>
                  </a:lnTo>
                  <a:lnTo>
                    <a:pt x="468" y="1610"/>
                  </a:lnTo>
                  <a:lnTo>
                    <a:pt x="619" y="1610"/>
                  </a:lnTo>
                  <a:lnTo>
                    <a:pt x="644" y="1081"/>
                  </a:lnTo>
                  <a:lnTo>
                    <a:pt x="593" y="734"/>
                  </a:lnTo>
                  <a:lnTo>
                    <a:pt x="586" y="545"/>
                  </a:lnTo>
                  <a:close/>
                </a:path>
              </a:pathLst>
            </a:custGeom>
            <a:solidFill>
              <a:srgbClr val="00B2FF"/>
            </a:solidFill>
            <a:ln w="76200">
              <a:solidFill>
                <a:schemeClr val="bg1"/>
              </a:solidFill>
              <a:round/>
              <a:headEnd/>
              <a:tailEnd/>
            </a:ln>
          </p:spPr>
          <p:txBody>
            <a:bodyPr/>
            <a:lstStyle/>
            <a:p>
              <a:endParaRPr lang="en-US"/>
            </a:p>
          </p:txBody>
        </p:sp>
      </p:grpSp>
      <p:sp>
        <p:nvSpPr>
          <p:cNvPr id="15" name="Oval 14"/>
          <p:cNvSpPr/>
          <p:nvPr/>
        </p:nvSpPr>
        <p:spPr>
          <a:xfrm>
            <a:off x="228600" y="2819400"/>
            <a:ext cx="1192213" cy="1219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0000"/>
                </a:solidFill>
              </a:rPr>
              <a:t>SUD</a:t>
            </a:r>
          </a:p>
        </p:txBody>
      </p:sp>
      <p:sp>
        <p:nvSpPr>
          <p:cNvPr id="20" name="Oval 19"/>
          <p:cNvSpPr/>
          <p:nvPr/>
        </p:nvSpPr>
        <p:spPr>
          <a:xfrm>
            <a:off x="3352800" y="4495800"/>
            <a:ext cx="1192213" cy="12192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smtClean="0">
                <a:solidFill>
                  <a:srgbClr val="FFFFFF"/>
                </a:solidFill>
              </a:rPr>
              <a:t>HIV</a:t>
            </a:r>
            <a:endParaRPr lang="en-US" sz="1600" b="1" dirty="0">
              <a:solidFill>
                <a:srgbClr val="FFFFFF"/>
              </a:solidFill>
            </a:endParaRPr>
          </a:p>
        </p:txBody>
      </p:sp>
      <p:sp>
        <p:nvSpPr>
          <p:cNvPr id="21" name="Oval 20"/>
          <p:cNvSpPr/>
          <p:nvPr/>
        </p:nvSpPr>
        <p:spPr>
          <a:xfrm>
            <a:off x="1066800" y="5105400"/>
            <a:ext cx="1192213"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000000"/>
                </a:solidFill>
              </a:rPr>
              <a:t>Con-fusion</a:t>
            </a:r>
          </a:p>
        </p:txBody>
      </p:sp>
      <p:sp>
        <p:nvSpPr>
          <p:cNvPr id="22" name="Oval 21"/>
          <p:cNvSpPr/>
          <p:nvPr/>
        </p:nvSpPr>
        <p:spPr>
          <a:xfrm>
            <a:off x="2286000" y="5257800"/>
            <a:ext cx="1192213" cy="1219200"/>
          </a:xfrm>
          <a:prstGeom prst="ellipse">
            <a:avLst/>
          </a:prstGeom>
          <a:solidFill>
            <a:srgbClr val="4F62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prstClr val="white"/>
                </a:solidFill>
              </a:rPr>
              <a:t>Medical Issues</a:t>
            </a:r>
          </a:p>
        </p:txBody>
      </p:sp>
      <p:sp>
        <p:nvSpPr>
          <p:cNvPr id="12" name="Oval 11"/>
          <p:cNvSpPr/>
          <p:nvPr/>
        </p:nvSpPr>
        <p:spPr>
          <a:xfrm>
            <a:off x="179388" y="4114800"/>
            <a:ext cx="1192212" cy="1219200"/>
          </a:xfrm>
          <a:prstGeom prst="ellipse">
            <a:avLst/>
          </a:prstGeom>
          <a:solidFill>
            <a:srgbClr val="FF5D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smtClean="0">
                <a:solidFill>
                  <a:srgbClr val="000000"/>
                </a:solidFill>
              </a:rPr>
              <a:t>Anxiety</a:t>
            </a:r>
            <a:endParaRPr lang="en-US" sz="1600" b="1" dirty="0">
              <a:solidFill>
                <a:srgbClr val="000000"/>
              </a:solidFill>
            </a:endParaRPr>
          </a:p>
        </p:txBody>
      </p:sp>
      <p:sp>
        <p:nvSpPr>
          <p:cNvPr id="13" name="Oval 12"/>
          <p:cNvSpPr/>
          <p:nvPr/>
        </p:nvSpPr>
        <p:spPr>
          <a:xfrm>
            <a:off x="5970588" y="5029200"/>
            <a:ext cx="1192212" cy="1219200"/>
          </a:xfrm>
          <a:prstGeom prst="ellipse">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0000"/>
                </a:solidFill>
              </a:rPr>
              <a:t>SUD</a:t>
            </a:r>
          </a:p>
        </p:txBody>
      </p:sp>
      <p:sp>
        <p:nvSpPr>
          <p:cNvPr id="14" name="Title 1"/>
          <p:cNvSpPr>
            <a:spLocks noGrp="1"/>
          </p:cNvSpPr>
          <p:nvPr>
            <p:ph type="title"/>
          </p:nvPr>
        </p:nvSpPr>
        <p:spPr>
          <a:xfrm>
            <a:off x="914400" y="381000"/>
            <a:ext cx="7315200" cy="990600"/>
          </a:xfrm>
        </p:spPr>
        <p:txBody>
          <a:bodyPr/>
          <a:lstStyle/>
          <a:p>
            <a:pPr algn="ctr" fontAlgn="auto">
              <a:spcAft>
                <a:spcPts val="0"/>
              </a:spcAft>
              <a:defRPr/>
            </a:pPr>
            <a:r>
              <a:rPr lang="en-US" sz="4400" dirty="0" smtClean="0">
                <a:solidFill>
                  <a:schemeClr val="tx2"/>
                </a:solidFill>
              </a:rPr>
              <a:t>“The Chase”</a:t>
            </a:r>
            <a:endParaRPr sz="4400" dirty="0" smtClean="0">
              <a:solidFill>
                <a:schemeClr val="tx2"/>
              </a:solidFill>
            </a:endParaRPr>
          </a:p>
        </p:txBody>
      </p:sp>
      <p:sp>
        <p:nvSpPr>
          <p:cNvPr id="1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105</a:t>
            </a:fld>
            <a:endParaRPr lang="en-US" dirty="0"/>
          </a:p>
        </p:txBody>
      </p:sp>
    </p:spTree>
    <p:extLst>
      <p:ext uri="{BB962C8B-B14F-4D97-AF65-F5344CB8AC3E}">
        <p14:creationId xmlns:p14="http://schemas.microsoft.com/office/powerpoint/2010/main" val="974243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par>
                                <p:cTn id="11" presetID="63" presetClass="path" presetSubtype="0" accel="50000" decel="50000" fill="hold" nodeType="withEffect">
                                  <p:stCondLst>
                                    <p:cond delay="0"/>
                                  </p:stCondLst>
                                  <p:iterate type="lt">
                                    <p:tmPct val="0"/>
                                  </p:iterate>
                                  <p:childTnLst>
                                    <p:animMotion origin="layout" path="M -0.22153 0.11911 L -1.11111E-6 -2.46068E-6 " pathEditMode="relative" rAng="0" ptsTypes="AA">
                                      <p:cBhvr>
                                        <p:cTn id="12" dur="2000" fill="hold"/>
                                        <p:tgtEl>
                                          <p:spTgt spid="2"/>
                                        </p:tgtEl>
                                        <p:attrNameLst>
                                          <p:attrName>ppt_x</p:attrName>
                                          <p:attrName>ppt_y</p:attrName>
                                        </p:attrNameLst>
                                      </p:cBhvr>
                                      <p:rCtr x="111" y="-60"/>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2000"/>
                                        <p:tgtEl>
                                          <p:spTgt spid="12"/>
                                        </p:tgtEl>
                                      </p:cBhvr>
                                    </p:animEffect>
                                    <p:set>
                                      <p:cBhvr>
                                        <p:cTn id="17" dur="1" fill="hold">
                                          <p:stCondLst>
                                            <p:cond delay="1999"/>
                                          </p:stCondLst>
                                        </p:cTn>
                                        <p:tgtEl>
                                          <p:spTgt spid="1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000"/>
                                        <p:tgtEl>
                                          <p:spTgt spid="21"/>
                                        </p:tgtEl>
                                      </p:cBhvr>
                                    </p:animEffect>
                                    <p:set>
                                      <p:cBhvr>
                                        <p:cTn id="20" dur="1" fill="hold">
                                          <p:stCondLst>
                                            <p:cond delay="1999"/>
                                          </p:stCondLst>
                                        </p:cTn>
                                        <p:tgtEl>
                                          <p:spTgt spid="21"/>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000"/>
                                        <p:tgtEl>
                                          <p:spTgt spid="22"/>
                                        </p:tgtEl>
                                      </p:cBhvr>
                                    </p:animEffect>
                                    <p:set>
                                      <p:cBhvr>
                                        <p:cTn id="23" dur="1" fill="hold">
                                          <p:stCondLst>
                                            <p:cond delay="1999"/>
                                          </p:stCondLst>
                                        </p:cTn>
                                        <p:tgtEl>
                                          <p:spTgt spid="2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20"/>
                                        </p:tgtEl>
                                      </p:cBhvr>
                                    </p:animEffect>
                                    <p:set>
                                      <p:cBhvr>
                                        <p:cTn id="26" dur="1" fill="hold">
                                          <p:stCondLst>
                                            <p:cond delay="1999"/>
                                          </p:stCondLst>
                                        </p:cTn>
                                        <p:tgtEl>
                                          <p:spTgt spid="2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63" presetClass="path" presetSubtype="0" accel="50000" decel="50000" fill="hold" grpId="0" nodeType="clickEffect">
                                  <p:stCondLst>
                                    <p:cond delay="0"/>
                                  </p:stCondLst>
                                  <p:childTnLst>
                                    <p:animMotion origin="layout" path="M -4.16667E-6 2.53469E-6 L 0.15157 0.0888 " pathEditMode="relative" rAng="0" ptsTypes="AA">
                                      <p:cBhvr>
                                        <p:cTn id="30" dur="1000" fill="hold"/>
                                        <p:tgtEl>
                                          <p:spTgt spid="15"/>
                                        </p:tgtEl>
                                        <p:attrNameLst>
                                          <p:attrName>ppt_x</p:attrName>
                                          <p:attrName>ppt_y</p:attrName>
                                        </p:attrNameLst>
                                      </p:cBhvr>
                                      <p:rCtr x="76" y="44"/>
                                    </p:animMotion>
                                  </p:childTnLst>
                                </p:cTn>
                              </p:par>
                              <p:par>
                                <p:cTn id="31" presetID="63" presetClass="path" presetSubtype="0" accel="50000" decel="50000" fill="hold" nodeType="withEffect">
                                  <p:stCondLst>
                                    <p:cond delay="0"/>
                                  </p:stCondLst>
                                  <p:iterate type="lt">
                                    <p:tmPct val="0"/>
                                  </p:iterate>
                                  <p:childTnLst>
                                    <p:animMotion origin="layout" path="M 3.33333E-6 -4.12581E-6 L 0.40833 -4.12581E-6 " pathEditMode="relative" rAng="0" ptsTypes="AA">
                                      <p:cBhvr>
                                        <p:cTn id="32" dur="1000" fill="hold"/>
                                        <p:tgtEl>
                                          <p:spTgt spid="2"/>
                                        </p:tgtEl>
                                        <p:attrNameLst>
                                          <p:attrName>ppt_x</p:attrName>
                                          <p:attrName>ppt_y</p:attrName>
                                        </p:attrNameLst>
                                      </p:cBhvr>
                                      <p:rCtr x="204" y="0"/>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63" presetClass="path" presetSubtype="0" accel="50000" decel="50000" fill="hold" nodeType="clickEffect">
                                  <p:stCondLst>
                                    <p:cond delay="0"/>
                                  </p:stCondLst>
                                  <p:childTnLst>
                                    <p:animMotion origin="layout" path="M -1.38889E-6 1.9334E-6 L 0.40538 0.00855 " pathEditMode="relative" rAng="0" ptsTypes="AA">
                                      <p:cBhvr>
                                        <p:cTn id="36" dur="1000" fill="hold"/>
                                        <p:tgtEl>
                                          <p:spTgt spid="3"/>
                                        </p:tgtEl>
                                        <p:attrNameLst>
                                          <p:attrName>ppt_x</p:attrName>
                                          <p:attrName>ppt_y</p:attrName>
                                        </p:attrNameLst>
                                      </p:cBhvr>
                                      <p:rCtr x="203" y="4"/>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63" presetClass="path" presetSubtype="0" accel="50000" decel="50000" fill="hold" grpId="1" nodeType="clickEffect">
                                  <p:stCondLst>
                                    <p:cond delay="0"/>
                                  </p:stCondLst>
                                  <p:childTnLst>
                                    <p:animMotion origin="layout" path="M 0.15156 0.0888 L 0.54323 0.0888 " pathEditMode="relative" rAng="0" ptsTypes="AA">
                                      <p:cBhvr>
                                        <p:cTn id="40" dur="1000" fill="hold"/>
                                        <p:tgtEl>
                                          <p:spTgt spid="15"/>
                                        </p:tgtEl>
                                        <p:attrNameLst>
                                          <p:attrName>ppt_x</p:attrName>
                                          <p:attrName>ppt_y</p:attrName>
                                        </p:attrNameLst>
                                      </p:cBhvr>
                                      <p:rCtr x="196" y="0"/>
                                    </p:animMotion>
                                  </p:childTnLst>
                                </p:cTn>
                              </p:par>
                              <p:par>
                                <p:cTn id="41" presetID="35" presetClass="path" presetSubtype="0" accel="50000" decel="50000" fill="hold" nodeType="withEffect">
                                  <p:stCondLst>
                                    <p:cond delay="0"/>
                                  </p:stCondLst>
                                  <p:iterate type="lt">
                                    <p:tmPct val="0"/>
                                  </p:iterate>
                                  <p:childTnLst>
                                    <p:animMotion origin="layout" path="M 0.40833 -4.54209E-6 L 0.06667 -0.32747 " pathEditMode="relative" rAng="0" ptsTypes="AA">
                                      <p:cBhvr>
                                        <p:cTn id="42" dur="1000" fill="hold"/>
                                        <p:tgtEl>
                                          <p:spTgt spid="2"/>
                                        </p:tgtEl>
                                        <p:attrNameLst>
                                          <p:attrName>ppt_x</p:attrName>
                                          <p:attrName>ppt_y</p:attrName>
                                        </p:attrNameLst>
                                      </p:cBhvr>
                                      <p:rCtr x="-171" y="-164"/>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path" presetSubtype="0" accel="50000" decel="50000" fill="hold" nodeType="clickEffect">
                                  <p:stCondLst>
                                    <p:cond delay="0"/>
                                  </p:stCondLst>
                                  <p:childTnLst>
                                    <p:animMotion origin="layout" path="M 0.39652 0.003 L 0.1 -0.31337 " pathEditMode="relative" rAng="0" ptsTypes="AA">
                                      <p:cBhvr>
                                        <p:cTn id="46" dur="1000" fill="hold"/>
                                        <p:tgtEl>
                                          <p:spTgt spid="3"/>
                                        </p:tgtEl>
                                        <p:attrNameLst>
                                          <p:attrName>ppt_x</p:attrName>
                                          <p:attrName>ppt_y</p:attrName>
                                        </p:attrNameLst>
                                      </p:cBhvr>
                                      <p:rCtr x="-148" y="-158"/>
                                    </p:animMotion>
                                  </p:childTnLst>
                                </p:cTn>
                              </p:par>
                            </p:childTnLst>
                          </p:cTn>
                        </p:par>
                        <p:par>
                          <p:cTn id="47" fill="hold" nodeType="afterGroup">
                            <p:stCondLst>
                              <p:cond delay="1000"/>
                            </p:stCondLst>
                            <p:childTnLst>
                              <p:par>
                                <p:cTn id="48" presetID="63" presetClass="path" presetSubtype="0" accel="50000" decel="50000" fill="hold" grpId="2" nodeType="afterEffect">
                                  <p:stCondLst>
                                    <p:cond delay="0"/>
                                  </p:stCondLst>
                                  <p:childTnLst>
                                    <p:animMotion origin="layout" path="M 0.54323 0.0888 L 0.3599 -0.21092 " pathEditMode="relative" rAng="0" ptsTypes="AA">
                                      <p:cBhvr>
                                        <p:cTn id="49" dur="1000" fill="hold"/>
                                        <p:tgtEl>
                                          <p:spTgt spid="15"/>
                                        </p:tgtEl>
                                        <p:attrNameLst>
                                          <p:attrName>ppt_x</p:attrName>
                                          <p:attrName>ppt_y</p:attrName>
                                        </p:attrNameLst>
                                      </p:cBhvr>
                                      <p:rCtr x="-92" y="-150"/>
                                    </p:animMotion>
                                  </p:childTnLst>
                                </p:cTn>
                              </p:par>
                              <p:par>
                                <p:cTn id="50" presetID="56" presetClass="path" presetSubtype="0" accel="50000" decel="50000" fill="hold" nodeType="withEffect">
                                  <p:stCondLst>
                                    <p:cond delay="0"/>
                                  </p:stCondLst>
                                  <p:iterate type="lt">
                                    <p:tmPct val="0"/>
                                  </p:iterate>
                                  <p:childTnLst>
                                    <p:animMotion origin="layout" path="M 0.06909 -0.32585 L 0.49409 0.16259 " pathEditMode="relative" rAng="0" ptsTypes="AA">
                                      <p:cBhvr>
                                        <p:cTn id="51" dur="1000" fill="hold"/>
                                        <p:tgtEl>
                                          <p:spTgt spid="2"/>
                                        </p:tgtEl>
                                        <p:attrNameLst>
                                          <p:attrName>ppt_x</p:attrName>
                                          <p:attrName>ppt_y</p:attrName>
                                        </p:attrNameLst>
                                      </p:cBhvr>
                                      <p:rCtr x="213" y="244"/>
                                    </p:animMotion>
                                  </p:childTnLst>
                                </p:cTn>
                              </p:par>
                            </p:childTnLst>
                          </p:cTn>
                        </p:par>
                        <p:par>
                          <p:cTn id="52" fill="hold" nodeType="afterGroup">
                            <p:stCondLst>
                              <p:cond delay="2000"/>
                            </p:stCondLst>
                            <p:childTnLst>
                              <p:par>
                                <p:cTn id="53" presetID="49" presetClass="path" presetSubtype="0" accel="50000" decel="50000" fill="hold" nodeType="afterEffect">
                                  <p:stCondLst>
                                    <p:cond delay="0"/>
                                  </p:stCondLst>
                                  <p:childTnLst>
                                    <p:animMotion origin="layout" path="M 0.10174 -0.31337 L 0.52327 0.16235 " pathEditMode="relative" rAng="0" ptsTypes="AA">
                                      <p:cBhvr>
                                        <p:cTn id="54" dur="1000" fill="hold"/>
                                        <p:tgtEl>
                                          <p:spTgt spid="3"/>
                                        </p:tgtEl>
                                        <p:attrNameLst>
                                          <p:attrName>ppt_x</p:attrName>
                                          <p:attrName>ppt_y</p:attrName>
                                        </p:attrNameLst>
                                      </p:cBhvr>
                                      <p:rCtr x="211" y="238"/>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56" presetClass="path" presetSubtype="0" accel="50000" decel="50000" fill="hold" grpId="4" nodeType="clickEffect">
                                  <p:stCondLst>
                                    <p:cond delay="0"/>
                                  </p:stCondLst>
                                  <p:childTnLst>
                                    <p:animMotion origin="layout" path="M 0.3599 -0.21092 L 0.6349 0.32192 " pathEditMode="relative" rAng="0" ptsTypes="AA">
                                      <p:cBhvr>
                                        <p:cTn id="58" dur="1000" fill="hold"/>
                                        <p:tgtEl>
                                          <p:spTgt spid="15"/>
                                        </p:tgtEl>
                                        <p:attrNameLst>
                                          <p:attrName>ppt_x</p:attrName>
                                          <p:attrName>ppt_y</p:attrName>
                                        </p:attrNameLst>
                                      </p:cBhvr>
                                      <p:rCtr x="138" y="266"/>
                                    </p:animMotion>
                                  </p:childTnLst>
                                </p:cTn>
                              </p:par>
                              <p:par>
                                <p:cTn id="59" presetID="10" presetClass="exit" presetSubtype="0" fill="hold" grpId="3" nodeType="withEffect">
                                  <p:stCondLst>
                                    <p:cond delay="0"/>
                                  </p:stCondLst>
                                  <p:childTnLst>
                                    <p:animEffect transition="out" filter="fade">
                                      <p:cBhvr>
                                        <p:cTn id="60" dur="1000"/>
                                        <p:tgtEl>
                                          <p:spTgt spid="15"/>
                                        </p:tgtEl>
                                      </p:cBhvr>
                                    </p:animEffect>
                                    <p:set>
                                      <p:cBhvr>
                                        <p:cTn id="61" dur="1" fill="hold">
                                          <p:stCondLst>
                                            <p:cond delay="999"/>
                                          </p:stCondLst>
                                        </p:cTn>
                                        <p:tgtEl>
                                          <p:spTgt spid="15"/>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0" grpId="0" animBg="1"/>
      <p:bldP spid="21" grpId="0" animBg="1"/>
      <p:bldP spid="22" grpId="0" animBg="1"/>
      <p:bldP spid="12" grpId="0" animBg="1"/>
      <p:bldP spid="1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295400" y="1905000"/>
            <a:ext cx="6553200" cy="3276600"/>
          </a:xfrm>
        </p:spPr>
        <p:txBody>
          <a:bodyPr/>
          <a:lstStyle/>
          <a:p>
            <a:pPr algn="ctr" fontAlgn="auto">
              <a:spcAft>
                <a:spcPts val="0"/>
              </a:spcAft>
              <a:defRPr/>
            </a:pPr>
            <a:r>
              <a:rPr sz="3600" i="1" dirty="0" smtClean="0">
                <a:solidFill>
                  <a:srgbClr val="FFFF00"/>
                </a:solidFill>
                <a:effectLst/>
                <a:latin typeface="+mn-lt"/>
              </a:rPr>
              <a:t>“People are better persuaded by the reasons they themselves discovered than those that come into the minds of others”</a:t>
            </a:r>
            <a:r>
              <a:rPr sz="2400" i="1" dirty="0" smtClean="0">
                <a:solidFill>
                  <a:srgbClr val="FFFF00"/>
                </a:solidFill>
                <a:effectLst/>
              </a:rPr>
              <a:t/>
            </a:r>
            <a:br>
              <a:rPr sz="2400" i="1" dirty="0" smtClean="0">
                <a:solidFill>
                  <a:srgbClr val="FFFF00"/>
                </a:solidFill>
                <a:effectLst/>
              </a:rPr>
            </a:br>
            <a:r>
              <a:rPr sz="2800" dirty="0">
                <a:solidFill>
                  <a:schemeClr val="tx1"/>
                </a:solidFill>
                <a:effectLst/>
                <a:latin typeface="+mn-lt"/>
              </a:rPr>
              <a:t>Blaise Pascal</a:t>
            </a:r>
            <a:r>
              <a:rPr sz="2800" dirty="0" smtClean="0">
                <a:solidFill>
                  <a:schemeClr val="tx1"/>
                </a:solidFill>
                <a:effectLst/>
                <a:latin typeface="+mn-lt"/>
              </a:rPr>
              <a:t/>
            </a:r>
            <a:br>
              <a:rPr sz="2800" dirty="0" smtClean="0">
                <a:solidFill>
                  <a:schemeClr val="tx1"/>
                </a:solidFill>
                <a:effectLst/>
                <a:latin typeface="+mn-lt"/>
              </a:rPr>
            </a:br>
            <a:endParaRPr lang="bg-BG" sz="2800" dirty="0" smtClean="0">
              <a:solidFill>
                <a:schemeClr val="tx1"/>
              </a:solidFill>
              <a:effectLst/>
              <a:latin typeface="+mn-lt"/>
            </a:endParaRPr>
          </a:p>
        </p:txBody>
      </p:sp>
      <p:sp>
        <p:nvSpPr>
          <p:cNvPr id="4"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106</a:t>
            </a:fld>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838200"/>
            <a:ext cx="8229600" cy="1143000"/>
          </a:xfrm>
        </p:spPr>
        <p:txBody>
          <a:bodyPr>
            <a:normAutofit fontScale="90000"/>
          </a:bodyPr>
          <a:lstStyle/>
          <a:p>
            <a:pPr algn="ctr"/>
            <a:r>
              <a:rPr lang="en-US" b="1" dirty="0" smtClean="0">
                <a:effectLst>
                  <a:outerShdw blurRad="38100" dist="38100" dir="2700000" algn="tl">
                    <a:srgbClr val="000000">
                      <a:alpha val="43137"/>
                    </a:srgbClr>
                  </a:outerShdw>
                </a:effectLst>
              </a:rPr>
              <a:t>What is Motivational Interviewing?</a:t>
            </a:r>
          </a:p>
        </p:txBody>
      </p:sp>
      <p:sp>
        <p:nvSpPr>
          <p:cNvPr id="18435" name="Content Placeholder 2"/>
          <p:cNvSpPr>
            <a:spLocks noGrp="1"/>
          </p:cNvSpPr>
          <p:nvPr>
            <p:ph idx="1"/>
          </p:nvPr>
        </p:nvSpPr>
        <p:spPr/>
        <p:txBody>
          <a:bodyPr/>
          <a:lstStyle/>
          <a:p>
            <a:pPr>
              <a:buFontTx/>
              <a:buNone/>
            </a:pPr>
            <a:r>
              <a:rPr lang="en-US" dirty="0" smtClean="0">
                <a:solidFill>
                  <a:srgbClr val="FFC000"/>
                </a:solidFill>
              </a:rPr>
              <a:t>It is:</a:t>
            </a:r>
          </a:p>
          <a:p>
            <a:endParaRPr lang="en-US" dirty="0" smtClean="0">
              <a:solidFill>
                <a:srgbClr val="FFFF00"/>
              </a:solidFill>
            </a:endParaRPr>
          </a:p>
          <a:p>
            <a:pPr>
              <a:buFontTx/>
              <a:buNone/>
            </a:pPr>
            <a:r>
              <a:rPr lang="en-US" dirty="0" smtClean="0">
                <a:solidFill>
                  <a:srgbClr val="FFFF00"/>
                </a:solidFill>
              </a:rPr>
              <a:t>	</a:t>
            </a:r>
            <a:r>
              <a:rPr lang="en-US" dirty="0" smtClean="0"/>
              <a:t>A style of talking with people constructively about reducing their health risks and changing their behavior.</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107</a:t>
            </a:fld>
            <a:endParaRPr lang="en-US" dirty="0"/>
          </a:p>
        </p:txBody>
      </p:sp>
    </p:spTree>
    <p:extLst>
      <p:ext uri="{BB962C8B-B14F-4D97-AF65-F5344CB8AC3E}">
        <p14:creationId xmlns:p14="http://schemas.microsoft.com/office/powerpoint/2010/main" val="33640771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914400"/>
            <a:ext cx="8229600" cy="1143000"/>
          </a:xfrm>
        </p:spPr>
        <p:txBody>
          <a:bodyPr>
            <a:normAutofit fontScale="90000"/>
          </a:bodyPr>
          <a:lstStyle/>
          <a:p>
            <a:pPr algn="ctr"/>
            <a:r>
              <a:rPr lang="en-US" b="1" smtClean="0">
                <a:effectLst>
                  <a:outerShdw blurRad="38100" dist="38100" dir="2700000" algn="tl">
                    <a:srgbClr val="000000">
                      <a:alpha val="43137"/>
                    </a:srgbClr>
                  </a:outerShdw>
                </a:effectLst>
              </a:rPr>
              <a:t>What is Motivational Interviewing?</a:t>
            </a:r>
          </a:p>
        </p:txBody>
      </p:sp>
      <p:sp>
        <p:nvSpPr>
          <p:cNvPr id="19459" name="Content Placeholder 2"/>
          <p:cNvSpPr>
            <a:spLocks noGrp="1"/>
          </p:cNvSpPr>
          <p:nvPr>
            <p:ph idx="1"/>
          </p:nvPr>
        </p:nvSpPr>
        <p:spPr/>
        <p:txBody>
          <a:bodyPr/>
          <a:lstStyle/>
          <a:p>
            <a:pPr>
              <a:buFontTx/>
              <a:buNone/>
            </a:pPr>
            <a:endParaRPr lang="en-US" dirty="0" smtClean="0">
              <a:solidFill>
                <a:srgbClr val="FFFF00"/>
              </a:solidFill>
            </a:endParaRPr>
          </a:p>
          <a:p>
            <a:pPr>
              <a:buFontTx/>
              <a:buNone/>
            </a:pPr>
            <a:r>
              <a:rPr lang="en-US" dirty="0" smtClean="0">
                <a:solidFill>
                  <a:srgbClr val="FFC000"/>
                </a:solidFill>
              </a:rPr>
              <a:t>It is designed to:</a:t>
            </a:r>
          </a:p>
          <a:p>
            <a:pPr>
              <a:buFontTx/>
              <a:buNone/>
            </a:pPr>
            <a:endParaRPr lang="en-US" dirty="0" smtClean="0">
              <a:solidFill>
                <a:srgbClr val="FFFF00"/>
              </a:solidFill>
            </a:endParaRPr>
          </a:p>
          <a:p>
            <a:pPr>
              <a:buFontTx/>
              <a:buNone/>
            </a:pPr>
            <a:r>
              <a:rPr lang="en-US" dirty="0" smtClean="0">
                <a:solidFill>
                  <a:srgbClr val="FFFF00"/>
                </a:solidFill>
              </a:rPr>
              <a:t>	</a:t>
            </a:r>
            <a:r>
              <a:rPr lang="en-US" dirty="0" smtClean="0"/>
              <a:t>Enhance the client’s own motivation to change using strategies that are empathic and non-confrontational.</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108</a:t>
            </a:fld>
            <a:endParaRPr lang="en-US" dirty="0"/>
          </a:p>
        </p:txBody>
      </p:sp>
    </p:spTree>
    <p:extLst>
      <p:ext uri="{BB962C8B-B14F-4D97-AF65-F5344CB8AC3E}">
        <p14:creationId xmlns:p14="http://schemas.microsoft.com/office/powerpoint/2010/main" val="33782005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US" b="1" dirty="0" smtClean="0">
                <a:effectLst>
                  <a:outerShdw blurRad="38100" dist="38100" dir="2700000" algn="tl">
                    <a:srgbClr val="000000">
                      <a:alpha val="43137"/>
                    </a:srgbClr>
                  </a:outerShdw>
                </a:effectLst>
              </a:rPr>
              <a:t>MI - The Spirit: </a:t>
            </a:r>
            <a:r>
              <a:rPr lang="en-US" b="1" i="1" dirty="0" smtClean="0">
                <a:effectLst>
                  <a:outerShdw blurRad="38100" dist="38100" dir="2700000" algn="tl">
                    <a:srgbClr val="000000">
                      <a:alpha val="43137"/>
                    </a:srgbClr>
                  </a:outerShdw>
                </a:effectLst>
              </a:rPr>
              <a:t>Style</a:t>
            </a:r>
          </a:p>
        </p:txBody>
      </p:sp>
      <p:sp>
        <p:nvSpPr>
          <p:cNvPr id="22531" name="Rectangle 3"/>
          <p:cNvSpPr>
            <a:spLocks noGrp="1" noChangeArrowheads="1"/>
          </p:cNvSpPr>
          <p:nvPr>
            <p:ph idx="1"/>
          </p:nvPr>
        </p:nvSpPr>
        <p:spPr>
          <a:xfrm>
            <a:off x="457200" y="2087563"/>
            <a:ext cx="8229600" cy="4389437"/>
          </a:xfrm>
        </p:spPr>
        <p:txBody>
          <a:bodyPr>
            <a:normAutofit/>
          </a:bodyPr>
          <a:lstStyle/>
          <a:p>
            <a:pPr eaLnBrk="1" hangingPunct="1"/>
            <a:r>
              <a:rPr lang="en-US" sz="3200" smtClean="0"/>
              <a:t>Nonjudgmental and collaborative</a:t>
            </a:r>
          </a:p>
          <a:p>
            <a:pPr eaLnBrk="1" hangingPunct="1"/>
            <a:r>
              <a:rPr lang="en-US" sz="3200" smtClean="0"/>
              <a:t>Based on consumer and clinician partnership</a:t>
            </a:r>
          </a:p>
          <a:p>
            <a:pPr eaLnBrk="1" hangingPunct="1"/>
            <a:r>
              <a:rPr lang="en-US" sz="3200" smtClean="0"/>
              <a:t>Gently persuasive</a:t>
            </a:r>
          </a:p>
          <a:p>
            <a:pPr eaLnBrk="1" hangingPunct="1"/>
            <a:r>
              <a:rPr lang="en-US" sz="3200" smtClean="0"/>
              <a:t>More supportive than argumentative</a:t>
            </a:r>
          </a:p>
          <a:p>
            <a:pPr eaLnBrk="1" hangingPunct="1"/>
            <a:r>
              <a:rPr lang="en-US" sz="3200" smtClean="0"/>
              <a:t>Listens rather than tells</a:t>
            </a:r>
          </a:p>
          <a:p>
            <a:pPr eaLnBrk="1" hangingPunct="1"/>
            <a:r>
              <a:rPr lang="en-US" sz="3200" smtClean="0"/>
              <a:t>Communicates respect and acceptance for consumers and their feelings</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109</a:t>
            </a:fld>
            <a:endParaRPr lang="en-US" dirty="0"/>
          </a:p>
        </p:txBody>
      </p:sp>
      <p:sp>
        <p:nvSpPr>
          <p:cNvPr id="6" name="TextBox 5"/>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C000"/>
                </a:solidFill>
                <a:latin typeface="Calibri" panose="020F0502020204030204" pitchFamily="34" charset="0"/>
              </a:rPr>
              <a:t>SOURCE: SAMHSA-CSAT. (1999). </a:t>
            </a:r>
            <a:r>
              <a:rPr lang="en-US" sz="1400" i="1" dirty="0" smtClean="0">
                <a:solidFill>
                  <a:srgbClr val="FFC000"/>
                </a:solidFill>
                <a:latin typeface="Calibri" panose="020F0502020204030204" pitchFamily="34" charset="0"/>
              </a:rPr>
              <a:t>TIP 35: Enhancing Motivation for Change in Substance Abuse Treatment</a:t>
            </a:r>
            <a:r>
              <a:rPr lang="en-US" sz="1400" dirty="0" smtClean="0">
                <a:solidFill>
                  <a:srgbClr val="FFC000"/>
                </a:solidFill>
                <a:latin typeface="Calibri" panose="020F0502020204030204" pitchFamily="34" charset="0"/>
              </a:rPr>
              <a:t>.</a:t>
            </a:r>
            <a:endParaRPr lang="en-US" sz="1400" dirty="0">
              <a:solidFill>
                <a:srgbClr val="FFC000"/>
              </a:solidFill>
              <a:latin typeface="Calibri" panose="020F0502020204030204" pitchFamily="34" charset="0"/>
            </a:endParaRPr>
          </a:p>
        </p:txBody>
      </p:sp>
    </p:spTree>
    <p:extLst>
      <p:ext uri="{BB962C8B-B14F-4D97-AF65-F5344CB8AC3E}">
        <p14:creationId xmlns:p14="http://schemas.microsoft.com/office/powerpoint/2010/main" val="2966995037"/>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96112"/>
            <a:ext cx="8229600" cy="1085088"/>
          </a:xfrm>
        </p:spPr>
        <p:txBody>
          <a:bodyPr>
            <a:noAutofit/>
          </a:bodyPr>
          <a:lstStyle/>
          <a:p>
            <a:pPr algn="ctr"/>
            <a:r>
              <a:rPr lang="en-US" sz="4000" dirty="0" smtClean="0">
                <a:effectLst>
                  <a:outerShdw blurRad="38100" dist="38100" dir="2700000" algn="tl">
                    <a:srgbClr val="000000">
                      <a:alpha val="43137"/>
                    </a:srgbClr>
                  </a:outerShdw>
                </a:effectLst>
              </a:rPr>
              <a:t>Most Medical Providers Don’t Talk with Patients about Alcohol Use</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163763"/>
            <a:ext cx="8229600" cy="4389437"/>
          </a:xfrm>
        </p:spPr>
        <p:txBody>
          <a:bodyPr>
            <a:normAutofit/>
          </a:bodyPr>
          <a:lstStyle/>
          <a:p>
            <a:r>
              <a:rPr lang="en-US" dirty="0" smtClean="0">
                <a:solidFill>
                  <a:srgbClr val="FFC000"/>
                </a:solidFill>
              </a:rPr>
              <a:t>1 in 6 </a:t>
            </a:r>
            <a:r>
              <a:rPr lang="en-US" dirty="0">
                <a:solidFill>
                  <a:srgbClr val="FFC000"/>
                </a:solidFill>
              </a:rPr>
              <a:t>adults </a:t>
            </a:r>
            <a:r>
              <a:rPr lang="en-US" dirty="0" smtClean="0"/>
              <a:t>say </a:t>
            </a:r>
            <a:r>
              <a:rPr lang="en-US" dirty="0"/>
              <a:t>a health professional has ever discussed alcohol use with them even though drinking too much is harmful to </a:t>
            </a:r>
            <a:r>
              <a:rPr lang="en-US" dirty="0" smtClean="0"/>
              <a:t>health</a:t>
            </a:r>
          </a:p>
          <a:p>
            <a:pPr lvl="1"/>
            <a:r>
              <a:rPr lang="en-US" dirty="0" smtClean="0"/>
              <a:t>Higher among current drinkers (</a:t>
            </a:r>
            <a:r>
              <a:rPr lang="en-US" dirty="0" smtClean="0">
                <a:solidFill>
                  <a:srgbClr val="FFC000"/>
                </a:solidFill>
              </a:rPr>
              <a:t>1 in 5</a:t>
            </a:r>
            <a:r>
              <a:rPr lang="en-US" dirty="0" smtClean="0"/>
              <a:t>) and binge drinkers (</a:t>
            </a:r>
            <a:r>
              <a:rPr lang="en-US" dirty="0" smtClean="0">
                <a:solidFill>
                  <a:srgbClr val="FFC000"/>
                </a:solidFill>
              </a:rPr>
              <a:t>1 in 4</a:t>
            </a:r>
            <a:r>
              <a:rPr lang="en-US" dirty="0" smtClean="0"/>
              <a:t>)</a:t>
            </a:r>
          </a:p>
          <a:p>
            <a:r>
              <a:rPr lang="en-US" dirty="0"/>
              <a:t>Even among adults who binge drink 10 or more times a month, </a:t>
            </a:r>
            <a:r>
              <a:rPr lang="en-US" dirty="0">
                <a:solidFill>
                  <a:srgbClr val="FFC000"/>
                </a:solidFill>
              </a:rPr>
              <a:t>only </a:t>
            </a:r>
            <a:r>
              <a:rPr lang="en-US" dirty="0" smtClean="0">
                <a:solidFill>
                  <a:srgbClr val="FFC000"/>
                </a:solidFill>
              </a:rPr>
              <a:t>1 in 3 </a:t>
            </a:r>
            <a:r>
              <a:rPr lang="en-US" dirty="0"/>
              <a:t>have ever had a health professional talk with them about alcohol </a:t>
            </a:r>
            <a:r>
              <a:rPr lang="en-US" dirty="0" smtClean="0"/>
              <a:t>use</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5673113"/>
            <a:ext cx="3352800" cy="727687"/>
          </a:xfrm>
          <a:prstGeom prst="rect">
            <a:avLst/>
          </a:prstGeom>
        </p:spPr>
      </p:pic>
      <p:sp>
        <p:nvSpPr>
          <p:cNvPr id="6" name="Rectangle 1"/>
          <p:cNvSpPr>
            <a:spLocks noChangeArrowheads="1"/>
          </p:cNvSpPr>
          <p:nvPr/>
        </p:nvSpPr>
        <p:spPr bwMode="auto">
          <a:xfrm>
            <a:off x="15240" y="6550223"/>
            <a:ext cx="851916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mj-lt"/>
                <a:ea typeface="Calibri" pitchFamily="34" charset="0"/>
                <a:cs typeface="Arial" pitchFamily="34" charset="0"/>
              </a:rPr>
              <a:t>SOURCE: Centers for Disease Control and Prevention. (2014).</a:t>
            </a:r>
            <a:r>
              <a:rPr kumimoji="0" lang="en-US" sz="1400" b="0" i="0" u="none" strike="noStrike" cap="none" normalizeH="0" dirty="0" smtClean="0">
                <a:ln>
                  <a:noFill/>
                </a:ln>
                <a:solidFill>
                  <a:srgbClr val="FFC000"/>
                </a:solidFill>
                <a:effectLst/>
                <a:latin typeface="+mj-lt"/>
                <a:ea typeface="Calibri" pitchFamily="34" charset="0"/>
                <a:cs typeface="Arial" pitchFamily="34" charset="0"/>
              </a:rPr>
              <a:t> </a:t>
            </a:r>
            <a:r>
              <a:rPr kumimoji="0" lang="en-US" sz="1400" b="0" i="1" u="none" strike="noStrike" cap="none" normalizeH="0" baseline="0" dirty="0" smtClean="0">
                <a:ln>
                  <a:noFill/>
                </a:ln>
                <a:solidFill>
                  <a:srgbClr val="FFC000"/>
                </a:solidFill>
                <a:effectLst/>
                <a:latin typeface="+mj-lt"/>
                <a:ea typeface="Calibri" pitchFamily="34" charset="0"/>
                <a:cs typeface="Arial" pitchFamily="34" charset="0"/>
              </a:rPr>
              <a:t>MMWR</a:t>
            </a:r>
            <a:r>
              <a:rPr kumimoji="0" lang="en-US" sz="1400" b="0" i="1" u="none" strike="noStrike" cap="none" normalizeH="0" dirty="0" smtClean="0">
                <a:ln>
                  <a:noFill/>
                </a:ln>
                <a:solidFill>
                  <a:srgbClr val="FFC000"/>
                </a:solidFill>
                <a:effectLst/>
                <a:latin typeface="+mj-lt"/>
                <a:ea typeface="Calibri" pitchFamily="34" charset="0"/>
                <a:cs typeface="Arial" pitchFamily="34" charset="0"/>
              </a:rPr>
              <a:t> Vital Signs, Volume 63</a:t>
            </a:r>
            <a:r>
              <a:rPr kumimoji="0" lang="en-US" sz="1400" b="0" i="0" u="none" strike="noStrike" cap="none" normalizeH="0" dirty="0" smtClean="0">
                <a:ln>
                  <a:noFill/>
                </a:ln>
                <a:solidFill>
                  <a:srgbClr val="FFC000"/>
                </a:solidFill>
                <a:effectLst/>
                <a:latin typeface="+mj-lt"/>
                <a:ea typeface="Calibri" pitchFamily="34" charset="0"/>
                <a:cs typeface="Arial" pitchFamily="34" charset="0"/>
              </a:rPr>
              <a:t>, 1/7/14</a:t>
            </a:r>
            <a:r>
              <a:rPr kumimoji="0" lang="en-US" sz="1400" b="0" i="0" u="none" strike="noStrike" cap="none" normalizeH="0" baseline="0" dirty="0" smtClean="0">
                <a:ln>
                  <a:noFill/>
                </a:ln>
                <a:solidFill>
                  <a:srgbClr val="FFC000"/>
                </a:solidFill>
                <a:effectLst/>
                <a:latin typeface="+mj-lt"/>
                <a:ea typeface="Calibri" pitchFamily="34" charset="0"/>
                <a:cs typeface="Arial" pitchFamily="34" charset="0"/>
              </a:rPr>
              <a:t>. </a:t>
            </a:r>
            <a:endParaRPr kumimoji="0" lang="en-US" sz="1400" b="0" i="0" u="none" strike="noStrike" cap="none" normalizeH="0" baseline="0" dirty="0" smtClean="0">
              <a:ln>
                <a:noFill/>
              </a:ln>
              <a:solidFill>
                <a:srgbClr val="FFC000"/>
              </a:solidFill>
              <a:effectLst/>
              <a:latin typeface="+mj-lt"/>
            </a:endParaRP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a:t>
            </a:fld>
            <a:endParaRPr lang="en-US"/>
          </a:p>
        </p:txBody>
      </p:sp>
    </p:spTree>
    <p:extLst>
      <p:ext uri="{BB962C8B-B14F-4D97-AF65-F5344CB8AC3E}">
        <p14:creationId xmlns:p14="http://schemas.microsoft.com/office/powerpoint/2010/main" val="11976941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eaLnBrk="1" hangingPunct="1"/>
            <a:r>
              <a:rPr lang="en-US" b="1" dirty="0" smtClean="0">
                <a:effectLst>
                  <a:outerShdw blurRad="38100" dist="38100" dir="2700000" algn="tl">
                    <a:srgbClr val="000000">
                      <a:alpha val="43137"/>
                    </a:srgbClr>
                  </a:outerShdw>
                </a:effectLst>
              </a:rPr>
              <a:t>MI - The Spirit: </a:t>
            </a:r>
            <a:r>
              <a:rPr lang="en-US" b="1" i="1" dirty="0" smtClean="0">
                <a:effectLst>
                  <a:outerShdw blurRad="38100" dist="38100" dir="2700000" algn="tl">
                    <a:srgbClr val="000000">
                      <a:alpha val="43137"/>
                    </a:srgbClr>
                  </a:outerShdw>
                </a:effectLst>
              </a:rPr>
              <a:t>Consumer</a:t>
            </a:r>
          </a:p>
        </p:txBody>
      </p:sp>
      <p:sp>
        <p:nvSpPr>
          <p:cNvPr id="24579" name="Rectangle 3"/>
          <p:cNvSpPr>
            <a:spLocks noGrp="1" noChangeArrowheads="1"/>
          </p:cNvSpPr>
          <p:nvPr>
            <p:ph idx="1"/>
          </p:nvPr>
        </p:nvSpPr>
        <p:spPr>
          <a:xfrm>
            <a:off x="457200" y="2163763"/>
            <a:ext cx="8229600" cy="4389437"/>
          </a:xfrm>
        </p:spPr>
        <p:txBody>
          <a:bodyPr>
            <a:normAutofit/>
          </a:bodyPr>
          <a:lstStyle/>
          <a:p>
            <a:pPr eaLnBrk="1" hangingPunct="1"/>
            <a:r>
              <a:rPr lang="en-US" sz="3200" dirty="0" smtClean="0"/>
              <a:t>Responsibility for change is left with the consumer</a:t>
            </a:r>
          </a:p>
          <a:p>
            <a:pPr eaLnBrk="1" hangingPunct="1"/>
            <a:r>
              <a:rPr lang="en-US" sz="3200" dirty="0" smtClean="0"/>
              <a:t>Change arises from within rather than being imposed from outside</a:t>
            </a:r>
          </a:p>
          <a:p>
            <a:pPr eaLnBrk="1" hangingPunct="1"/>
            <a:r>
              <a:rPr lang="en-US" sz="3200" dirty="0" smtClean="0"/>
              <a:t>Emphasis on consumer’s personal choice for deciding future behavior</a:t>
            </a:r>
          </a:p>
          <a:p>
            <a:pPr eaLnBrk="1" hangingPunct="1"/>
            <a:r>
              <a:rPr lang="en-US" sz="3200" dirty="0" smtClean="0"/>
              <a:t>Focus on eliciting the consumer’s own concerns</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110</a:t>
            </a:fld>
            <a:endParaRPr lang="en-US" dirty="0"/>
          </a:p>
        </p:txBody>
      </p:sp>
      <p:sp>
        <p:nvSpPr>
          <p:cNvPr id="6" name="TextBox 5"/>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C000"/>
                </a:solidFill>
                <a:latin typeface="Calibri" panose="020F0502020204030204" pitchFamily="34" charset="0"/>
              </a:rPr>
              <a:t>SOURCE: SAMHSA-CSAT. (1999). </a:t>
            </a:r>
            <a:r>
              <a:rPr lang="en-US" sz="1400" i="1" dirty="0" smtClean="0">
                <a:solidFill>
                  <a:srgbClr val="FFC000"/>
                </a:solidFill>
                <a:latin typeface="Calibri" panose="020F0502020204030204" pitchFamily="34" charset="0"/>
              </a:rPr>
              <a:t>TIP 35: Enhancing Motivation for Change in Substance Abuse Treatment</a:t>
            </a:r>
            <a:r>
              <a:rPr lang="en-US" sz="1400" dirty="0" smtClean="0">
                <a:solidFill>
                  <a:srgbClr val="FFC000"/>
                </a:solidFill>
                <a:latin typeface="Calibri" panose="020F0502020204030204" pitchFamily="34" charset="0"/>
              </a:rPr>
              <a:t>.</a:t>
            </a:r>
            <a:endParaRPr lang="en-US" sz="1400" dirty="0">
              <a:solidFill>
                <a:srgbClr val="FFC000"/>
              </a:solidFill>
              <a:latin typeface="Calibri" panose="020F0502020204030204" pitchFamily="34" charset="0"/>
            </a:endParaRPr>
          </a:p>
        </p:txBody>
      </p:sp>
    </p:spTree>
    <p:extLst>
      <p:ext uri="{BB962C8B-B14F-4D97-AF65-F5344CB8AC3E}">
        <p14:creationId xmlns:p14="http://schemas.microsoft.com/office/powerpoint/2010/main" val="466802870"/>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ChangeArrowheads="1"/>
          </p:cNvSpPr>
          <p:nvPr>
            <p:ph type="title"/>
          </p:nvPr>
        </p:nvSpPr>
        <p:spPr>
          <a:xfrm>
            <a:off x="914400" y="381000"/>
            <a:ext cx="4572000" cy="1362456"/>
          </a:xfrm>
        </p:spPr>
        <p:txBody>
          <a:bodyPr/>
          <a:lstStyle/>
          <a:p>
            <a:pPr fontAlgn="auto">
              <a:spcAft>
                <a:spcPts val="0"/>
              </a:spcAft>
              <a:defRPr/>
            </a:pPr>
            <a:r>
              <a:rPr sz="4400" smtClean="0">
                <a:solidFill>
                  <a:schemeClr val="tx2"/>
                </a:solidFill>
              </a:rPr>
              <a:t>Ambivalence </a:t>
            </a:r>
          </a:p>
        </p:txBody>
      </p:sp>
      <p:sp>
        <p:nvSpPr>
          <p:cNvPr id="137220" name="Rectangle 3"/>
          <p:cNvSpPr>
            <a:spLocks noGrp="1" noChangeArrowheads="1"/>
          </p:cNvSpPr>
          <p:nvPr>
            <p:ph type="body" idx="1"/>
          </p:nvPr>
        </p:nvSpPr>
        <p:spPr>
          <a:xfrm>
            <a:off x="914400" y="2057400"/>
            <a:ext cx="4343400" cy="3657600"/>
          </a:xfrm>
        </p:spPr>
        <p:txBody>
          <a:bodyPr>
            <a:noAutofit/>
          </a:bodyPr>
          <a:lstStyle/>
          <a:p>
            <a:pPr marL="0" lvl="1" indent="0" fontAlgn="auto">
              <a:spcAft>
                <a:spcPts val="0"/>
              </a:spcAft>
              <a:buClr>
                <a:schemeClr val="hlink"/>
              </a:buClr>
              <a:buSzPct val="80000"/>
              <a:buFont typeface="Wingdings 2"/>
              <a:buNone/>
              <a:defRPr/>
            </a:pPr>
            <a:r>
              <a:rPr lang="en-US" sz="3000" dirty="0" smtClean="0"/>
              <a:t>All change contains an element of ambivalence.</a:t>
            </a:r>
          </a:p>
          <a:p>
            <a:pPr marL="625475" lvl="2" indent="0" fontAlgn="auto">
              <a:spcAft>
                <a:spcPts val="0"/>
              </a:spcAft>
              <a:buClr>
                <a:schemeClr val="hlink"/>
              </a:buClr>
              <a:buSzPct val="80000"/>
              <a:buFont typeface="Wingdings 2"/>
              <a:buNone/>
              <a:defRPr/>
            </a:pPr>
            <a:r>
              <a:rPr lang="en-US" sz="3000" dirty="0" smtClean="0">
                <a:solidFill>
                  <a:srgbClr val="FFFF00"/>
                </a:solidFill>
              </a:rPr>
              <a:t>We “</a:t>
            </a:r>
            <a:r>
              <a:rPr lang="en-US" sz="3000" i="1" dirty="0" smtClean="0">
                <a:solidFill>
                  <a:srgbClr val="FFFF00"/>
                </a:solidFill>
              </a:rPr>
              <a:t>want to change and don’t want to change</a:t>
            </a:r>
            <a:r>
              <a:rPr lang="en-US" sz="3000" dirty="0" smtClean="0">
                <a:solidFill>
                  <a:srgbClr val="FFFF00"/>
                </a:solidFill>
              </a:rPr>
              <a:t>”</a:t>
            </a:r>
          </a:p>
          <a:p>
            <a:pPr fontAlgn="auto">
              <a:spcAft>
                <a:spcPts val="0"/>
              </a:spcAft>
              <a:buClr>
                <a:schemeClr val="accent3"/>
              </a:buClr>
              <a:buFont typeface="Wingdings 2"/>
              <a:buNone/>
              <a:defRPr/>
            </a:pPr>
            <a:endParaRPr lang="en-US" sz="1500" dirty="0" smtClean="0"/>
          </a:p>
          <a:p>
            <a:pPr fontAlgn="auto">
              <a:spcAft>
                <a:spcPts val="0"/>
              </a:spcAft>
              <a:buClr>
                <a:schemeClr val="accent3"/>
              </a:buClr>
              <a:buFont typeface="Wingdings 2"/>
              <a:buNone/>
              <a:defRPr/>
            </a:pPr>
            <a:r>
              <a:rPr lang="en-US" sz="3000" dirty="0" smtClean="0"/>
              <a:t>Patients’ ambivalence about change is the “heart” of the brief intervention</a:t>
            </a:r>
            <a:r>
              <a:rPr lang="en-US" sz="3000" i="1" dirty="0" smtClean="0"/>
              <a:t>. </a:t>
            </a:r>
            <a:endParaRPr lang="en-US" sz="3000" dirty="0" smtClean="0"/>
          </a:p>
        </p:txBody>
      </p:sp>
      <p:pic>
        <p:nvPicPr>
          <p:cNvPr id="5" name="Picture 4" descr="chuckle.gif"/>
          <p:cNvPicPr>
            <a:picLocks noChangeAspect="1"/>
          </p:cNvPicPr>
          <p:nvPr/>
        </p:nvPicPr>
        <p:blipFill>
          <a:blip r:embed="rId3"/>
          <a:srcRect/>
          <a:stretch>
            <a:fillRect/>
          </a:stretch>
        </p:blipFill>
        <p:spPr bwMode="auto">
          <a:xfrm>
            <a:off x="5830888" y="-304800"/>
            <a:ext cx="3370262" cy="5010150"/>
          </a:xfrm>
          <a:prstGeom prst="rect">
            <a:avLst/>
          </a:prstGeom>
          <a:noFill/>
          <a:ln w="9525">
            <a:noFill/>
            <a:miter lim="800000"/>
            <a:headEnd/>
            <a:tailEnd/>
          </a:ln>
        </p:spPr>
      </p:pic>
      <p:pic>
        <p:nvPicPr>
          <p:cNvPr id="6" name="Picture 5" descr="curious.gif"/>
          <p:cNvPicPr>
            <a:picLocks noChangeAspect="1"/>
          </p:cNvPicPr>
          <p:nvPr/>
        </p:nvPicPr>
        <p:blipFill>
          <a:blip r:embed="rId4"/>
          <a:srcRect/>
          <a:stretch>
            <a:fillRect/>
          </a:stretch>
        </p:blipFill>
        <p:spPr bwMode="auto">
          <a:xfrm>
            <a:off x="5842000" y="-304800"/>
            <a:ext cx="3348038" cy="5010150"/>
          </a:xfrm>
          <a:prstGeom prst="rect">
            <a:avLst/>
          </a:prstGeom>
          <a:noFill/>
          <a:ln w="9525">
            <a:noFill/>
            <a:miter lim="800000"/>
            <a:headEnd/>
            <a:tailEnd/>
          </a:ln>
        </p:spPr>
      </p:pic>
      <p:pic>
        <p:nvPicPr>
          <p:cNvPr id="7" name="Picture 6" descr="grouchy.gif"/>
          <p:cNvPicPr>
            <a:picLocks noChangeAspect="1"/>
          </p:cNvPicPr>
          <p:nvPr/>
        </p:nvPicPr>
        <p:blipFill>
          <a:blip r:embed="rId5"/>
          <a:srcRect/>
          <a:stretch>
            <a:fillRect/>
          </a:stretch>
        </p:blipFill>
        <p:spPr bwMode="auto">
          <a:xfrm>
            <a:off x="5830888" y="-284163"/>
            <a:ext cx="3370262" cy="5070476"/>
          </a:xfrm>
          <a:prstGeom prst="rect">
            <a:avLst/>
          </a:prstGeom>
          <a:noFill/>
          <a:ln w="9525">
            <a:noFill/>
            <a:miter lim="800000"/>
            <a:headEnd/>
            <a:tailEnd/>
          </a:ln>
        </p:spPr>
      </p:pic>
      <p:pic>
        <p:nvPicPr>
          <p:cNvPr id="8" name="Picture 7" descr="happy.gif"/>
          <p:cNvPicPr>
            <a:picLocks noChangeAspect="1"/>
          </p:cNvPicPr>
          <p:nvPr/>
        </p:nvPicPr>
        <p:blipFill>
          <a:blip r:embed="rId6"/>
          <a:srcRect/>
          <a:stretch>
            <a:fillRect/>
          </a:stretch>
        </p:blipFill>
        <p:spPr bwMode="auto">
          <a:xfrm>
            <a:off x="5886450" y="-295275"/>
            <a:ext cx="3259138" cy="5041900"/>
          </a:xfrm>
          <a:prstGeom prst="rect">
            <a:avLst/>
          </a:prstGeom>
          <a:noFill/>
          <a:ln w="9525">
            <a:noFill/>
            <a:miter lim="800000"/>
            <a:headEnd/>
            <a:tailEnd/>
          </a:ln>
        </p:spPr>
      </p:pic>
      <p:pic>
        <p:nvPicPr>
          <p:cNvPr id="9" name="Picture 8" descr="Mad.gif"/>
          <p:cNvPicPr>
            <a:picLocks noChangeAspect="1"/>
          </p:cNvPicPr>
          <p:nvPr/>
        </p:nvPicPr>
        <p:blipFill>
          <a:blip r:embed="rId7"/>
          <a:srcRect/>
          <a:stretch>
            <a:fillRect/>
          </a:stretch>
        </p:blipFill>
        <p:spPr bwMode="auto">
          <a:xfrm>
            <a:off x="5875338" y="-274638"/>
            <a:ext cx="3281362" cy="5100638"/>
          </a:xfrm>
          <a:prstGeom prst="rect">
            <a:avLst/>
          </a:prstGeom>
          <a:noFill/>
          <a:ln w="9525">
            <a:noFill/>
            <a:miter lim="800000"/>
            <a:headEnd/>
            <a:tailEnd/>
          </a:ln>
        </p:spPr>
      </p:pic>
      <p:pic>
        <p:nvPicPr>
          <p:cNvPr id="10" name="Picture 9" descr="Sad.gif"/>
          <p:cNvPicPr>
            <a:picLocks noChangeAspect="1"/>
          </p:cNvPicPr>
          <p:nvPr/>
        </p:nvPicPr>
        <p:blipFill>
          <a:blip r:embed="rId8"/>
          <a:srcRect/>
          <a:stretch>
            <a:fillRect/>
          </a:stretch>
        </p:blipFill>
        <p:spPr bwMode="auto">
          <a:xfrm>
            <a:off x="5872163" y="-295275"/>
            <a:ext cx="3287712" cy="5041900"/>
          </a:xfrm>
          <a:prstGeom prst="rect">
            <a:avLst/>
          </a:prstGeom>
          <a:noFill/>
          <a:ln w="9525">
            <a:noFill/>
            <a:miter lim="800000"/>
            <a:headEnd/>
            <a:tailEnd/>
          </a:ln>
        </p:spPr>
      </p:pic>
      <p:pic>
        <p:nvPicPr>
          <p:cNvPr id="11" name="Picture 10" descr="shock.gif"/>
          <p:cNvPicPr>
            <a:picLocks noChangeAspect="1"/>
          </p:cNvPicPr>
          <p:nvPr/>
        </p:nvPicPr>
        <p:blipFill>
          <a:blip r:embed="rId9"/>
          <a:srcRect/>
          <a:stretch>
            <a:fillRect/>
          </a:stretch>
        </p:blipFill>
        <p:spPr bwMode="auto">
          <a:xfrm>
            <a:off x="5811838" y="-304800"/>
            <a:ext cx="3408362" cy="5010150"/>
          </a:xfrm>
          <a:prstGeom prst="rect">
            <a:avLst/>
          </a:prstGeom>
          <a:noFill/>
          <a:ln w="9525">
            <a:noFill/>
            <a:miter lim="800000"/>
            <a:headEnd/>
            <a:tailEnd/>
          </a:ln>
        </p:spPr>
      </p:pic>
      <p:pic>
        <p:nvPicPr>
          <p:cNvPr id="12" name="Picture 11" descr="smile.gif"/>
          <p:cNvPicPr>
            <a:picLocks noChangeAspect="1"/>
          </p:cNvPicPr>
          <p:nvPr/>
        </p:nvPicPr>
        <p:blipFill>
          <a:blip r:embed="rId10"/>
          <a:srcRect/>
          <a:stretch>
            <a:fillRect/>
          </a:stretch>
        </p:blipFill>
        <p:spPr bwMode="auto">
          <a:xfrm>
            <a:off x="5905500" y="-304800"/>
            <a:ext cx="3221038" cy="5010150"/>
          </a:xfrm>
          <a:prstGeom prst="rect">
            <a:avLst/>
          </a:prstGeom>
          <a:noFill/>
          <a:ln w="9525">
            <a:noFill/>
            <a:miter lim="800000"/>
            <a:headEnd/>
            <a:tailEnd/>
          </a:ln>
        </p:spPr>
      </p:pic>
      <p:sp>
        <p:nvSpPr>
          <p:cNvPr id="13"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xit" presetSubtype="2" fill="hold" nodeType="afterEffect">
                                  <p:stCondLst>
                                    <p:cond delay="1000"/>
                                  </p:stCondLst>
                                  <p:childTnLst>
                                    <p:animEffect transition="out" filter="wheel(2)">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21" presetClass="entr" presetSubtype="2"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wheel(2)">
                                      <p:cBhvr>
                                        <p:cTn id="10" dur="2000"/>
                                        <p:tgtEl>
                                          <p:spTgt spid="5"/>
                                        </p:tgtEl>
                                      </p:cBhvr>
                                    </p:animEffect>
                                  </p:childTnLst>
                                </p:cTn>
                              </p:par>
                            </p:childTnLst>
                          </p:cTn>
                        </p:par>
                        <p:par>
                          <p:cTn id="11" fill="hold" nodeType="afterGroup">
                            <p:stCondLst>
                              <p:cond delay="3000"/>
                            </p:stCondLst>
                            <p:childTnLst>
                              <p:par>
                                <p:cTn id="12" presetID="21" presetClass="exit" presetSubtype="2" fill="hold" nodeType="afterEffect">
                                  <p:stCondLst>
                                    <p:cond delay="1000"/>
                                  </p:stCondLst>
                                  <p:childTnLst>
                                    <p:animEffect transition="out" filter="wheel(2)">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par>
                                <p:cTn id="15" presetID="21" presetClass="entr" presetSubtype="2"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heel(2)">
                                      <p:cBhvr>
                                        <p:cTn id="17" dur="2000"/>
                                        <p:tgtEl>
                                          <p:spTgt spid="6"/>
                                        </p:tgtEl>
                                      </p:cBhvr>
                                    </p:animEffect>
                                  </p:childTnLst>
                                </p:cTn>
                              </p:par>
                            </p:childTnLst>
                          </p:cTn>
                        </p:par>
                        <p:par>
                          <p:cTn id="18" fill="hold" nodeType="afterGroup">
                            <p:stCondLst>
                              <p:cond delay="6000"/>
                            </p:stCondLst>
                            <p:childTnLst>
                              <p:par>
                                <p:cTn id="19" presetID="21" presetClass="exit" presetSubtype="2" fill="hold" nodeType="afterEffect">
                                  <p:stCondLst>
                                    <p:cond delay="1000"/>
                                  </p:stCondLst>
                                  <p:childTnLst>
                                    <p:animEffect transition="out" filter="wheel(2)">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par>
                                <p:cTn id="22" presetID="21" presetClass="entr" presetSubtype="2" fill="hold"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wheel(2)">
                                      <p:cBhvr>
                                        <p:cTn id="24" dur="2000"/>
                                        <p:tgtEl>
                                          <p:spTgt spid="7"/>
                                        </p:tgtEl>
                                      </p:cBhvr>
                                    </p:animEffect>
                                  </p:childTnLst>
                                </p:cTn>
                              </p:par>
                            </p:childTnLst>
                          </p:cTn>
                        </p:par>
                        <p:par>
                          <p:cTn id="25" fill="hold" nodeType="afterGroup">
                            <p:stCondLst>
                              <p:cond delay="9000"/>
                            </p:stCondLst>
                            <p:childTnLst>
                              <p:par>
                                <p:cTn id="26" presetID="21" presetClass="exit" presetSubtype="2" fill="hold" nodeType="afterEffect">
                                  <p:stCondLst>
                                    <p:cond delay="1000"/>
                                  </p:stCondLst>
                                  <p:childTnLst>
                                    <p:animEffect transition="out" filter="wheel(2)">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par>
                                <p:cTn id="29" presetID="21" presetClass="entr" presetSubtype="2" fill="hold"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wheel(2)">
                                      <p:cBhvr>
                                        <p:cTn id="31" dur="2000"/>
                                        <p:tgtEl>
                                          <p:spTgt spid="8"/>
                                        </p:tgtEl>
                                      </p:cBhvr>
                                    </p:animEffect>
                                  </p:childTnLst>
                                </p:cTn>
                              </p:par>
                            </p:childTnLst>
                          </p:cTn>
                        </p:par>
                        <p:par>
                          <p:cTn id="32" fill="hold" nodeType="afterGroup">
                            <p:stCondLst>
                              <p:cond delay="12000"/>
                            </p:stCondLst>
                            <p:childTnLst>
                              <p:par>
                                <p:cTn id="33" presetID="21" presetClass="exit" presetSubtype="2" fill="hold" nodeType="afterEffect">
                                  <p:stCondLst>
                                    <p:cond delay="1000"/>
                                  </p:stCondLst>
                                  <p:childTnLst>
                                    <p:animEffect transition="out" filter="wheel(2)">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par>
                                <p:cTn id="36" presetID="21" presetClass="entr" presetSubtype="2" fill="hold" nodeType="withEffect">
                                  <p:stCondLst>
                                    <p:cond delay="1000"/>
                                  </p:stCondLst>
                                  <p:childTnLst>
                                    <p:set>
                                      <p:cBhvr>
                                        <p:cTn id="37" dur="1" fill="hold">
                                          <p:stCondLst>
                                            <p:cond delay="0"/>
                                          </p:stCondLst>
                                        </p:cTn>
                                        <p:tgtEl>
                                          <p:spTgt spid="9"/>
                                        </p:tgtEl>
                                        <p:attrNameLst>
                                          <p:attrName>style.visibility</p:attrName>
                                        </p:attrNameLst>
                                      </p:cBhvr>
                                      <p:to>
                                        <p:strVal val="visible"/>
                                      </p:to>
                                    </p:set>
                                    <p:animEffect transition="in" filter="wheel(2)">
                                      <p:cBhvr>
                                        <p:cTn id="38" dur="2000"/>
                                        <p:tgtEl>
                                          <p:spTgt spid="9"/>
                                        </p:tgtEl>
                                      </p:cBhvr>
                                    </p:animEffect>
                                  </p:childTnLst>
                                </p:cTn>
                              </p:par>
                            </p:childTnLst>
                          </p:cTn>
                        </p:par>
                        <p:par>
                          <p:cTn id="39" fill="hold" nodeType="afterGroup">
                            <p:stCondLst>
                              <p:cond delay="15000"/>
                            </p:stCondLst>
                            <p:childTnLst>
                              <p:par>
                                <p:cTn id="40" presetID="21" presetClass="exit" presetSubtype="2" fill="hold" nodeType="afterEffect">
                                  <p:stCondLst>
                                    <p:cond delay="1000"/>
                                  </p:stCondLst>
                                  <p:childTnLst>
                                    <p:animEffect transition="out" filter="wheel(2)">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par>
                                <p:cTn id="43" presetID="21" presetClass="entr" presetSubtype="2" fill="hold" nodeType="withEffect">
                                  <p:stCondLst>
                                    <p:cond delay="1000"/>
                                  </p:stCondLst>
                                  <p:childTnLst>
                                    <p:set>
                                      <p:cBhvr>
                                        <p:cTn id="44" dur="1" fill="hold">
                                          <p:stCondLst>
                                            <p:cond delay="0"/>
                                          </p:stCondLst>
                                        </p:cTn>
                                        <p:tgtEl>
                                          <p:spTgt spid="10"/>
                                        </p:tgtEl>
                                        <p:attrNameLst>
                                          <p:attrName>style.visibility</p:attrName>
                                        </p:attrNameLst>
                                      </p:cBhvr>
                                      <p:to>
                                        <p:strVal val="visible"/>
                                      </p:to>
                                    </p:set>
                                    <p:animEffect transition="in" filter="wheel(2)">
                                      <p:cBhvr>
                                        <p:cTn id="45" dur="2000"/>
                                        <p:tgtEl>
                                          <p:spTgt spid="10"/>
                                        </p:tgtEl>
                                      </p:cBhvr>
                                    </p:animEffect>
                                  </p:childTnLst>
                                </p:cTn>
                              </p:par>
                            </p:childTnLst>
                          </p:cTn>
                        </p:par>
                        <p:par>
                          <p:cTn id="46" fill="hold" nodeType="afterGroup">
                            <p:stCondLst>
                              <p:cond delay="18000"/>
                            </p:stCondLst>
                            <p:childTnLst>
                              <p:par>
                                <p:cTn id="47" presetID="21" presetClass="exit" presetSubtype="2" fill="hold" nodeType="afterEffect">
                                  <p:stCondLst>
                                    <p:cond delay="1000"/>
                                  </p:stCondLst>
                                  <p:childTnLst>
                                    <p:animEffect transition="out" filter="wheel(2)">
                                      <p:cBhvr>
                                        <p:cTn id="48" dur="2000"/>
                                        <p:tgtEl>
                                          <p:spTgt spid="10"/>
                                        </p:tgtEl>
                                      </p:cBhvr>
                                    </p:animEffect>
                                    <p:set>
                                      <p:cBhvr>
                                        <p:cTn id="49" dur="1" fill="hold">
                                          <p:stCondLst>
                                            <p:cond delay="1999"/>
                                          </p:stCondLst>
                                        </p:cTn>
                                        <p:tgtEl>
                                          <p:spTgt spid="10"/>
                                        </p:tgtEl>
                                        <p:attrNameLst>
                                          <p:attrName>style.visibility</p:attrName>
                                        </p:attrNameLst>
                                      </p:cBhvr>
                                      <p:to>
                                        <p:strVal val="hidden"/>
                                      </p:to>
                                    </p:set>
                                  </p:childTnLst>
                                </p:cTn>
                              </p:par>
                              <p:par>
                                <p:cTn id="50" presetID="21" presetClass="entr" presetSubtype="2" fill="hold" nodeType="withEffect">
                                  <p:stCondLst>
                                    <p:cond delay="1000"/>
                                  </p:stCondLst>
                                  <p:childTnLst>
                                    <p:set>
                                      <p:cBhvr>
                                        <p:cTn id="51" dur="1" fill="hold">
                                          <p:stCondLst>
                                            <p:cond delay="0"/>
                                          </p:stCondLst>
                                        </p:cTn>
                                        <p:tgtEl>
                                          <p:spTgt spid="11"/>
                                        </p:tgtEl>
                                        <p:attrNameLst>
                                          <p:attrName>style.visibility</p:attrName>
                                        </p:attrNameLst>
                                      </p:cBhvr>
                                      <p:to>
                                        <p:strVal val="visible"/>
                                      </p:to>
                                    </p:set>
                                    <p:animEffect transition="in" filter="wheel(2)">
                                      <p:cBhvr>
                                        <p:cTn id="52" dur="2000"/>
                                        <p:tgtEl>
                                          <p:spTgt spid="11"/>
                                        </p:tgtEl>
                                      </p:cBhvr>
                                    </p:animEffect>
                                  </p:childTnLst>
                                </p:cTn>
                              </p:par>
                            </p:childTnLst>
                          </p:cTn>
                        </p:par>
                        <p:par>
                          <p:cTn id="53" fill="hold" nodeType="afterGroup">
                            <p:stCondLst>
                              <p:cond delay="21000"/>
                            </p:stCondLst>
                            <p:childTnLst>
                              <p:par>
                                <p:cTn id="54" presetID="21" presetClass="exit" presetSubtype="2" fill="hold" nodeType="afterEffect">
                                  <p:stCondLst>
                                    <p:cond delay="1000"/>
                                  </p:stCondLst>
                                  <p:childTnLst>
                                    <p:animEffect transition="out" filter="wheel(2)">
                                      <p:cBhvr>
                                        <p:cTn id="55" dur="2000"/>
                                        <p:tgtEl>
                                          <p:spTgt spid="11"/>
                                        </p:tgtEl>
                                      </p:cBhvr>
                                    </p:animEffect>
                                    <p:set>
                                      <p:cBhvr>
                                        <p:cTn id="56" dur="1" fill="hold">
                                          <p:stCondLst>
                                            <p:cond delay="1999"/>
                                          </p:stCondLst>
                                        </p:cTn>
                                        <p:tgtEl>
                                          <p:spTgt spid="11"/>
                                        </p:tgtEl>
                                        <p:attrNameLst>
                                          <p:attrName>style.visibility</p:attrName>
                                        </p:attrNameLst>
                                      </p:cBhvr>
                                      <p:to>
                                        <p:strVal val="hidden"/>
                                      </p:to>
                                    </p:set>
                                  </p:childTnLst>
                                </p:cTn>
                              </p:par>
                              <p:par>
                                <p:cTn id="57" presetID="21" presetClass="entr" presetSubtype="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Effect transition="in" filter="wheel(2)">
                                      <p:cBhvr>
                                        <p:cTn id="5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gn="ctr"/>
            <a:r>
              <a:rPr lang="en-US" sz="3600" b="1" dirty="0" smtClean="0">
                <a:effectLst>
                  <a:outerShdw blurRad="38100" dist="38100" dir="2700000" algn="tl">
                    <a:srgbClr val="000000">
                      <a:alpha val="43137"/>
                    </a:srgbClr>
                  </a:outerShdw>
                </a:effectLst>
              </a:rPr>
              <a:t>How does MI differ from traditional or typical medical counseling?</a:t>
            </a:r>
          </a:p>
        </p:txBody>
      </p:sp>
      <p:sp>
        <p:nvSpPr>
          <p:cNvPr id="31747" name="Content Placeholder 2"/>
          <p:cNvSpPr>
            <a:spLocks noGrp="1"/>
          </p:cNvSpPr>
          <p:nvPr>
            <p:ph idx="1"/>
          </p:nvPr>
        </p:nvSpPr>
        <p:spPr>
          <a:xfrm>
            <a:off x="381000" y="2362200"/>
            <a:ext cx="8077200" cy="4114800"/>
          </a:xfrm>
        </p:spPr>
        <p:txBody>
          <a:bodyPr>
            <a:normAutofit lnSpcReduction="10000"/>
          </a:bodyPr>
          <a:lstStyle/>
          <a:p>
            <a:pPr eaLnBrk="1" hangingPunct="1"/>
            <a:r>
              <a:rPr lang="en-US" sz="2800" dirty="0" smtClean="0">
                <a:solidFill>
                  <a:srgbClr val="FFDC47"/>
                </a:solidFill>
                <a:ea typeface="Arial Unicode MS" pitchFamily="34" charset="-128"/>
                <a:cs typeface="Arial Unicode MS" pitchFamily="34" charset="-128"/>
              </a:rPr>
              <a:t>AMBIVALENCE</a:t>
            </a:r>
            <a:r>
              <a:rPr lang="en-US" sz="2800" dirty="0" smtClean="0">
                <a:ea typeface="Arial Unicode MS" pitchFamily="34" charset="-128"/>
                <a:cs typeface="Arial Unicode MS" pitchFamily="34" charset="-128"/>
              </a:rPr>
              <a:t> is the key issue to be </a:t>
            </a:r>
          </a:p>
          <a:p>
            <a:pPr eaLnBrk="1" hangingPunct="1">
              <a:buFontTx/>
              <a:buNone/>
            </a:pPr>
            <a:r>
              <a:rPr lang="en-US" sz="2800" dirty="0" smtClean="0">
                <a:ea typeface="Arial Unicode MS" pitchFamily="34" charset="-128"/>
                <a:cs typeface="Arial Unicode MS" pitchFamily="34" charset="-128"/>
              </a:rPr>
              <a:t>	resolved for change to occur.</a:t>
            </a:r>
          </a:p>
          <a:p>
            <a:pPr eaLnBrk="1" hangingPunct="1"/>
            <a:r>
              <a:rPr lang="en-US" sz="2800" dirty="0" smtClean="0"/>
              <a:t>People are more likely to change when they hear their own discussion of their ambivalence.</a:t>
            </a:r>
          </a:p>
          <a:p>
            <a:pPr eaLnBrk="1" hangingPunct="1"/>
            <a:r>
              <a:rPr lang="en-US" sz="2800" dirty="0" smtClean="0"/>
              <a:t>This discussion is called </a:t>
            </a:r>
            <a:r>
              <a:rPr lang="en-US" sz="2800" dirty="0" smtClean="0">
                <a:solidFill>
                  <a:srgbClr val="FFDC47"/>
                </a:solidFill>
              </a:rPr>
              <a:t>“</a:t>
            </a:r>
            <a:r>
              <a:rPr lang="en-US" sz="2800" i="1" dirty="0" smtClean="0">
                <a:solidFill>
                  <a:srgbClr val="FFDC47"/>
                </a:solidFill>
              </a:rPr>
              <a:t>change talk</a:t>
            </a:r>
            <a:r>
              <a:rPr lang="en-US" sz="2800" dirty="0" smtClean="0">
                <a:solidFill>
                  <a:srgbClr val="FFDC47"/>
                </a:solidFill>
              </a:rPr>
              <a:t>”</a:t>
            </a:r>
            <a:r>
              <a:rPr lang="en-US" sz="2800" dirty="0" smtClean="0"/>
              <a:t> </a:t>
            </a:r>
          </a:p>
          <a:p>
            <a:pPr eaLnBrk="1" hangingPunct="1">
              <a:buFontTx/>
              <a:buNone/>
            </a:pPr>
            <a:r>
              <a:rPr lang="en-US" sz="2800" dirty="0" smtClean="0"/>
              <a:t>	in MI. </a:t>
            </a:r>
          </a:p>
          <a:p>
            <a:pPr eaLnBrk="1" hangingPunct="1"/>
            <a:r>
              <a:rPr lang="en-US" sz="2800" dirty="0" smtClean="0"/>
              <a:t>Getting patients to engage in “change talk” is a critical element of the MI process.</a:t>
            </a:r>
          </a:p>
          <a:p>
            <a:pPr algn="r" eaLnBrk="1" hangingPunct="1">
              <a:buFontTx/>
              <a:buNone/>
            </a:pPr>
            <a:r>
              <a:rPr lang="en-US" sz="1800" dirty="0" smtClean="0"/>
              <a:t>*</a:t>
            </a:r>
            <a:r>
              <a:rPr lang="en-US" sz="1800" dirty="0" err="1" smtClean="0"/>
              <a:t>Glovsky</a:t>
            </a:r>
            <a:r>
              <a:rPr lang="en-US" sz="1800" dirty="0" smtClean="0"/>
              <a:t> and Rose, 2008</a:t>
            </a:r>
          </a:p>
        </p:txBody>
      </p:sp>
      <p:pic>
        <p:nvPicPr>
          <p:cNvPr id="31748" name="Picture 2" descr="C:\Users\Jeanne Obert\AppData\Local\Microsoft\Windows\Temporary Internet Files\Content.IE5\1OCDLJV1\MCj037107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2213" y="1981200"/>
            <a:ext cx="9906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112</a:t>
            </a:fld>
            <a:endParaRPr lang="en-US" dirty="0"/>
          </a:p>
        </p:txBody>
      </p:sp>
    </p:spTree>
    <p:extLst>
      <p:ext uri="{BB962C8B-B14F-4D97-AF65-F5344CB8AC3E}">
        <p14:creationId xmlns:p14="http://schemas.microsoft.com/office/powerpoint/2010/main" val="33649141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a:xfrm>
            <a:off x="914400" y="685800"/>
            <a:ext cx="7353300" cy="1002792"/>
          </a:xfrm>
        </p:spPr>
        <p:txBody>
          <a:bodyPr/>
          <a:lstStyle/>
          <a:p>
            <a:pPr algn="ctr" fontAlgn="auto">
              <a:spcAft>
                <a:spcPts val="0"/>
              </a:spcAft>
              <a:defRPr/>
            </a:pPr>
            <a:r>
              <a:rPr sz="4400" smtClean="0">
                <a:solidFill>
                  <a:schemeClr val="tx2"/>
                </a:solidFill>
              </a:rPr>
              <a:t>How to Explore Ambivalence </a:t>
            </a:r>
          </a:p>
        </p:txBody>
      </p:sp>
      <p:sp>
        <p:nvSpPr>
          <p:cNvPr id="119810" name="Rectangle 3"/>
          <p:cNvSpPr>
            <a:spLocks noChangeArrowheads="1"/>
          </p:cNvSpPr>
          <p:nvPr/>
        </p:nvSpPr>
        <p:spPr bwMode="auto">
          <a:xfrm>
            <a:off x="876300" y="1789113"/>
            <a:ext cx="7391400" cy="4002087"/>
          </a:xfrm>
          <a:prstGeom prst="rect">
            <a:avLst/>
          </a:prstGeom>
          <a:noFill/>
          <a:ln w="9525">
            <a:noFill/>
            <a:miter lim="800000"/>
            <a:headEnd/>
            <a:tailEnd/>
          </a:ln>
        </p:spPr>
        <p:txBody>
          <a:bodyPr/>
          <a:lstStyle/>
          <a:p>
            <a:pPr marL="342900" indent="-342900">
              <a:spcBef>
                <a:spcPct val="20000"/>
              </a:spcBef>
              <a:buClr>
                <a:schemeClr val="hlink"/>
              </a:buClr>
              <a:buSzPct val="80000"/>
              <a:buFont typeface="Wingdings" pitchFamily="2" charset="2"/>
              <a:buChar char="l"/>
            </a:pPr>
            <a:endParaRPr lang="en-US" sz="2800"/>
          </a:p>
        </p:txBody>
      </p:sp>
      <p:sp>
        <p:nvSpPr>
          <p:cNvPr id="119811" name="TextBox 5"/>
          <p:cNvSpPr txBox="1">
            <a:spLocks noChangeArrowheads="1"/>
          </p:cNvSpPr>
          <p:nvPr/>
        </p:nvSpPr>
        <p:spPr bwMode="auto">
          <a:xfrm>
            <a:off x="0" y="5953125"/>
            <a:ext cx="9143999" cy="523875"/>
          </a:xfrm>
          <a:prstGeom prst="rect">
            <a:avLst/>
          </a:prstGeom>
          <a:noFill/>
          <a:ln w="9525">
            <a:noFill/>
            <a:miter lim="800000"/>
            <a:headEnd/>
            <a:tailEnd/>
          </a:ln>
        </p:spPr>
        <p:txBody>
          <a:bodyPr wrap="square">
            <a:spAutoFit/>
          </a:bodyPr>
          <a:lstStyle/>
          <a:p>
            <a:pPr algn="ctr"/>
            <a:r>
              <a:rPr lang="en-US" sz="2800" b="1" dirty="0" smtClean="0">
                <a:solidFill>
                  <a:srgbClr val="FFC000"/>
                </a:solidFill>
              </a:rPr>
              <a:t>TIP: Avoid </a:t>
            </a:r>
            <a:r>
              <a:rPr lang="en-US" sz="2800" b="1" dirty="0">
                <a:solidFill>
                  <a:srgbClr val="FFC000"/>
                </a:solidFill>
              </a:rPr>
              <a:t>questions that </a:t>
            </a:r>
            <a:r>
              <a:rPr lang="en-US" sz="2800" b="1" dirty="0" smtClean="0">
                <a:solidFill>
                  <a:srgbClr val="FFC000"/>
                </a:solidFill>
              </a:rPr>
              <a:t>require a </a:t>
            </a:r>
            <a:r>
              <a:rPr lang="en-US" sz="2800" b="1" dirty="0">
                <a:solidFill>
                  <a:srgbClr val="FFC000"/>
                </a:solidFill>
              </a:rPr>
              <a:t>yes/no answer.</a:t>
            </a:r>
          </a:p>
        </p:txBody>
      </p:sp>
      <p:graphicFrame>
        <p:nvGraphicFramePr>
          <p:cNvPr id="7" name="Diagram 6"/>
          <p:cNvGraphicFramePr/>
          <p:nvPr/>
        </p:nvGraphicFramePr>
        <p:xfrm>
          <a:off x="1377950" y="19113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113</a:t>
            </a:fld>
            <a:endParaRPr lang="en-US" dirty="0"/>
          </a:p>
        </p:txBody>
      </p:sp>
    </p:spTree>
    <p:extLst>
      <p:ext uri="{BB962C8B-B14F-4D97-AF65-F5344CB8AC3E}">
        <p14:creationId xmlns:p14="http://schemas.microsoft.com/office/powerpoint/2010/main" val="249465889"/>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a:xfrm>
            <a:off x="914400" y="990600"/>
            <a:ext cx="7315200" cy="1362456"/>
          </a:xfrm>
        </p:spPr>
        <p:txBody>
          <a:bodyPr/>
          <a:lstStyle/>
          <a:p>
            <a:pPr algn="ctr" fontAlgn="auto">
              <a:spcAft>
                <a:spcPts val="0"/>
              </a:spcAft>
              <a:defRPr/>
            </a:pPr>
            <a:r>
              <a:rPr sz="4400" smtClean="0">
                <a:solidFill>
                  <a:schemeClr val="tx2"/>
                </a:solidFill>
              </a:rPr>
              <a:t>Motivational Interviewing Strategies</a:t>
            </a:r>
            <a:endParaRPr lang="bg-BG" sz="4400" smtClean="0">
              <a:solidFill>
                <a:schemeClr val="tx2"/>
              </a:solidFill>
            </a:endParaRPr>
          </a:p>
        </p:txBody>
      </p:sp>
      <p:sp>
        <p:nvSpPr>
          <p:cNvPr id="72708" name="Rectangle 3"/>
          <p:cNvSpPr>
            <a:spLocks noGrp="1" noChangeArrowheads="1"/>
          </p:cNvSpPr>
          <p:nvPr>
            <p:ph type="body" idx="1"/>
          </p:nvPr>
        </p:nvSpPr>
        <p:spPr>
          <a:xfrm>
            <a:off x="152400" y="3640720"/>
            <a:ext cx="7388225" cy="2628900"/>
          </a:xfrm>
        </p:spPr>
        <p:txBody>
          <a:bodyPr>
            <a:normAutofit/>
          </a:bodyPr>
          <a:lstStyle/>
          <a:p>
            <a:pPr marL="342900" indent="-342900" algn="r" fontAlgn="auto">
              <a:spcBef>
                <a:spcPts val="1000"/>
              </a:spcBef>
              <a:spcAft>
                <a:spcPts val="0"/>
              </a:spcAft>
              <a:buClr>
                <a:schemeClr val="bg2">
                  <a:lumMod val="60000"/>
                  <a:lumOff val="40000"/>
                </a:schemeClr>
              </a:buClr>
              <a:buFont typeface="Arial" pitchFamily="34" charset="0"/>
              <a:buChar char="•"/>
              <a:defRPr/>
            </a:pPr>
            <a:r>
              <a:rPr lang="en-US" sz="2800" dirty="0" smtClean="0"/>
              <a:t>Use reflective listening and empathy</a:t>
            </a:r>
            <a:endParaRPr lang="en-US" sz="1000" dirty="0" smtClean="0"/>
          </a:p>
          <a:p>
            <a:pPr marL="342900" indent="-342900" algn="r" fontAlgn="auto">
              <a:spcBef>
                <a:spcPts val="1000"/>
              </a:spcBef>
              <a:spcAft>
                <a:spcPts val="0"/>
              </a:spcAft>
              <a:buClr>
                <a:schemeClr val="bg2">
                  <a:lumMod val="60000"/>
                  <a:lumOff val="40000"/>
                </a:schemeClr>
              </a:buClr>
              <a:buFont typeface="Arial" pitchFamily="34" charset="0"/>
              <a:buChar char="•"/>
              <a:defRPr/>
            </a:pPr>
            <a:r>
              <a:rPr lang="en-US" sz="2800" dirty="0" smtClean="0"/>
              <a:t>Avoid confrontation</a:t>
            </a:r>
            <a:endParaRPr lang="en-US" sz="1000" dirty="0" smtClean="0"/>
          </a:p>
          <a:p>
            <a:pPr marL="342900" indent="-342900" algn="r" fontAlgn="auto">
              <a:spcBef>
                <a:spcPts val="1000"/>
              </a:spcBef>
              <a:spcAft>
                <a:spcPts val="0"/>
              </a:spcAft>
              <a:buClr>
                <a:schemeClr val="bg2">
                  <a:lumMod val="60000"/>
                  <a:lumOff val="40000"/>
                </a:schemeClr>
              </a:buClr>
              <a:buFont typeface="Arial" pitchFamily="34" charset="0"/>
              <a:buChar char="•"/>
              <a:defRPr/>
            </a:pPr>
            <a:r>
              <a:rPr lang="en-US" sz="2800" dirty="0" smtClean="0"/>
              <a:t>Explore ambivalence</a:t>
            </a:r>
            <a:endParaRPr lang="en-US" sz="1000" dirty="0" smtClean="0"/>
          </a:p>
          <a:p>
            <a:pPr marL="342900" indent="-342900" algn="r" fontAlgn="auto">
              <a:spcBef>
                <a:spcPts val="1000"/>
              </a:spcBef>
              <a:spcAft>
                <a:spcPts val="0"/>
              </a:spcAft>
              <a:buClr>
                <a:schemeClr val="bg2">
                  <a:lumMod val="60000"/>
                  <a:lumOff val="40000"/>
                </a:schemeClr>
              </a:buClr>
              <a:buFont typeface="Arial" pitchFamily="34" charset="0"/>
              <a:buChar char="•"/>
              <a:defRPr/>
            </a:pPr>
            <a:r>
              <a:rPr lang="en-US" sz="2800" dirty="0" smtClean="0"/>
              <a:t>Elicit “change talk”</a:t>
            </a:r>
          </a:p>
        </p:txBody>
      </p:sp>
      <p:pic>
        <p:nvPicPr>
          <p:cNvPr id="4" name="Picture 5" descr="exam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828800"/>
            <a:ext cx="25431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114</a:t>
            </a:fld>
            <a:endParaRPr lang="en-US" dirty="0"/>
          </a:p>
        </p:txBody>
      </p:sp>
    </p:spTree>
    <p:extLst>
      <p:ext uri="{BB962C8B-B14F-4D97-AF65-F5344CB8AC3E}">
        <p14:creationId xmlns:p14="http://schemas.microsoft.com/office/powerpoint/2010/main" val="391501948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227013" y="2678113"/>
            <a:ext cx="63246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0838" indent="-350838">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pPr>
              <a:spcBef>
                <a:spcPct val="50000"/>
              </a:spcBef>
              <a:buFontTx/>
              <a:buChar char="•"/>
            </a:pPr>
            <a:r>
              <a:rPr lang="en-US" sz="3600" b="0" dirty="0">
                <a:solidFill>
                  <a:prstClr val="white"/>
                </a:solidFill>
              </a:rPr>
              <a:t>Open-ended questioning</a:t>
            </a:r>
          </a:p>
          <a:p>
            <a:pPr>
              <a:spcBef>
                <a:spcPct val="50000"/>
              </a:spcBef>
              <a:buFontTx/>
              <a:buChar char="•"/>
            </a:pPr>
            <a:r>
              <a:rPr lang="en-US" sz="3600" b="0" dirty="0">
                <a:solidFill>
                  <a:prstClr val="white"/>
                </a:solidFill>
              </a:rPr>
              <a:t>Affirming</a:t>
            </a:r>
          </a:p>
          <a:p>
            <a:pPr>
              <a:spcBef>
                <a:spcPct val="50000"/>
              </a:spcBef>
              <a:buFontTx/>
              <a:buChar char="•"/>
            </a:pPr>
            <a:r>
              <a:rPr lang="en-US" sz="3600" b="0" dirty="0">
                <a:solidFill>
                  <a:prstClr val="white"/>
                </a:solidFill>
              </a:rPr>
              <a:t>Reflective listening</a:t>
            </a:r>
          </a:p>
          <a:p>
            <a:pPr>
              <a:spcBef>
                <a:spcPct val="50000"/>
              </a:spcBef>
              <a:buFontTx/>
              <a:buChar char="•"/>
            </a:pPr>
            <a:r>
              <a:rPr lang="en-US" sz="3600" b="0" dirty="0">
                <a:solidFill>
                  <a:prstClr val="white"/>
                </a:solidFill>
              </a:rPr>
              <a:t>Summarizing</a:t>
            </a:r>
          </a:p>
        </p:txBody>
      </p:sp>
      <p:sp>
        <p:nvSpPr>
          <p:cNvPr id="60419" name="Rectangle 5"/>
          <p:cNvSpPr>
            <a:spLocks noChangeArrowheads="1"/>
          </p:cNvSpPr>
          <p:nvPr/>
        </p:nvSpPr>
        <p:spPr bwMode="auto">
          <a:xfrm>
            <a:off x="228600" y="792162"/>
            <a:ext cx="86868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dirty="0">
                <a:solidFill>
                  <a:schemeClr val="tx2"/>
                </a:solidFill>
                <a:effectLst>
                  <a:outerShdw blurRad="38100" dist="38100" dir="2700000" algn="tl">
                    <a:srgbClr val="000000">
                      <a:alpha val="43137"/>
                    </a:srgbClr>
                  </a:outerShdw>
                </a:effectLst>
              </a:rPr>
              <a:t>Building Motivation OARS</a:t>
            </a:r>
            <a:br>
              <a:rPr lang="en-US" sz="4000" b="1" dirty="0">
                <a:solidFill>
                  <a:schemeClr val="tx2"/>
                </a:solidFill>
                <a:effectLst>
                  <a:outerShdw blurRad="38100" dist="38100" dir="2700000" algn="tl">
                    <a:srgbClr val="000000">
                      <a:alpha val="43137"/>
                    </a:srgbClr>
                  </a:outerShdw>
                </a:effectLst>
              </a:rPr>
            </a:br>
            <a:r>
              <a:rPr lang="en-US" sz="4000" b="1" dirty="0">
                <a:solidFill>
                  <a:schemeClr val="tx2"/>
                </a:solidFill>
                <a:effectLst>
                  <a:outerShdw blurRad="38100" dist="38100" dir="2700000" algn="tl">
                    <a:srgbClr val="000000">
                      <a:alpha val="43137"/>
                    </a:srgbClr>
                  </a:outerShdw>
                </a:effectLst>
              </a:rPr>
              <a:t>(the </a:t>
            </a:r>
            <a:r>
              <a:rPr lang="en-US" sz="4000" b="1" dirty="0" smtClean="0">
                <a:solidFill>
                  <a:schemeClr val="tx2"/>
                </a:solidFill>
                <a:effectLst>
                  <a:outerShdw blurRad="38100" dist="38100" dir="2700000" algn="tl">
                    <a:srgbClr val="000000">
                      <a:alpha val="43137"/>
                    </a:srgbClr>
                  </a:outerShdw>
                </a:effectLst>
              </a:rPr>
              <a:t>micro-skills</a:t>
            </a:r>
            <a:r>
              <a:rPr lang="en-US" sz="4000" b="1" dirty="0">
                <a:solidFill>
                  <a:schemeClr val="tx2"/>
                </a:solidFill>
                <a:effectLst>
                  <a:outerShdw blurRad="38100" dist="38100" dir="2700000" algn="tl">
                    <a:srgbClr val="000000">
                      <a:alpha val="43137"/>
                    </a:srgbClr>
                  </a:outerShdw>
                </a:effectLst>
              </a:rPr>
              <a:t>)</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115</a:t>
            </a:fld>
            <a:endParaRPr lang="en-US" dirty="0"/>
          </a:p>
        </p:txBody>
      </p:sp>
      <p:sp>
        <p:nvSpPr>
          <p:cNvPr id="6" name="TextBox 5"/>
          <p:cNvSpPr txBox="1"/>
          <p:nvPr/>
        </p:nvSpPr>
        <p:spPr>
          <a:xfrm>
            <a:off x="-1" y="6550223"/>
            <a:ext cx="8153401" cy="307777"/>
          </a:xfrm>
          <a:prstGeom prst="rect">
            <a:avLst/>
          </a:prstGeom>
          <a:noFill/>
        </p:spPr>
        <p:txBody>
          <a:bodyPr wrap="square" rtlCol="0">
            <a:spAutoFit/>
          </a:bodyPr>
          <a:lstStyle/>
          <a:p>
            <a:pPr algn="l"/>
            <a:r>
              <a:rPr lang="en-US" sz="1400" dirty="0" smtClean="0">
                <a:solidFill>
                  <a:srgbClr val="FFC000"/>
                </a:solidFill>
                <a:latin typeface="Calibri" panose="020F0502020204030204" pitchFamily="34" charset="0"/>
              </a:rPr>
              <a:t>SOURCE: SAMHSA-CSAT. (1999). </a:t>
            </a:r>
            <a:r>
              <a:rPr lang="en-US" sz="1400" i="1" dirty="0" smtClean="0">
                <a:solidFill>
                  <a:srgbClr val="FFC000"/>
                </a:solidFill>
                <a:latin typeface="Calibri" panose="020F0502020204030204" pitchFamily="34" charset="0"/>
              </a:rPr>
              <a:t>TIP 35: Enhancing Motivation for Change in Substance Abuse Treatment</a:t>
            </a:r>
            <a:r>
              <a:rPr lang="en-US" sz="1400" dirty="0" smtClean="0">
                <a:solidFill>
                  <a:srgbClr val="FFC000"/>
                </a:solidFill>
                <a:latin typeface="Calibri" panose="020F0502020204030204" pitchFamily="34" charset="0"/>
              </a:rPr>
              <a:t>.</a:t>
            </a:r>
            <a:endParaRPr lang="en-US" sz="1400" dirty="0">
              <a:solidFill>
                <a:srgbClr val="FFC000"/>
              </a:solidFill>
              <a:latin typeface="Calibri" panose="020F0502020204030204" pitchFamily="34" charset="0"/>
            </a:endParaRPr>
          </a:p>
        </p:txBody>
      </p:sp>
    </p:spTree>
    <p:extLst>
      <p:ext uri="{BB962C8B-B14F-4D97-AF65-F5344CB8AC3E}">
        <p14:creationId xmlns:p14="http://schemas.microsoft.com/office/powerpoint/2010/main" val="18485039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p:cTn id="7" dur="1000" fill="hold"/>
                                        <p:tgtEl>
                                          <p:spTgt spid="440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0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4035">
                                            <p:txEl>
                                              <p:pRg st="0" end="0"/>
                                            </p:txEl>
                                          </p:spTgt>
                                        </p:tgtEl>
                                        <p:attrNameLst>
                                          <p:attrName>ppt_x</p:attrName>
                                        </p:attrNameLst>
                                      </p:cBhvr>
                                      <p:tavLst>
                                        <p:tav tm="0">
                                          <p:val>
                                            <p:fltVal val="0.5"/>
                                          </p:val>
                                        </p:tav>
                                        <p:tav tm="100000">
                                          <p:val>
                                            <p:strVal val="#ppt_x"/>
                                          </p:val>
                                        </p:tav>
                                      </p:tavLst>
                                    </p:anim>
                                    <p:anim calcmode="lin" valueType="num">
                                      <p:cBhvr>
                                        <p:cTn id="10" dur="1000" fill="hold"/>
                                        <p:tgtEl>
                                          <p:spTgt spid="4403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035">
                                            <p:txEl>
                                              <p:pRg st="1" end="1"/>
                                            </p:txEl>
                                          </p:spTgt>
                                        </p:tgtEl>
                                        <p:attrNameLst>
                                          <p:attrName>style.visibility</p:attrName>
                                        </p:attrNameLst>
                                      </p:cBhvr>
                                      <p:to>
                                        <p:strVal val="visible"/>
                                      </p:to>
                                    </p:set>
                                    <p:anim calcmode="lin" valueType="num">
                                      <p:cBhvr>
                                        <p:cTn id="15" dur="1000" fill="hold"/>
                                        <p:tgtEl>
                                          <p:spTgt spid="4403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403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4035">
                                            <p:txEl>
                                              <p:pRg st="1" end="1"/>
                                            </p:txEl>
                                          </p:spTgt>
                                        </p:tgtEl>
                                        <p:attrNameLst>
                                          <p:attrName>ppt_x</p:attrName>
                                        </p:attrNameLst>
                                      </p:cBhvr>
                                      <p:tavLst>
                                        <p:tav tm="0">
                                          <p:val>
                                            <p:fltVal val="0.5"/>
                                          </p:val>
                                        </p:tav>
                                        <p:tav tm="100000">
                                          <p:val>
                                            <p:strVal val="#ppt_x"/>
                                          </p:val>
                                        </p:tav>
                                      </p:tavLst>
                                    </p:anim>
                                    <p:anim calcmode="lin" valueType="num">
                                      <p:cBhvr>
                                        <p:cTn id="18" dur="1000" fill="hold"/>
                                        <p:tgtEl>
                                          <p:spTgt spid="44035">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035">
                                            <p:txEl>
                                              <p:pRg st="2" end="2"/>
                                            </p:txEl>
                                          </p:spTgt>
                                        </p:tgtEl>
                                        <p:attrNameLst>
                                          <p:attrName>style.visibility</p:attrName>
                                        </p:attrNameLst>
                                      </p:cBhvr>
                                      <p:to>
                                        <p:strVal val="visible"/>
                                      </p:to>
                                    </p:set>
                                    <p:anim calcmode="lin" valueType="num">
                                      <p:cBhvr>
                                        <p:cTn id="23" dur="1000" fill="hold"/>
                                        <p:tgtEl>
                                          <p:spTgt spid="4403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403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4035">
                                            <p:txEl>
                                              <p:pRg st="2" end="2"/>
                                            </p:txEl>
                                          </p:spTgt>
                                        </p:tgtEl>
                                        <p:attrNameLst>
                                          <p:attrName>ppt_x</p:attrName>
                                        </p:attrNameLst>
                                      </p:cBhvr>
                                      <p:tavLst>
                                        <p:tav tm="0">
                                          <p:val>
                                            <p:fltVal val="0.5"/>
                                          </p:val>
                                        </p:tav>
                                        <p:tav tm="100000">
                                          <p:val>
                                            <p:strVal val="#ppt_x"/>
                                          </p:val>
                                        </p:tav>
                                      </p:tavLst>
                                    </p:anim>
                                    <p:anim calcmode="lin" valueType="num">
                                      <p:cBhvr>
                                        <p:cTn id="26" dur="1000" fill="hold"/>
                                        <p:tgtEl>
                                          <p:spTgt spid="44035">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035">
                                            <p:txEl>
                                              <p:pRg st="3" end="3"/>
                                            </p:txEl>
                                          </p:spTgt>
                                        </p:tgtEl>
                                        <p:attrNameLst>
                                          <p:attrName>style.visibility</p:attrName>
                                        </p:attrNameLst>
                                      </p:cBhvr>
                                      <p:to>
                                        <p:strVal val="visible"/>
                                      </p:to>
                                    </p:set>
                                    <p:anim calcmode="lin" valueType="num">
                                      <p:cBhvr>
                                        <p:cTn id="31" dur="1000" fill="hold"/>
                                        <p:tgtEl>
                                          <p:spTgt spid="4403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403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4035">
                                            <p:txEl>
                                              <p:pRg st="3" end="3"/>
                                            </p:txEl>
                                          </p:spTgt>
                                        </p:tgtEl>
                                        <p:attrNameLst>
                                          <p:attrName>ppt_x</p:attrName>
                                        </p:attrNameLst>
                                      </p:cBhvr>
                                      <p:tavLst>
                                        <p:tav tm="0">
                                          <p:val>
                                            <p:fltVal val="0.5"/>
                                          </p:val>
                                        </p:tav>
                                        <p:tav tm="100000">
                                          <p:val>
                                            <p:strVal val="#ppt_x"/>
                                          </p:val>
                                        </p:tav>
                                      </p:tavLst>
                                    </p:anim>
                                    <p:anim calcmode="lin" valueType="num">
                                      <p:cBhvr>
                                        <p:cTn id="34" dur="1000" fill="hold"/>
                                        <p:tgtEl>
                                          <p:spTgt spid="44035">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Reflective Listening</a:t>
            </a:r>
          </a:p>
        </p:txBody>
      </p:sp>
      <p:sp>
        <p:nvSpPr>
          <p:cNvPr id="93188" name="Rectangle 3"/>
          <p:cNvSpPr>
            <a:spLocks noGrp="1" noChangeArrowheads="1"/>
          </p:cNvSpPr>
          <p:nvPr>
            <p:ph type="body" idx="1"/>
          </p:nvPr>
        </p:nvSpPr>
        <p:spPr>
          <a:xfrm>
            <a:off x="762000" y="2133600"/>
            <a:ext cx="7620000" cy="4114800"/>
          </a:xfrm>
        </p:spPr>
        <p:txBody>
          <a:bodyPr>
            <a:noAutofit/>
          </a:bodyPr>
          <a:lstStyle/>
          <a:p>
            <a:pPr marL="231775" indent="-231775" fontAlgn="auto">
              <a:spcBef>
                <a:spcPts val="1000"/>
              </a:spcBef>
              <a:spcAft>
                <a:spcPts val="0"/>
              </a:spcAft>
              <a:buClr>
                <a:schemeClr val="accent3"/>
              </a:buClr>
              <a:buFont typeface="Arial" pitchFamily="34" charset="0"/>
              <a:buChar char="•"/>
              <a:defRPr/>
            </a:pPr>
            <a:r>
              <a:rPr lang="en-US" sz="2800" dirty="0" smtClean="0"/>
              <a:t>Listen to both what the patient </a:t>
            </a:r>
            <a:r>
              <a:rPr lang="en-US" sz="2800" u="sng" dirty="0" smtClean="0"/>
              <a:t>says</a:t>
            </a:r>
            <a:r>
              <a:rPr lang="en-US" sz="2800" dirty="0" smtClean="0"/>
              <a:t> and to what the person </a:t>
            </a:r>
            <a:r>
              <a:rPr lang="en-US" sz="2800" u="sng" dirty="0" smtClean="0"/>
              <a:t>means</a:t>
            </a:r>
            <a:endParaRPr lang="en-US" sz="2800" dirty="0" smtClean="0"/>
          </a:p>
          <a:p>
            <a:pPr marL="231775" indent="-231775" fontAlgn="auto">
              <a:spcBef>
                <a:spcPts val="1000"/>
              </a:spcBef>
              <a:spcAft>
                <a:spcPts val="0"/>
              </a:spcAft>
              <a:buClr>
                <a:schemeClr val="accent3"/>
              </a:buClr>
              <a:buFont typeface="Arial" pitchFamily="34" charset="0"/>
              <a:buChar char="•"/>
              <a:defRPr/>
            </a:pPr>
            <a:r>
              <a:rPr lang="en-US" sz="2800" dirty="0" smtClean="0"/>
              <a:t>Show empathy and don’t judge what patient says</a:t>
            </a:r>
          </a:p>
          <a:p>
            <a:pPr marL="850392" lvl="1" indent="-457200" fontAlgn="auto">
              <a:spcBef>
                <a:spcPts val="1000"/>
              </a:spcBef>
              <a:spcAft>
                <a:spcPts val="0"/>
              </a:spcAft>
              <a:buClr>
                <a:schemeClr val="tx2"/>
              </a:buClr>
              <a:buFont typeface="Arial" pitchFamily="34" charset="0"/>
              <a:buChar char="•"/>
              <a:defRPr/>
            </a:pPr>
            <a:r>
              <a:rPr lang="en-US" sz="2800" dirty="0" smtClean="0">
                <a:solidFill>
                  <a:srgbClr val="FFC000"/>
                </a:solidFill>
              </a:rPr>
              <a:t>You do not have to agree</a:t>
            </a:r>
          </a:p>
          <a:p>
            <a:pPr marL="231775" indent="-231775" fontAlgn="auto">
              <a:spcBef>
                <a:spcPts val="1000"/>
              </a:spcBef>
              <a:spcAft>
                <a:spcPts val="0"/>
              </a:spcAft>
              <a:buClr>
                <a:schemeClr val="accent3"/>
              </a:buClr>
              <a:buFont typeface="Arial" pitchFamily="34" charset="0"/>
              <a:buChar char="•"/>
              <a:defRPr/>
            </a:pPr>
            <a:r>
              <a:rPr lang="en-US" sz="2800" dirty="0" smtClean="0"/>
              <a:t>Be aware of intonation</a:t>
            </a:r>
          </a:p>
          <a:p>
            <a:pPr marL="850392" lvl="1" indent="-457200" fontAlgn="auto">
              <a:spcBef>
                <a:spcPts val="1000"/>
              </a:spcBef>
              <a:spcAft>
                <a:spcPts val="0"/>
              </a:spcAft>
              <a:buClr>
                <a:schemeClr val="tx2"/>
              </a:buClr>
              <a:buFont typeface="Arial" pitchFamily="34" charset="0"/>
              <a:buChar char="•"/>
              <a:defRPr/>
            </a:pPr>
            <a:r>
              <a:rPr lang="en-US" sz="2800" dirty="0" smtClean="0">
                <a:solidFill>
                  <a:srgbClr val="FFC000"/>
                </a:solidFill>
              </a:rPr>
              <a:t>Reflect what patient says with statement not a question, e.g., </a:t>
            </a:r>
            <a:r>
              <a:rPr lang="en-US" sz="2800" i="1" dirty="0" smtClean="0">
                <a:solidFill>
                  <a:srgbClr val="FFC000"/>
                </a:solidFill>
              </a:rPr>
              <a:t>“You couldn’t get up for work in the morning.” </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116</a:t>
            </a:fld>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1362456"/>
          </a:xfrm>
        </p:spPr>
        <p:txBody>
          <a:bodyPr rIns="45720" rtlCol="0">
            <a:normAutofit/>
            <a:scene3d>
              <a:camera prst="orthographicFront"/>
              <a:lightRig rig="threePt" dir="t">
                <a:rot lat="0" lon="0" rev="4800000"/>
              </a:lightRig>
            </a:scene3d>
            <a:sp3d prstMaterial="matte">
              <a:bevelT w="50800" h="10160"/>
            </a:sp3d>
          </a:bodyPr>
          <a:lstStyle/>
          <a:p>
            <a:pPr algn="ctr" fontAlgn="auto">
              <a:spcAft>
                <a:spcPts val="0"/>
              </a:spcAft>
              <a:defRPr/>
            </a:pPr>
            <a:r>
              <a:rPr sz="4400">
                <a:solidFill>
                  <a:schemeClr val="tx2"/>
                </a:solidFill>
              </a:rPr>
              <a:t>Levels of Reflection</a:t>
            </a:r>
          </a:p>
        </p:txBody>
      </p:sp>
      <p:sp>
        <p:nvSpPr>
          <p:cNvPr id="5" name="Content Placeholder 4"/>
          <p:cNvSpPr>
            <a:spLocks noGrp="1"/>
          </p:cNvSpPr>
          <p:nvPr>
            <p:ph type="body" idx="1"/>
          </p:nvPr>
        </p:nvSpPr>
        <p:spPr>
          <a:xfrm>
            <a:off x="533400" y="1905000"/>
            <a:ext cx="8077200" cy="4648200"/>
          </a:xfrm>
        </p:spPr>
        <p:txBody>
          <a:bodyPr lIns="54864" tIns="91440"/>
          <a:lstStyle/>
          <a:p>
            <a:pPr marL="460375" indent="-342900">
              <a:lnSpc>
                <a:spcPct val="90000"/>
              </a:lnSpc>
              <a:spcBef>
                <a:spcPts val="1000"/>
              </a:spcBef>
              <a:buFont typeface="Arial" charset="0"/>
              <a:buChar char="•"/>
            </a:pPr>
            <a:r>
              <a:rPr lang="en-US" sz="3200" b="1" dirty="0" smtClean="0">
                <a:solidFill>
                  <a:srgbClr val="FFC000"/>
                </a:solidFill>
              </a:rPr>
              <a:t>Repeating </a:t>
            </a:r>
            <a:r>
              <a:rPr lang="en-US" sz="3200" dirty="0" smtClean="0"/>
              <a:t>– Repeating what was just said.</a:t>
            </a:r>
          </a:p>
          <a:p>
            <a:pPr marL="460375" indent="-342900">
              <a:lnSpc>
                <a:spcPct val="90000"/>
              </a:lnSpc>
              <a:spcBef>
                <a:spcPts val="1000"/>
              </a:spcBef>
              <a:buFont typeface="Arial" charset="0"/>
              <a:buChar char="•"/>
            </a:pPr>
            <a:r>
              <a:rPr lang="en-US" sz="3200" b="1" dirty="0" smtClean="0">
                <a:solidFill>
                  <a:srgbClr val="FFC000"/>
                </a:solidFill>
              </a:rPr>
              <a:t>Rephrasing/Paraphrasing</a:t>
            </a:r>
            <a:r>
              <a:rPr lang="en-US" sz="3200" dirty="0" smtClean="0">
                <a:solidFill>
                  <a:srgbClr val="FFFF00"/>
                </a:solidFill>
              </a:rPr>
              <a:t> </a:t>
            </a:r>
            <a:r>
              <a:rPr lang="en-US" sz="3200" dirty="0" smtClean="0"/>
              <a:t>– Restatement of what the person said. Listener infers meaning of what was said. Can be thought of as </a:t>
            </a:r>
            <a:r>
              <a:rPr lang="en-US" sz="3200" i="1" dirty="0" smtClean="0"/>
              <a:t>continuing the thought.</a:t>
            </a:r>
          </a:p>
          <a:p>
            <a:pPr marL="460375" indent="-342900">
              <a:lnSpc>
                <a:spcPct val="90000"/>
              </a:lnSpc>
              <a:spcBef>
                <a:spcPts val="1000"/>
              </a:spcBef>
              <a:buFont typeface="Arial" charset="0"/>
              <a:buChar char="•"/>
            </a:pPr>
            <a:r>
              <a:rPr lang="en-US" sz="3200" b="1" dirty="0" smtClean="0">
                <a:solidFill>
                  <a:srgbClr val="FFC000"/>
                </a:solidFill>
              </a:rPr>
              <a:t>Reflecting Feeling </a:t>
            </a:r>
            <a:r>
              <a:rPr lang="en-US" sz="3200" dirty="0" smtClean="0"/>
              <a:t>– Listener reflects not just the words, but the feeling or emotion underneath what the person is saying.</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685800"/>
            <a:ext cx="8229600" cy="795337"/>
          </a:xfrm>
          <a:ln>
            <a:miter lim="800000"/>
            <a:headEnd/>
            <a:tailEnd/>
          </a:ln>
          <a:extLst/>
        </p:spPr>
        <p:txBody>
          <a:bodyPr rIns="45720" rtlCol="0">
            <a:normAutofit/>
            <a:scene3d>
              <a:camera prst="orthographicFront"/>
              <a:lightRig rig="threePt" dir="t">
                <a:rot lat="0" lon="0" rev="4800000"/>
              </a:lightRig>
            </a:scene3d>
            <a:sp3d prstMaterial="matte">
              <a:bevelT w="50800" h="10160"/>
            </a:sp3d>
          </a:bodyPr>
          <a:lstStyle/>
          <a:p>
            <a:pPr algn="ctr" eaLnBrk="1" fontAlgn="auto" hangingPunct="1">
              <a:spcAft>
                <a:spcPts val="0"/>
              </a:spcAft>
              <a:defRPr/>
            </a:pPr>
            <a:r>
              <a:rPr lang="en-US" sz="4400" b="1" dirty="0">
                <a:effectLst>
                  <a:outerShdw blurRad="38100" dist="38100" dir="2700000" algn="tl">
                    <a:srgbClr val="000000">
                      <a:alpha val="43137"/>
                    </a:srgbClr>
                  </a:outerShdw>
                </a:effectLst>
              </a:rPr>
              <a:t>Types of Reflective Statements</a:t>
            </a:r>
          </a:p>
        </p:txBody>
      </p:sp>
      <p:sp>
        <p:nvSpPr>
          <p:cNvPr id="65540" name="TextBox 17"/>
          <p:cNvSpPr txBox="1">
            <a:spLocks noChangeArrowheads="1"/>
          </p:cNvSpPr>
          <p:nvPr/>
        </p:nvSpPr>
        <p:spPr bwMode="auto">
          <a:xfrm>
            <a:off x="381000" y="2140327"/>
            <a:ext cx="81534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9113" indent="-519113">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r>
              <a:rPr lang="en-US" sz="3200" b="0" dirty="0">
                <a:solidFill>
                  <a:prstClr val="white"/>
                </a:solidFill>
              </a:rPr>
              <a:t>1.	Simple Reflection </a:t>
            </a:r>
            <a:r>
              <a:rPr lang="en-US" sz="3200" b="0" dirty="0">
                <a:solidFill>
                  <a:srgbClr val="FFC000"/>
                </a:solidFill>
              </a:rPr>
              <a:t>(repeat)</a:t>
            </a:r>
          </a:p>
          <a:p>
            <a:endParaRPr lang="en-US" sz="3200" b="0" dirty="0">
              <a:solidFill>
                <a:prstClr val="white"/>
              </a:solidFill>
            </a:endParaRPr>
          </a:p>
          <a:p>
            <a:pPr>
              <a:buFontTx/>
              <a:buAutoNum type="arabicPeriod" startAt="2"/>
            </a:pPr>
            <a:r>
              <a:rPr lang="en-US" sz="3200" b="0" dirty="0">
                <a:solidFill>
                  <a:prstClr val="white"/>
                </a:solidFill>
              </a:rPr>
              <a:t>Amplified Reflection </a:t>
            </a:r>
            <a:r>
              <a:rPr lang="en-US" sz="3200" b="0" dirty="0">
                <a:solidFill>
                  <a:srgbClr val="FFC000"/>
                </a:solidFill>
              </a:rPr>
              <a:t>(amplify/exaggerate the consumer’s point)</a:t>
            </a:r>
          </a:p>
          <a:p>
            <a:endParaRPr lang="en-US" sz="3200" b="0" dirty="0">
              <a:solidFill>
                <a:prstClr val="white"/>
              </a:solidFill>
            </a:endParaRPr>
          </a:p>
          <a:p>
            <a:pPr>
              <a:buFontTx/>
              <a:buAutoNum type="arabicPeriod" startAt="3"/>
            </a:pPr>
            <a:r>
              <a:rPr lang="en-US" sz="3200" b="0" dirty="0">
                <a:solidFill>
                  <a:prstClr val="white"/>
                </a:solidFill>
              </a:rPr>
              <a:t>Double-Sided Reflection </a:t>
            </a:r>
            <a:br>
              <a:rPr lang="en-US" sz="3200" b="0" dirty="0">
                <a:solidFill>
                  <a:prstClr val="white"/>
                </a:solidFill>
              </a:rPr>
            </a:br>
            <a:r>
              <a:rPr lang="en-US" sz="3200" b="0" dirty="0">
                <a:solidFill>
                  <a:srgbClr val="FFC000"/>
                </a:solidFill>
              </a:rPr>
              <a:t>(captures both sides of the </a:t>
            </a:r>
            <a:br>
              <a:rPr lang="en-US" sz="3200" b="0" dirty="0">
                <a:solidFill>
                  <a:srgbClr val="FFC000"/>
                </a:solidFill>
              </a:rPr>
            </a:br>
            <a:r>
              <a:rPr lang="en-US" sz="3200" b="0" dirty="0">
                <a:solidFill>
                  <a:srgbClr val="FFC000"/>
                </a:solidFill>
              </a:rPr>
              <a:t>ambivalence)</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118</a:t>
            </a:fld>
            <a:endParaRPr lang="en-US" dirty="0"/>
          </a:p>
        </p:txBody>
      </p:sp>
    </p:spTree>
    <p:extLst>
      <p:ext uri="{BB962C8B-B14F-4D97-AF65-F5344CB8AC3E}">
        <p14:creationId xmlns:p14="http://schemas.microsoft.com/office/powerpoint/2010/main" val="41087320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Avoid Confrontation</a:t>
            </a:r>
          </a:p>
        </p:txBody>
      </p:sp>
      <p:sp>
        <p:nvSpPr>
          <p:cNvPr id="104452" name="Rectangle 3"/>
          <p:cNvSpPr>
            <a:spLocks noChangeArrowheads="1"/>
          </p:cNvSpPr>
          <p:nvPr/>
        </p:nvSpPr>
        <p:spPr bwMode="auto">
          <a:xfrm>
            <a:off x="838200" y="1905000"/>
            <a:ext cx="7467600" cy="4437063"/>
          </a:xfrm>
          <a:prstGeom prst="rect">
            <a:avLst/>
          </a:prstGeom>
          <a:noFill/>
          <a:ln w="9525">
            <a:noFill/>
            <a:miter lim="800000"/>
            <a:headEnd/>
            <a:tailEnd/>
          </a:ln>
        </p:spPr>
        <p:txBody>
          <a:bodyPr>
            <a:spAutoFit/>
          </a:bodyPr>
          <a:lstStyle/>
          <a:p>
            <a:pPr marL="228600" indent="-228600">
              <a:spcBef>
                <a:spcPts val="1000"/>
              </a:spcBef>
              <a:buClr>
                <a:schemeClr val="bg2">
                  <a:lumMod val="60000"/>
                  <a:lumOff val="40000"/>
                </a:schemeClr>
              </a:buClr>
              <a:buFont typeface="Arial" charset="0"/>
              <a:buChar char="•"/>
              <a:defRPr/>
            </a:pPr>
            <a:r>
              <a:rPr lang="en-US" sz="2800" dirty="0">
                <a:solidFill>
                  <a:srgbClr val="FFC000"/>
                </a:solidFill>
              </a:rPr>
              <a:t>Challenging</a:t>
            </a:r>
          </a:p>
          <a:p>
            <a:pPr marL="685800" lvl="1" indent="-228600">
              <a:spcBef>
                <a:spcPts val="1000"/>
              </a:spcBef>
              <a:defRPr/>
            </a:pPr>
            <a:r>
              <a:rPr lang="en-US" sz="2400" i="1" dirty="0"/>
              <a:t>“What do you think you are doing?” </a:t>
            </a:r>
          </a:p>
          <a:p>
            <a:pPr marL="685800" lvl="1" indent="-228600">
              <a:spcBef>
                <a:spcPts val="1000"/>
              </a:spcBef>
              <a:defRPr/>
            </a:pPr>
            <a:endParaRPr lang="en-US" sz="1000" dirty="0"/>
          </a:p>
          <a:p>
            <a:pPr marL="228600" indent="-228600">
              <a:spcBef>
                <a:spcPts val="1000"/>
              </a:spcBef>
              <a:buClr>
                <a:schemeClr val="bg2">
                  <a:lumMod val="60000"/>
                  <a:lumOff val="40000"/>
                </a:schemeClr>
              </a:buClr>
              <a:buFont typeface="Arial" charset="0"/>
              <a:buChar char="•"/>
              <a:defRPr/>
            </a:pPr>
            <a:r>
              <a:rPr lang="en-US" sz="2800" dirty="0">
                <a:solidFill>
                  <a:srgbClr val="FFC000"/>
                </a:solidFill>
              </a:rPr>
              <a:t>Warning</a:t>
            </a:r>
          </a:p>
          <a:p>
            <a:pPr marL="685800" lvl="1" indent="-228600">
              <a:spcBef>
                <a:spcPts val="1000"/>
              </a:spcBef>
              <a:defRPr/>
            </a:pPr>
            <a:r>
              <a:rPr lang="en-US" sz="2400" i="1" dirty="0"/>
              <a:t>“You will damage your liver if you don’t stop drinking.”</a:t>
            </a:r>
          </a:p>
          <a:p>
            <a:pPr marL="685800" lvl="1" indent="-228600">
              <a:spcBef>
                <a:spcPts val="1000"/>
              </a:spcBef>
              <a:defRPr/>
            </a:pPr>
            <a:endParaRPr lang="en-US" sz="1000" dirty="0"/>
          </a:p>
          <a:p>
            <a:pPr marL="228600" indent="-228600">
              <a:spcBef>
                <a:spcPts val="1000"/>
              </a:spcBef>
              <a:buClr>
                <a:schemeClr val="bg2">
                  <a:lumMod val="60000"/>
                  <a:lumOff val="40000"/>
                </a:schemeClr>
              </a:buClr>
              <a:buFont typeface="Arial" charset="0"/>
              <a:buChar char="•"/>
              <a:defRPr/>
            </a:pPr>
            <a:r>
              <a:rPr lang="en-US" sz="2800" dirty="0">
                <a:solidFill>
                  <a:srgbClr val="FFC000"/>
                </a:solidFill>
              </a:rPr>
              <a:t>Finger-wagging</a:t>
            </a:r>
          </a:p>
          <a:p>
            <a:pPr marL="463550" lvl="1" indent="-6350">
              <a:spcBef>
                <a:spcPts val="1000"/>
              </a:spcBef>
              <a:defRPr/>
            </a:pPr>
            <a:r>
              <a:rPr lang="en-US" sz="2400" i="1" dirty="0"/>
              <a:t>“If you want to be a good student, you must stop drinking on school nights.”</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119</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t>Prevalence of Ever Talking about Alcohol Use with Health Professional </a:t>
            </a:r>
            <a:r>
              <a:rPr lang="en-US" sz="2400" dirty="0" smtClean="0"/>
              <a:t>(2011 BRFSS Results)</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910019"/>
            <a:ext cx="5486400" cy="4643181"/>
          </a:xfrm>
          <a:prstGeom prst="rect">
            <a:avLst/>
          </a:prstGeom>
        </p:spPr>
      </p:pic>
      <p:sp>
        <p:nvSpPr>
          <p:cNvPr id="7" name="Rectangle 1"/>
          <p:cNvSpPr>
            <a:spLocks noChangeArrowheads="1"/>
          </p:cNvSpPr>
          <p:nvPr/>
        </p:nvSpPr>
        <p:spPr bwMode="auto">
          <a:xfrm>
            <a:off x="15240" y="6550223"/>
            <a:ext cx="851916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mj-lt"/>
                <a:ea typeface="Calibri" pitchFamily="34" charset="0"/>
                <a:cs typeface="Arial" pitchFamily="34" charset="0"/>
              </a:rPr>
              <a:t>SOURCE: Centers for Disease Control and Prevention. (2014).</a:t>
            </a:r>
            <a:r>
              <a:rPr kumimoji="0" lang="en-US" sz="1400" b="0" i="0" u="none" strike="noStrike" cap="none" normalizeH="0" dirty="0" smtClean="0">
                <a:ln>
                  <a:noFill/>
                </a:ln>
                <a:solidFill>
                  <a:srgbClr val="FFC000"/>
                </a:solidFill>
                <a:effectLst/>
                <a:latin typeface="+mj-lt"/>
                <a:ea typeface="Calibri" pitchFamily="34" charset="0"/>
                <a:cs typeface="Arial" pitchFamily="34" charset="0"/>
              </a:rPr>
              <a:t> </a:t>
            </a:r>
            <a:r>
              <a:rPr kumimoji="0" lang="en-US" sz="1400" b="0" i="1" u="none" strike="noStrike" cap="none" normalizeH="0" baseline="0" dirty="0" smtClean="0">
                <a:ln>
                  <a:noFill/>
                </a:ln>
                <a:solidFill>
                  <a:srgbClr val="FFC000"/>
                </a:solidFill>
                <a:effectLst/>
                <a:latin typeface="+mj-lt"/>
                <a:ea typeface="Calibri" pitchFamily="34" charset="0"/>
                <a:cs typeface="Arial" pitchFamily="34" charset="0"/>
              </a:rPr>
              <a:t>MMWR</a:t>
            </a:r>
            <a:r>
              <a:rPr kumimoji="0" lang="en-US" sz="1400" b="0" i="1" u="none" strike="noStrike" cap="none" normalizeH="0" dirty="0" smtClean="0">
                <a:ln>
                  <a:noFill/>
                </a:ln>
                <a:solidFill>
                  <a:srgbClr val="FFC000"/>
                </a:solidFill>
                <a:effectLst/>
                <a:latin typeface="+mj-lt"/>
                <a:ea typeface="Calibri" pitchFamily="34" charset="0"/>
                <a:cs typeface="Arial" pitchFamily="34" charset="0"/>
              </a:rPr>
              <a:t> Vital Signs, Volume 63</a:t>
            </a:r>
            <a:r>
              <a:rPr kumimoji="0" lang="en-US" sz="1400" b="0" i="0" u="none" strike="noStrike" cap="none" normalizeH="0" dirty="0" smtClean="0">
                <a:ln>
                  <a:noFill/>
                </a:ln>
                <a:solidFill>
                  <a:srgbClr val="FFC000"/>
                </a:solidFill>
                <a:effectLst/>
                <a:latin typeface="+mj-lt"/>
                <a:ea typeface="Calibri" pitchFamily="34" charset="0"/>
                <a:cs typeface="Arial" pitchFamily="34" charset="0"/>
              </a:rPr>
              <a:t>, 1/7/14</a:t>
            </a:r>
            <a:r>
              <a:rPr kumimoji="0" lang="en-US" sz="1400" b="0" i="0" u="none" strike="noStrike" cap="none" normalizeH="0" baseline="0" dirty="0" smtClean="0">
                <a:ln>
                  <a:noFill/>
                </a:ln>
                <a:solidFill>
                  <a:srgbClr val="FFC000"/>
                </a:solidFill>
                <a:effectLst/>
                <a:latin typeface="+mj-lt"/>
                <a:ea typeface="Calibri" pitchFamily="34" charset="0"/>
                <a:cs typeface="Arial" pitchFamily="34" charset="0"/>
              </a:rPr>
              <a:t>. </a:t>
            </a:r>
            <a:endParaRPr kumimoji="0" lang="en-US" sz="1400" b="0" i="0" u="none" strike="noStrike" cap="none" normalizeH="0" baseline="0" dirty="0" smtClean="0">
              <a:ln>
                <a:noFill/>
              </a:ln>
              <a:solidFill>
                <a:srgbClr val="FFC000"/>
              </a:solidFill>
              <a:effectLst/>
              <a:latin typeface="+mj-lt"/>
            </a:endParaRPr>
          </a:p>
        </p:txBody>
      </p:sp>
      <p:sp>
        <p:nvSpPr>
          <p:cNvPr id="8"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a:t>
            </a:fld>
            <a:endParaRPr lang="en-US"/>
          </a:p>
        </p:txBody>
      </p:sp>
    </p:spTree>
    <p:extLst>
      <p:ext uri="{BB962C8B-B14F-4D97-AF65-F5344CB8AC3E}">
        <p14:creationId xmlns:p14="http://schemas.microsoft.com/office/powerpoint/2010/main" val="12435470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finnerty\AppData\Local\Microsoft\Windows\Temporary Internet Files\Content.IE5\F7624DB2\MP9004092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362200"/>
            <a:ext cx="3352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380930" name="Rectangle 2"/>
          <p:cNvSpPr>
            <a:spLocks noGrp="1" noChangeArrowheads="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Explore Ambivalence</a:t>
            </a:r>
            <a:endParaRPr lang="en-GB" sz="4400">
              <a:solidFill>
                <a:schemeClr val="tx2"/>
              </a:solidFill>
            </a:endParaRPr>
          </a:p>
        </p:txBody>
      </p:sp>
      <p:sp>
        <p:nvSpPr>
          <p:cNvPr id="117763" name="Text Box 4"/>
          <p:cNvSpPr txBox="1">
            <a:spLocks noChangeArrowheads="1"/>
          </p:cNvSpPr>
          <p:nvPr/>
        </p:nvSpPr>
        <p:spPr bwMode="auto">
          <a:xfrm>
            <a:off x="381000" y="2743200"/>
            <a:ext cx="2099195" cy="2308324"/>
          </a:xfrm>
          <a:prstGeom prst="rect">
            <a:avLst/>
          </a:prstGeom>
          <a:noFill/>
          <a:ln w="9525">
            <a:noFill/>
            <a:miter lim="800000"/>
            <a:headEnd/>
            <a:tailEnd/>
          </a:ln>
        </p:spPr>
        <p:txBody>
          <a:bodyPr wrap="square">
            <a:spAutoFit/>
          </a:bodyPr>
          <a:lstStyle/>
          <a:p>
            <a:pPr>
              <a:spcBef>
                <a:spcPct val="50000"/>
              </a:spcBef>
            </a:pPr>
            <a:r>
              <a:rPr lang="en-US" sz="2400" b="1" dirty="0">
                <a:solidFill>
                  <a:srgbClr val="FFC000"/>
                </a:solidFill>
              </a:rPr>
              <a:t>Benefits of </a:t>
            </a:r>
            <a:r>
              <a:rPr lang="en-US" sz="2400" b="1" dirty="0" smtClean="0">
                <a:solidFill>
                  <a:srgbClr val="FFC000"/>
                </a:solidFill>
              </a:rPr>
              <a:t>change</a:t>
            </a:r>
          </a:p>
          <a:p>
            <a:pPr>
              <a:spcBef>
                <a:spcPct val="50000"/>
              </a:spcBef>
            </a:pPr>
            <a:endParaRPr lang="en-US" sz="2400" b="1" dirty="0">
              <a:solidFill>
                <a:srgbClr val="FFC000"/>
              </a:solidFill>
            </a:endParaRPr>
          </a:p>
          <a:p>
            <a:pPr>
              <a:spcBef>
                <a:spcPct val="50000"/>
              </a:spcBef>
            </a:pPr>
            <a:r>
              <a:rPr lang="en-US" sz="2400" b="1" dirty="0">
                <a:solidFill>
                  <a:srgbClr val="FFC000"/>
                </a:solidFill>
              </a:rPr>
              <a:t>Costs of using drugs</a:t>
            </a:r>
          </a:p>
        </p:txBody>
      </p:sp>
      <p:sp>
        <p:nvSpPr>
          <p:cNvPr id="117764" name="Text Box 5"/>
          <p:cNvSpPr txBox="1">
            <a:spLocks noChangeArrowheads="1"/>
          </p:cNvSpPr>
          <p:nvPr/>
        </p:nvSpPr>
        <p:spPr bwMode="auto">
          <a:xfrm>
            <a:off x="6248400" y="2819400"/>
            <a:ext cx="2949575" cy="1938992"/>
          </a:xfrm>
          <a:prstGeom prst="rect">
            <a:avLst/>
          </a:prstGeom>
          <a:noFill/>
          <a:ln w="9525">
            <a:noFill/>
            <a:miter lim="800000"/>
            <a:headEnd/>
            <a:tailEnd/>
          </a:ln>
        </p:spPr>
        <p:txBody>
          <a:bodyPr wrap="square">
            <a:spAutoFit/>
          </a:bodyPr>
          <a:lstStyle/>
          <a:p>
            <a:pPr>
              <a:spcBef>
                <a:spcPct val="50000"/>
              </a:spcBef>
            </a:pPr>
            <a:r>
              <a:rPr lang="en-US" sz="2400" b="1" dirty="0">
                <a:solidFill>
                  <a:srgbClr val="FFC000"/>
                </a:solidFill>
              </a:rPr>
              <a:t>Benefits of using </a:t>
            </a:r>
            <a:r>
              <a:rPr lang="en-US" sz="2400" b="1" dirty="0" smtClean="0">
                <a:solidFill>
                  <a:srgbClr val="FFC000"/>
                </a:solidFill>
              </a:rPr>
              <a:t>drugs</a:t>
            </a:r>
          </a:p>
          <a:p>
            <a:pPr>
              <a:spcBef>
                <a:spcPct val="50000"/>
              </a:spcBef>
            </a:pPr>
            <a:endParaRPr lang="en-US" sz="2400" b="1" dirty="0">
              <a:solidFill>
                <a:srgbClr val="FFC000"/>
              </a:solidFill>
            </a:endParaRPr>
          </a:p>
          <a:p>
            <a:pPr>
              <a:spcBef>
                <a:spcPct val="50000"/>
              </a:spcBef>
            </a:pPr>
            <a:r>
              <a:rPr lang="en-US" sz="2400" b="1" dirty="0">
                <a:solidFill>
                  <a:srgbClr val="FFC000"/>
                </a:solidFill>
              </a:rPr>
              <a:t>Costs of change</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120</a:t>
            </a:fld>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a:xfrm>
            <a:off x="877824" y="304800"/>
            <a:ext cx="7388352" cy="1362456"/>
          </a:xfrm>
        </p:spPr>
        <p:txBody>
          <a:bodyPr/>
          <a:lstStyle/>
          <a:p>
            <a:pPr algn="ctr" fontAlgn="auto">
              <a:spcAft>
                <a:spcPts val="0"/>
              </a:spcAft>
              <a:defRPr/>
            </a:pPr>
            <a:r>
              <a:rPr sz="4400" smtClean="0">
                <a:solidFill>
                  <a:schemeClr val="tx2"/>
                </a:solidFill>
              </a:rPr>
              <a:t>Elicit “Change Talk”</a:t>
            </a:r>
          </a:p>
        </p:txBody>
      </p:sp>
      <p:sp>
        <p:nvSpPr>
          <p:cNvPr id="54275" name="Text Box 3"/>
          <p:cNvSpPr txBox="1">
            <a:spLocks noChangeArrowheads="1"/>
          </p:cNvSpPr>
          <p:nvPr/>
        </p:nvSpPr>
        <p:spPr bwMode="auto">
          <a:xfrm>
            <a:off x="876300" y="1981200"/>
            <a:ext cx="7391400" cy="3657600"/>
          </a:xfrm>
          <a:prstGeom prst="rect">
            <a:avLst/>
          </a:prstGeom>
          <a:noFill/>
          <a:ln w="9525">
            <a:noFill/>
            <a:miter lim="800000"/>
            <a:headEnd/>
            <a:tailEnd/>
          </a:ln>
        </p:spPr>
        <p:txBody>
          <a:bodyPr/>
          <a:lstStyle/>
          <a:p>
            <a:pPr>
              <a:spcBef>
                <a:spcPts val="1000"/>
              </a:spcBef>
              <a:buClr>
                <a:schemeClr val="bg2">
                  <a:lumMod val="60000"/>
                  <a:lumOff val="40000"/>
                </a:schemeClr>
              </a:buClr>
              <a:defRPr/>
            </a:pPr>
            <a:r>
              <a:rPr lang="en-US" sz="3200" dirty="0"/>
              <a:t>Change talk consists of self-motivational statements that suggest: </a:t>
            </a:r>
          </a:p>
          <a:p>
            <a:pPr marL="342900" indent="-342900">
              <a:spcBef>
                <a:spcPts val="1000"/>
              </a:spcBef>
              <a:buClr>
                <a:schemeClr val="bg2">
                  <a:lumMod val="60000"/>
                  <a:lumOff val="40000"/>
                </a:schemeClr>
              </a:buClr>
              <a:buFont typeface="Arial" pitchFamily="34" charset="0"/>
              <a:buChar char="•"/>
              <a:defRPr/>
            </a:pPr>
            <a:r>
              <a:rPr lang="en-US" sz="3200" dirty="0">
                <a:solidFill>
                  <a:srgbClr val="FFC000"/>
                </a:solidFill>
              </a:rPr>
              <a:t>Recognition of a problem</a:t>
            </a:r>
          </a:p>
          <a:p>
            <a:pPr marL="342900" indent="-342900">
              <a:spcBef>
                <a:spcPts val="1000"/>
              </a:spcBef>
              <a:buClr>
                <a:schemeClr val="bg2">
                  <a:lumMod val="60000"/>
                  <a:lumOff val="40000"/>
                </a:schemeClr>
              </a:buClr>
              <a:buFont typeface="Arial" pitchFamily="34" charset="0"/>
              <a:buChar char="•"/>
              <a:defRPr/>
            </a:pPr>
            <a:r>
              <a:rPr lang="en-US" sz="3200" dirty="0">
                <a:solidFill>
                  <a:srgbClr val="FFC000"/>
                </a:solidFill>
              </a:rPr>
              <a:t>Concern about staying the same</a:t>
            </a:r>
          </a:p>
          <a:p>
            <a:pPr marL="342900" indent="-342900">
              <a:spcBef>
                <a:spcPts val="1000"/>
              </a:spcBef>
              <a:buClr>
                <a:schemeClr val="bg2">
                  <a:lumMod val="60000"/>
                  <a:lumOff val="40000"/>
                </a:schemeClr>
              </a:buClr>
              <a:buFont typeface="Arial" pitchFamily="34" charset="0"/>
              <a:buChar char="•"/>
              <a:defRPr/>
            </a:pPr>
            <a:r>
              <a:rPr lang="en-US" sz="3200" dirty="0">
                <a:solidFill>
                  <a:srgbClr val="FFC000"/>
                </a:solidFill>
              </a:rPr>
              <a:t>Intention to change </a:t>
            </a:r>
          </a:p>
          <a:p>
            <a:pPr marL="342900" indent="-342900">
              <a:spcBef>
                <a:spcPts val="1000"/>
              </a:spcBef>
              <a:buClr>
                <a:schemeClr val="bg2">
                  <a:lumMod val="60000"/>
                  <a:lumOff val="40000"/>
                </a:schemeClr>
              </a:buClr>
              <a:buFont typeface="Arial" pitchFamily="34" charset="0"/>
              <a:buChar char="•"/>
              <a:defRPr/>
            </a:pPr>
            <a:r>
              <a:rPr lang="en-US" sz="3200" dirty="0">
                <a:solidFill>
                  <a:srgbClr val="FFC000"/>
                </a:solidFill>
              </a:rPr>
              <a:t>Optimism about change</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121</a:t>
            </a:fld>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304800" y="990600"/>
            <a:ext cx="8229600" cy="1143000"/>
          </a:xfrm>
        </p:spPr>
        <p:txBody>
          <a:bodyPr>
            <a:normAutofit fontScale="90000"/>
          </a:bodyPr>
          <a:lstStyle/>
          <a:p>
            <a:pPr algn="ctr" eaLnBrk="1" hangingPunct="1">
              <a:defRPr/>
            </a:pPr>
            <a:r>
              <a:rPr lang="en-US" sz="4600" b="1" dirty="0" smtClean="0">
                <a:effectLst>
                  <a:outerShdw blurRad="38100" dist="38100" dir="2700000" algn="tl">
                    <a:srgbClr val="000000">
                      <a:alpha val="43137"/>
                    </a:srgbClr>
                  </a:outerShdw>
                </a:effectLst>
              </a:rPr>
              <a:t>Moving Toward “Change Talk”:</a:t>
            </a:r>
            <a:br>
              <a:rPr lang="en-US" sz="4600" b="1" dirty="0" smtClean="0">
                <a:effectLst>
                  <a:outerShdw blurRad="38100" dist="38100" dir="2700000" algn="tl">
                    <a:srgbClr val="000000">
                      <a:alpha val="43137"/>
                    </a:srgbClr>
                  </a:outerShdw>
                </a:effectLst>
              </a:rPr>
            </a:br>
            <a:r>
              <a:rPr lang="en-US" sz="4600" b="1" dirty="0" smtClean="0">
                <a:effectLst>
                  <a:outerShdw blurRad="38100" dist="38100" dir="2700000" algn="tl">
                    <a:srgbClr val="000000">
                      <a:alpha val="43137"/>
                    </a:srgbClr>
                  </a:outerShdw>
                </a:effectLst>
              </a:rPr>
              <a:t>The DARN Steps</a:t>
            </a:r>
          </a:p>
        </p:txBody>
      </p:sp>
      <p:graphicFrame>
        <p:nvGraphicFramePr>
          <p:cNvPr id="4" name="Diagram 3"/>
          <p:cNvGraphicFramePr/>
          <p:nvPr>
            <p:extLst>
              <p:ext uri="{D42A27DB-BD31-4B8C-83A1-F6EECF244321}">
                <p14:modId xmlns:p14="http://schemas.microsoft.com/office/powerpoint/2010/main" val="1273519181"/>
              </p:ext>
            </p:extLst>
          </p:nvPr>
        </p:nvGraphicFramePr>
        <p:xfrm>
          <a:off x="457200" y="1935163"/>
          <a:ext cx="85344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122</a:t>
            </a:fld>
            <a:endParaRPr lang="en-US" dirty="0"/>
          </a:p>
        </p:txBody>
      </p:sp>
    </p:spTree>
    <p:extLst>
      <p:ext uri="{BB962C8B-B14F-4D97-AF65-F5344CB8AC3E}">
        <p14:creationId xmlns:p14="http://schemas.microsoft.com/office/powerpoint/2010/main" val="28612991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914400" y="304800"/>
            <a:ext cx="7315200" cy="1362456"/>
          </a:xfrm>
        </p:spPr>
        <p:txBody>
          <a:bodyPr/>
          <a:lstStyle/>
          <a:p>
            <a:pPr algn="ctr" fontAlgn="auto">
              <a:spcAft>
                <a:spcPts val="0"/>
              </a:spcAft>
              <a:defRPr/>
            </a:pPr>
            <a:r>
              <a:rPr sz="4400" dirty="0" smtClean="0">
                <a:solidFill>
                  <a:schemeClr val="tx2"/>
                </a:solidFill>
              </a:rPr>
              <a:t>Activity: Reflective Listening</a:t>
            </a:r>
          </a:p>
        </p:txBody>
      </p:sp>
      <p:sp>
        <p:nvSpPr>
          <p:cNvPr id="138244" name="Rectangle 3"/>
          <p:cNvSpPr>
            <a:spLocks noGrp="1" noChangeArrowheads="1"/>
          </p:cNvSpPr>
          <p:nvPr>
            <p:ph type="body" idx="1"/>
          </p:nvPr>
        </p:nvSpPr>
        <p:spPr>
          <a:xfrm>
            <a:off x="685800" y="2362200"/>
            <a:ext cx="7772400" cy="3200400"/>
          </a:xfrm>
        </p:spPr>
        <p:txBody>
          <a:bodyPr>
            <a:noAutofit/>
          </a:bodyPr>
          <a:lstStyle/>
          <a:p>
            <a:pPr marL="457200" indent="-457200" fontAlgn="auto">
              <a:spcBef>
                <a:spcPts val="1000"/>
              </a:spcBef>
              <a:spcAft>
                <a:spcPts val="0"/>
              </a:spcAft>
              <a:buClr>
                <a:schemeClr val="bg2">
                  <a:lumMod val="60000"/>
                  <a:lumOff val="40000"/>
                </a:schemeClr>
              </a:buClr>
              <a:buFont typeface="Arial" pitchFamily="34" charset="0"/>
              <a:buChar char="•"/>
              <a:defRPr/>
            </a:pPr>
            <a:r>
              <a:rPr lang="en-US" sz="3400" dirty="0" smtClean="0"/>
              <a:t>What change are you wanting to make?</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3400" dirty="0" smtClean="0">
                <a:solidFill>
                  <a:srgbClr val="FFC000"/>
                </a:solidFill>
              </a:rPr>
              <a:t>What makes you want to change?</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3400" dirty="0" smtClean="0"/>
              <a:t>What are the good things about making this change? Not-so-good things?</a:t>
            </a:r>
          </a:p>
          <a:p>
            <a:pPr fontAlgn="auto">
              <a:spcAft>
                <a:spcPts val="0"/>
              </a:spcAft>
              <a:buClr>
                <a:schemeClr val="accent3"/>
              </a:buClr>
              <a:buFont typeface="Wingdings 2"/>
              <a:buNone/>
              <a:defRPr/>
            </a:pPr>
            <a:endParaRPr lang="en-US" sz="3400" dirty="0" smtClean="0"/>
          </a:p>
          <a:p>
            <a:pPr fontAlgn="auto">
              <a:spcAft>
                <a:spcPts val="0"/>
              </a:spcAft>
              <a:buClr>
                <a:schemeClr val="accent3"/>
              </a:buClr>
              <a:buFont typeface="Wingdings 2"/>
              <a:buNone/>
              <a:defRPr/>
            </a:pPr>
            <a:endParaRPr lang="en-US" sz="3400"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123</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1362456"/>
          </a:xfrm>
        </p:spPr>
        <p:txBody>
          <a:bodyPr/>
          <a:lstStyle/>
          <a:p>
            <a:pPr algn="ctr" fontAlgn="auto">
              <a:spcAft>
                <a:spcPts val="0"/>
              </a:spcAft>
              <a:defRPr/>
            </a:pPr>
            <a:r>
              <a:rPr sz="4400" dirty="0" smtClean="0">
                <a:solidFill>
                  <a:schemeClr val="tx2"/>
                </a:solidFill>
              </a:rPr>
              <a:t>Activity: Video Example</a:t>
            </a:r>
            <a:endParaRPr sz="4400" dirty="0">
              <a:solidFill>
                <a:schemeClr val="tx2"/>
              </a:solidFill>
            </a:endParaRPr>
          </a:p>
        </p:txBody>
      </p:sp>
      <p:sp>
        <p:nvSpPr>
          <p:cNvPr id="109570" name="Content Placeholder 2"/>
          <p:cNvSpPr>
            <a:spLocks noGrp="1"/>
          </p:cNvSpPr>
          <p:nvPr>
            <p:ph type="body" idx="1"/>
          </p:nvPr>
        </p:nvSpPr>
        <p:spPr>
          <a:xfrm>
            <a:off x="914400" y="1676400"/>
            <a:ext cx="7351713" cy="1509713"/>
          </a:xfrm>
        </p:spPr>
        <p:txBody>
          <a:bodyPr/>
          <a:lstStyle/>
          <a:p>
            <a:r>
              <a:rPr lang="en-US" smtClean="0"/>
              <a:t>Same scenario, but different doctor. What does this doctor do that is different? Does it work? </a:t>
            </a:r>
          </a:p>
        </p:txBody>
      </p:sp>
      <p:sp>
        <p:nvSpPr>
          <p:cNvPr id="7" name="TextBox 6"/>
          <p:cNvSpPr txBox="1"/>
          <p:nvPr/>
        </p:nvSpPr>
        <p:spPr>
          <a:xfrm>
            <a:off x="0" y="6334780"/>
            <a:ext cx="8915400" cy="523220"/>
          </a:xfrm>
          <a:prstGeom prst="rect">
            <a:avLst/>
          </a:prstGeom>
          <a:noFill/>
        </p:spPr>
        <p:txBody>
          <a:bodyPr wrap="square">
            <a:spAutoFit/>
          </a:bodyPr>
          <a:lstStyle/>
          <a:p>
            <a:pPr>
              <a:defRPr/>
            </a:pPr>
            <a:r>
              <a:rPr lang="en-US" sz="1400" dirty="0" smtClean="0">
                <a:solidFill>
                  <a:srgbClr val="FFC000"/>
                </a:solidFill>
                <a:latin typeface="+mj-lt"/>
              </a:rPr>
              <a:t>SOURCE: The </a:t>
            </a:r>
            <a:r>
              <a:rPr lang="en-US" sz="1400" dirty="0">
                <a:solidFill>
                  <a:srgbClr val="FFC000"/>
                </a:solidFill>
                <a:latin typeface="+mj-lt"/>
              </a:rPr>
              <a:t>BNI-ART Institute, Boston University School of Public Health. Interactive Cases: SBIRT in </a:t>
            </a:r>
            <a:r>
              <a:rPr lang="en-US" sz="1400" dirty="0" smtClean="0">
                <a:solidFill>
                  <a:srgbClr val="FFC000"/>
                </a:solidFill>
                <a:latin typeface="+mj-lt"/>
              </a:rPr>
              <a:t>Action. </a:t>
            </a:r>
            <a:r>
              <a:rPr lang="en-US" sz="1400" dirty="0">
                <a:solidFill>
                  <a:srgbClr val="FFC000"/>
                </a:solidFill>
                <a:latin typeface="+mj-lt"/>
              </a:rPr>
              <a:t>Accessed on September 26, 2011 at </a:t>
            </a:r>
            <a:r>
              <a:rPr lang="en-US" sz="1400" u="sng" dirty="0">
                <a:solidFill>
                  <a:srgbClr val="FFC000"/>
                </a:solidFill>
                <a:latin typeface="+mj-lt"/>
              </a:rPr>
              <a:t>http://www.bu.edu/bniart/sbirt-in-health-care/sbirt-educational-materials/sbirt-videos</a:t>
            </a:r>
            <a:r>
              <a:rPr lang="en-US" sz="1400" u="sng" dirty="0" smtClean="0">
                <a:solidFill>
                  <a:srgbClr val="FFC000"/>
                </a:solidFill>
                <a:latin typeface="+mj-lt"/>
              </a:rPr>
              <a:t>/  </a:t>
            </a:r>
            <a:endParaRPr lang="en-US" sz="1400" dirty="0">
              <a:solidFill>
                <a:srgbClr val="FFC000"/>
              </a:solidFill>
              <a:latin typeface="+mj-lt"/>
            </a:endParaRPr>
          </a:p>
        </p:txBody>
      </p:sp>
      <p:pic>
        <p:nvPicPr>
          <p:cNvPr id="4" name="Good SBI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3300" y="2590800"/>
            <a:ext cx="4368800" cy="3276600"/>
          </a:xfrm>
          <a:prstGeom prst="rect">
            <a:avLst/>
          </a:prstGeom>
        </p:spPr>
      </p:pic>
      <p:sp>
        <p:nvSpPr>
          <p:cNvPr id="8"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124</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5778" name="Rectangle 2"/>
          <p:cNvSpPr>
            <a:spLocks noGrp="1"/>
          </p:cNvSpPr>
          <p:nvPr>
            <p:ph type="title"/>
          </p:nvPr>
        </p:nvSpPr>
        <p:spPr>
          <a:xfrm>
            <a:off x="457200" y="704088"/>
            <a:ext cx="8229600" cy="819912"/>
          </a:xfrm>
        </p:spPr>
        <p:txBody>
          <a:bodyPr/>
          <a:lstStyle/>
          <a:p>
            <a:pPr algn="ctr"/>
            <a:r>
              <a:rPr lang="en-US" b="1" dirty="0" smtClean="0">
                <a:effectLst>
                  <a:outerShdw blurRad="38100" dist="38100" dir="2700000" algn="tl">
                    <a:srgbClr val="000000">
                      <a:alpha val="43137"/>
                    </a:srgbClr>
                  </a:outerShdw>
                </a:effectLst>
              </a:rPr>
              <a:t>What if…?</a:t>
            </a:r>
          </a:p>
        </p:txBody>
      </p:sp>
      <p:sp>
        <p:nvSpPr>
          <p:cNvPr id="75779" name="Rectangle 3"/>
          <p:cNvSpPr>
            <a:spLocks noGrp="1"/>
          </p:cNvSpPr>
          <p:nvPr>
            <p:ph idx="1"/>
          </p:nvPr>
        </p:nvSpPr>
        <p:spPr>
          <a:xfrm>
            <a:off x="228600" y="1447800"/>
            <a:ext cx="8763000" cy="4876800"/>
          </a:xfrm>
        </p:spPr>
        <p:txBody>
          <a:bodyPr/>
          <a:lstStyle/>
          <a:p>
            <a:r>
              <a:rPr lang="en-US" sz="2800" dirty="0" smtClean="0"/>
              <a:t>What if the patient doesn’t say ANY change talk?</a:t>
            </a:r>
          </a:p>
          <a:p>
            <a:r>
              <a:rPr lang="en-US" sz="2800" dirty="0" smtClean="0"/>
              <a:t>“Actions speak louder than words.”  Do the patient’s actions express any change talk?  (Can you address any discrepancy between their words and their actions?)</a:t>
            </a:r>
          </a:p>
          <a:p>
            <a:pPr lvl="1">
              <a:buClr>
                <a:schemeClr val="tx1"/>
              </a:buClr>
            </a:pPr>
            <a:r>
              <a:rPr lang="en-US" sz="2800" dirty="0" smtClean="0">
                <a:solidFill>
                  <a:srgbClr val="FFC000"/>
                </a:solidFill>
              </a:rPr>
              <a:t>Patient: “This program is worthless.  I don’t want anything to do with it.”</a:t>
            </a:r>
          </a:p>
          <a:p>
            <a:pPr lvl="1">
              <a:buClr>
                <a:schemeClr val="tx1"/>
              </a:buClr>
            </a:pPr>
            <a:r>
              <a:rPr lang="en-US" sz="2800" dirty="0" smtClean="0"/>
              <a:t>“On the one hand, you don’t really want to be here and you don’t think it will help you at all.  On the other hand, you’re still sitting here in front of me.  I’m wondering how that adds up.”</a:t>
            </a:r>
          </a:p>
          <a:p>
            <a:pPr lvl="1">
              <a:buClr>
                <a:schemeClr val="tx1"/>
              </a:buClr>
            </a:pPr>
            <a:r>
              <a:rPr lang="en-US" sz="2800" dirty="0" smtClean="0">
                <a:solidFill>
                  <a:srgbClr val="FFC000"/>
                </a:solidFill>
              </a:rPr>
              <a:t>Patient: ?</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125</a:t>
            </a:fld>
            <a:endParaRPr lang="en-US" dirty="0"/>
          </a:p>
        </p:txBody>
      </p:sp>
    </p:spTree>
    <p:extLst>
      <p:ext uri="{BB962C8B-B14F-4D97-AF65-F5344CB8AC3E}">
        <p14:creationId xmlns:p14="http://schemas.microsoft.com/office/powerpoint/2010/main" val="37777823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6802" name="Rectangle 2"/>
          <p:cNvSpPr>
            <a:spLocks noGrp="1"/>
          </p:cNvSpPr>
          <p:nvPr>
            <p:ph type="title"/>
          </p:nvPr>
        </p:nvSpPr>
        <p:spPr>
          <a:xfrm>
            <a:off x="457200" y="704088"/>
            <a:ext cx="8229600" cy="819912"/>
          </a:xfrm>
        </p:spPr>
        <p:txBody>
          <a:bodyPr/>
          <a:lstStyle/>
          <a:p>
            <a:pPr algn="ctr"/>
            <a:r>
              <a:rPr lang="en-US" b="1" dirty="0" smtClean="0">
                <a:effectLst>
                  <a:outerShdw blurRad="38100" dist="38100" dir="2700000" algn="tl">
                    <a:srgbClr val="000000">
                      <a:alpha val="43137"/>
                    </a:srgbClr>
                  </a:outerShdw>
                </a:effectLst>
              </a:rPr>
              <a:t>What If, Continued</a:t>
            </a:r>
          </a:p>
        </p:txBody>
      </p:sp>
      <p:sp>
        <p:nvSpPr>
          <p:cNvPr id="46083" name="Rectangle 3"/>
          <p:cNvSpPr>
            <a:spLocks noGrp="1"/>
          </p:cNvSpPr>
          <p:nvPr>
            <p:ph idx="1"/>
          </p:nvPr>
        </p:nvSpPr>
        <p:spPr>
          <a:xfrm>
            <a:off x="457200" y="1676400"/>
            <a:ext cx="8229600" cy="4389437"/>
          </a:xfrm>
        </p:spPr>
        <p:txBody>
          <a:bodyPr>
            <a:noAutofit/>
          </a:bodyPr>
          <a:lstStyle/>
          <a:p>
            <a:pPr>
              <a:lnSpc>
                <a:spcPct val="90000"/>
              </a:lnSpc>
              <a:defRPr/>
            </a:pPr>
            <a:r>
              <a:rPr lang="en-US" sz="2800" dirty="0" smtClean="0"/>
              <a:t>No, I mean it: What if the patient gives you NO change talk?  AT ALL?</a:t>
            </a:r>
          </a:p>
          <a:p>
            <a:pPr>
              <a:lnSpc>
                <a:spcPct val="90000"/>
              </a:lnSpc>
              <a:defRPr/>
            </a:pPr>
            <a:r>
              <a:rPr lang="en-US" sz="2800" dirty="0" smtClean="0"/>
              <a:t>Try reflecting the resistance.  Can you get even MORE resistant than the patient?</a:t>
            </a:r>
          </a:p>
          <a:p>
            <a:pPr marL="571500" lvl="2" indent="-114300">
              <a:lnSpc>
                <a:spcPct val="90000"/>
              </a:lnSpc>
              <a:buClr>
                <a:schemeClr val="tx1"/>
              </a:buClr>
              <a:defRPr/>
            </a:pPr>
            <a:r>
              <a:rPr lang="en-US" sz="2800" dirty="0" smtClean="0">
                <a:solidFill>
                  <a:srgbClr val="FFC000"/>
                </a:solidFill>
              </a:rPr>
              <a:t>Patient: “My PO wants me working and going to counseling and TASC.  You guys want me going to all these meetings, making curfew, giving you all my money.  My wife is always on my case.  I’m </a:t>
            </a:r>
            <a:r>
              <a:rPr lang="en-US" sz="2800" dirty="0" err="1" smtClean="0">
                <a:solidFill>
                  <a:srgbClr val="FFC000"/>
                </a:solidFill>
              </a:rPr>
              <a:t>gonna</a:t>
            </a:r>
            <a:r>
              <a:rPr lang="en-US" sz="2800" dirty="0" smtClean="0">
                <a:solidFill>
                  <a:srgbClr val="FFC000"/>
                </a:solidFill>
              </a:rPr>
              <a:t> have to get loaded just to deal with you all!”  </a:t>
            </a:r>
          </a:p>
          <a:p>
            <a:pPr marL="571500" lvl="2" indent="-114300">
              <a:lnSpc>
                <a:spcPct val="90000"/>
              </a:lnSpc>
              <a:buClr>
                <a:schemeClr val="tx1"/>
              </a:buClr>
              <a:defRPr/>
            </a:pPr>
            <a:r>
              <a:rPr lang="en-US" sz="2800" dirty="0" smtClean="0"/>
              <a:t>Staff: “It would be </a:t>
            </a:r>
            <a:r>
              <a:rPr lang="en-US" sz="2800" i="1" dirty="0" smtClean="0"/>
              <a:t>impossible </a:t>
            </a:r>
            <a:r>
              <a:rPr lang="en-US" sz="2800" dirty="0" smtClean="0"/>
              <a:t>to deal with all these people sober.  In fact, </a:t>
            </a:r>
            <a:r>
              <a:rPr lang="en-US" sz="2800" i="1" dirty="0" smtClean="0"/>
              <a:t>nobody</a:t>
            </a:r>
            <a:r>
              <a:rPr lang="en-US" sz="2800" dirty="0" smtClean="0"/>
              <a:t> could do it!”</a:t>
            </a:r>
          </a:p>
          <a:p>
            <a:pPr marL="571500" lvl="2" indent="-114300">
              <a:lnSpc>
                <a:spcPct val="90000"/>
              </a:lnSpc>
              <a:buClr>
                <a:schemeClr val="tx1"/>
              </a:buClr>
              <a:defRPr/>
            </a:pPr>
            <a:r>
              <a:rPr lang="en-US" sz="2800" dirty="0" smtClean="0">
                <a:solidFill>
                  <a:srgbClr val="FFC000"/>
                </a:solidFill>
              </a:rPr>
              <a:t>Patient: ?</a:t>
            </a:r>
          </a:p>
          <a:p>
            <a:pPr>
              <a:lnSpc>
                <a:spcPct val="90000"/>
              </a:lnSpc>
              <a:defRPr/>
            </a:pPr>
            <a:endParaRPr lang="en-US" sz="2800"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126</a:t>
            </a:fld>
            <a:endParaRPr lang="en-US" dirty="0"/>
          </a:p>
        </p:txBody>
      </p:sp>
    </p:spTree>
    <p:extLst>
      <p:ext uri="{BB962C8B-B14F-4D97-AF65-F5344CB8AC3E}">
        <p14:creationId xmlns:p14="http://schemas.microsoft.com/office/powerpoint/2010/main" val="8516112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Rectangle 7"/>
          <p:cNvSpPr/>
          <p:nvPr/>
        </p:nvSpPr>
        <p:spPr>
          <a:xfrm>
            <a:off x="30480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77827" name="Rectangle 2"/>
          <p:cNvSpPr>
            <a:spLocks noGrp="1"/>
          </p:cNvSpPr>
          <p:nvPr>
            <p:ph type="title"/>
          </p:nvPr>
        </p:nvSpPr>
        <p:spPr>
          <a:xfrm>
            <a:off x="457200" y="704088"/>
            <a:ext cx="8229600" cy="972312"/>
          </a:xfrm>
        </p:spPr>
        <p:txBody>
          <a:bodyPr/>
          <a:lstStyle/>
          <a:p>
            <a:pPr algn="ctr"/>
            <a:r>
              <a:rPr lang="en-US" b="1" dirty="0" smtClean="0">
                <a:effectLst>
                  <a:outerShdw blurRad="38100" dist="38100" dir="2700000" algn="tl">
                    <a:srgbClr val="000000">
                      <a:alpha val="43137"/>
                    </a:srgbClr>
                  </a:outerShdw>
                </a:effectLst>
              </a:rPr>
              <a:t>What If, Continued</a:t>
            </a:r>
          </a:p>
        </p:txBody>
      </p:sp>
      <p:sp>
        <p:nvSpPr>
          <p:cNvPr id="77828" name="Rectangle 3"/>
          <p:cNvSpPr>
            <a:spLocks noGrp="1"/>
          </p:cNvSpPr>
          <p:nvPr>
            <p:ph idx="1"/>
          </p:nvPr>
        </p:nvSpPr>
        <p:spPr/>
        <p:txBody>
          <a:bodyPr/>
          <a:lstStyle/>
          <a:p>
            <a:pPr>
              <a:lnSpc>
                <a:spcPct val="90000"/>
              </a:lnSpc>
            </a:pPr>
            <a:r>
              <a:rPr lang="en-US" sz="2800" smtClean="0"/>
              <a:t>Consider the possibility that you are not talking about the right issue…</a:t>
            </a:r>
          </a:p>
          <a:p>
            <a:pPr>
              <a:lnSpc>
                <a:spcPct val="90000"/>
              </a:lnSpc>
            </a:pPr>
            <a:endParaRPr lang="en-US" sz="2800" smtClean="0"/>
          </a:p>
        </p:txBody>
      </p:sp>
      <p:sp>
        <p:nvSpPr>
          <p:cNvPr id="2" name="Rectangle 1"/>
          <p:cNvSpPr/>
          <p:nvPr/>
        </p:nvSpPr>
        <p:spPr>
          <a:xfrm>
            <a:off x="158496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5" name="Rectangle 4"/>
          <p:cNvSpPr/>
          <p:nvPr/>
        </p:nvSpPr>
        <p:spPr>
          <a:xfrm>
            <a:off x="286512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6" name="Rectangle 5"/>
          <p:cNvSpPr/>
          <p:nvPr/>
        </p:nvSpPr>
        <p:spPr>
          <a:xfrm>
            <a:off x="414528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7" name="Rectangle 6"/>
          <p:cNvSpPr/>
          <p:nvPr/>
        </p:nvSpPr>
        <p:spPr>
          <a:xfrm>
            <a:off x="542544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9" name="Rectangle 8"/>
          <p:cNvSpPr/>
          <p:nvPr/>
        </p:nvSpPr>
        <p:spPr>
          <a:xfrm>
            <a:off x="670560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11"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127</a:t>
            </a:fld>
            <a:endParaRPr lang="en-US" dirty="0"/>
          </a:p>
        </p:txBody>
      </p:sp>
    </p:spTree>
    <p:extLst>
      <p:ext uri="{BB962C8B-B14F-4D97-AF65-F5344CB8AC3E}">
        <p14:creationId xmlns:p14="http://schemas.microsoft.com/office/powerpoint/2010/main" val="30960237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1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2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2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9330" name="Title 3"/>
          <p:cNvSpPr>
            <a:spLocks noGrp="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Conducting a Brief Intervention</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128</a:t>
            </a:fld>
            <a:endParaRPr lang="en-US" dirty="0"/>
          </a:p>
        </p:txBody>
      </p:sp>
      <p:sp>
        <p:nvSpPr>
          <p:cNvPr id="2" name="Rectangle 1"/>
          <p:cNvSpPr/>
          <p:nvPr/>
        </p:nvSpPr>
        <p:spPr>
          <a:xfrm>
            <a:off x="3414045" y="1828800"/>
            <a:ext cx="2326599" cy="923330"/>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F  L  O</a:t>
            </a:r>
          </a:p>
        </p:txBody>
      </p:sp>
      <p:pic>
        <p:nvPicPr>
          <p:cNvPr id="3" name="Picture 2"/>
          <p:cNvPicPr>
            <a:picLocks noChangeAspect="1"/>
          </p:cNvPicPr>
          <p:nvPr/>
        </p:nvPicPr>
        <p:blipFill>
          <a:blip r:embed="rId4"/>
          <a:stretch>
            <a:fillRect/>
          </a:stretch>
        </p:blipFill>
        <p:spPr>
          <a:xfrm>
            <a:off x="2036763" y="2895600"/>
            <a:ext cx="5080000" cy="3810000"/>
          </a:xfrm>
          <a:prstGeom prst="rect">
            <a:avLst/>
          </a:prstGeom>
          <a:ln>
            <a:solidFill>
              <a:schemeClr val="bg2">
                <a:lumMod val="60000"/>
                <a:lumOff val="40000"/>
              </a:schemeClr>
            </a:solidFill>
          </a:ln>
          <a:effectLst>
            <a:outerShdw blurRad="50800" dist="38100" dir="5400000" algn="t"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874600" y="304800"/>
            <a:ext cx="7350647" cy="1362456"/>
          </a:xfrm>
        </p:spPr>
        <p:txBody>
          <a:bodyPr/>
          <a:lstStyle/>
          <a:p>
            <a:pPr algn="ctr" fontAlgn="auto">
              <a:spcAft>
                <a:spcPts val="0"/>
              </a:spcAft>
              <a:defRPr/>
            </a:pPr>
            <a:r>
              <a:rPr smtClean="0"/>
              <a:t> </a:t>
            </a:r>
            <a:r>
              <a:rPr sz="4400" smtClean="0">
                <a:solidFill>
                  <a:schemeClr val="tx2"/>
                </a:solidFill>
              </a:rPr>
              <a:t>FLO: The 3 tasks of a BI</a:t>
            </a:r>
          </a:p>
        </p:txBody>
      </p:sp>
      <p:sp>
        <p:nvSpPr>
          <p:cNvPr id="3" name="Content Placeholder 2"/>
          <p:cNvSpPr>
            <a:spLocks noGrp="1"/>
          </p:cNvSpPr>
          <p:nvPr>
            <p:ph type="body" idx="1"/>
          </p:nvPr>
        </p:nvSpPr>
        <p:spPr>
          <a:xfrm>
            <a:off x="5715000" y="4384675"/>
            <a:ext cx="3276600" cy="755650"/>
          </a:xfrm>
        </p:spPr>
        <p:txBody>
          <a:bodyPr/>
          <a:lstStyle/>
          <a:p>
            <a:pPr>
              <a:buFont typeface="Wingdings" pitchFamily="2" charset="2"/>
              <a:buNone/>
            </a:pPr>
            <a:r>
              <a:rPr lang="en-US" sz="3000" b="1" smtClean="0">
                <a:solidFill>
                  <a:srgbClr val="C00000"/>
                </a:solidFill>
              </a:rPr>
              <a:t>Avoid Warnings!</a:t>
            </a:r>
          </a:p>
          <a:p>
            <a:endParaRPr lang="en-US" sz="3000" b="1" smtClean="0">
              <a:solidFill>
                <a:srgbClr val="C00000"/>
              </a:solidFill>
            </a:endParaRPr>
          </a:p>
        </p:txBody>
      </p:sp>
      <p:sp>
        <p:nvSpPr>
          <p:cNvPr id="128003" name="TextBox 3"/>
          <p:cNvSpPr txBox="1">
            <a:spLocks noChangeArrowheads="1"/>
          </p:cNvSpPr>
          <p:nvPr/>
        </p:nvSpPr>
        <p:spPr bwMode="auto">
          <a:xfrm>
            <a:off x="952500" y="1905000"/>
            <a:ext cx="654050" cy="1016000"/>
          </a:xfrm>
          <a:prstGeom prst="rect">
            <a:avLst/>
          </a:prstGeom>
          <a:noFill/>
          <a:ln w="9525">
            <a:noFill/>
            <a:miter lim="800000"/>
            <a:headEnd/>
            <a:tailEnd/>
          </a:ln>
        </p:spPr>
        <p:txBody>
          <a:bodyPr wrap="none">
            <a:spAutoFit/>
          </a:bodyPr>
          <a:lstStyle/>
          <a:p>
            <a:r>
              <a:rPr lang="en-US" sz="6000" b="1"/>
              <a:t>F</a:t>
            </a:r>
          </a:p>
        </p:txBody>
      </p:sp>
      <p:sp>
        <p:nvSpPr>
          <p:cNvPr id="128004" name="TextBox 4"/>
          <p:cNvSpPr txBox="1">
            <a:spLocks noChangeArrowheads="1"/>
          </p:cNvSpPr>
          <p:nvPr/>
        </p:nvSpPr>
        <p:spPr bwMode="auto">
          <a:xfrm>
            <a:off x="2730500" y="1895475"/>
            <a:ext cx="655638" cy="1016000"/>
          </a:xfrm>
          <a:prstGeom prst="rect">
            <a:avLst/>
          </a:prstGeom>
          <a:noFill/>
          <a:ln w="9525">
            <a:noFill/>
            <a:miter lim="800000"/>
            <a:headEnd/>
            <a:tailEnd/>
          </a:ln>
        </p:spPr>
        <p:txBody>
          <a:bodyPr wrap="none">
            <a:spAutoFit/>
          </a:bodyPr>
          <a:lstStyle/>
          <a:p>
            <a:r>
              <a:rPr lang="en-US" sz="6000" b="1"/>
              <a:t>L</a:t>
            </a:r>
          </a:p>
        </p:txBody>
      </p:sp>
      <p:sp>
        <p:nvSpPr>
          <p:cNvPr id="128005" name="TextBox 5"/>
          <p:cNvSpPr txBox="1">
            <a:spLocks noChangeArrowheads="1"/>
          </p:cNvSpPr>
          <p:nvPr/>
        </p:nvSpPr>
        <p:spPr bwMode="auto">
          <a:xfrm>
            <a:off x="4549775" y="1903413"/>
            <a:ext cx="782638" cy="1016000"/>
          </a:xfrm>
          <a:prstGeom prst="rect">
            <a:avLst/>
          </a:prstGeom>
          <a:noFill/>
          <a:ln w="9525">
            <a:noFill/>
            <a:miter lim="800000"/>
            <a:headEnd/>
            <a:tailEnd/>
          </a:ln>
        </p:spPr>
        <p:txBody>
          <a:bodyPr wrap="none">
            <a:spAutoFit/>
          </a:bodyPr>
          <a:lstStyle/>
          <a:p>
            <a:r>
              <a:rPr lang="en-US" sz="6000" b="1"/>
              <a:t>O</a:t>
            </a:r>
          </a:p>
        </p:txBody>
      </p:sp>
      <p:sp>
        <p:nvSpPr>
          <p:cNvPr id="128006" name="TextBox 6"/>
          <p:cNvSpPr txBox="1">
            <a:spLocks noChangeArrowheads="1"/>
          </p:cNvSpPr>
          <p:nvPr/>
        </p:nvSpPr>
        <p:spPr bwMode="auto">
          <a:xfrm>
            <a:off x="6359525" y="1917700"/>
            <a:ext cx="911225" cy="1016000"/>
          </a:xfrm>
          <a:prstGeom prst="rect">
            <a:avLst/>
          </a:prstGeom>
          <a:noFill/>
          <a:ln w="9525">
            <a:noFill/>
            <a:miter lim="800000"/>
            <a:headEnd/>
            <a:tailEnd/>
          </a:ln>
        </p:spPr>
        <p:txBody>
          <a:bodyPr wrap="none">
            <a:spAutoFit/>
          </a:bodyPr>
          <a:lstStyle/>
          <a:p>
            <a:r>
              <a:rPr lang="en-US" sz="6000" b="1"/>
              <a:t>W</a:t>
            </a:r>
          </a:p>
        </p:txBody>
      </p:sp>
      <p:sp>
        <p:nvSpPr>
          <p:cNvPr id="8" name="Rectangle 7"/>
          <p:cNvSpPr/>
          <p:nvPr/>
        </p:nvSpPr>
        <p:spPr>
          <a:xfrm rot="5400000">
            <a:off x="291306" y="3594894"/>
            <a:ext cx="1846263" cy="523875"/>
          </a:xfrm>
          <a:prstGeom prst="rect">
            <a:avLst/>
          </a:prstGeom>
        </p:spPr>
        <p:txBody>
          <a:bodyPr wrap="none">
            <a:spAutoFit/>
          </a:bodyPr>
          <a:lstStyle/>
          <a:p>
            <a:pPr marL="342900" indent="-342900">
              <a:spcBef>
                <a:spcPct val="20000"/>
              </a:spcBef>
              <a:buClr>
                <a:srgbClr val="CE8F10"/>
              </a:buClr>
              <a:buSzPct val="80000"/>
              <a:defRPr/>
            </a:pPr>
            <a:r>
              <a:rPr lang="en-US" sz="2800" b="1" kern="0" dirty="0">
                <a:latin typeface="Arial"/>
              </a:rPr>
              <a:t>Feedback</a:t>
            </a:r>
          </a:p>
        </p:txBody>
      </p:sp>
      <p:sp>
        <p:nvSpPr>
          <p:cNvPr id="9" name="Rectangle 8"/>
          <p:cNvSpPr/>
          <p:nvPr/>
        </p:nvSpPr>
        <p:spPr>
          <a:xfrm rot="5400000">
            <a:off x="1208088" y="4500562"/>
            <a:ext cx="3702050" cy="523875"/>
          </a:xfrm>
          <a:prstGeom prst="rect">
            <a:avLst/>
          </a:prstGeom>
        </p:spPr>
        <p:txBody>
          <a:bodyPr wrap="none">
            <a:spAutoFit/>
          </a:bodyPr>
          <a:lstStyle/>
          <a:p>
            <a:pPr marL="342900" indent="-342900">
              <a:spcBef>
                <a:spcPct val="20000"/>
              </a:spcBef>
              <a:buClr>
                <a:srgbClr val="CE8F10"/>
              </a:buClr>
              <a:buSzPct val="80000"/>
              <a:defRPr/>
            </a:pPr>
            <a:r>
              <a:rPr lang="en-US" sz="2800" b="1" kern="0" dirty="0">
                <a:latin typeface="Arial"/>
              </a:rPr>
              <a:t>Listen &amp; Understand</a:t>
            </a:r>
          </a:p>
        </p:txBody>
      </p:sp>
      <p:sp>
        <p:nvSpPr>
          <p:cNvPr id="10" name="Rectangle 9"/>
          <p:cNvSpPr/>
          <p:nvPr/>
        </p:nvSpPr>
        <p:spPr>
          <a:xfrm rot="5400000">
            <a:off x="6273800" y="3308350"/>
            <a:ext cx="1082675" cy="523875"/>
          </a:xfrm>
          <a:prstGeom prst="rect">
            <a:avLst/>
          </a:prstGeom>
        </p:spPr>
        <p:txBody>
          <a:bodyPr wrap="none">
            <a:spAutoFit/>
          </a:bodyPr>
          <a:lstStyle/>
          <a:p>
            <a:pPr marL="342900" indent="-342900">
              <a:spcBef>
                <a:spcPct val="20000"/>
              </a:spcBef>
              <a:buClr>
                <a:srgbClr val="CE8F10"/>
              </a:buClr>
              <a:buSzPct val="80000"/>
              <a:defRPr/>
            </a:pPr>
            <a:r>
              <a:rPr lang="en-US" sz="2800" b="1" kern="0" dirty="0">
                <a:latin typeface="Arial"/>
              </a:rPr>
              <a:t>Warn</a:t>
            </a:r>
          </a:p>
        </p:txBody>
      </p:sp>
      <p:sp>
        <p:nvSpPr>
          <p:cNvPr id="11" name="Rectangle 10"/>
          <p:cNvSpPr/>
          <p:nvPr/>
        </p:nvSpPr>
        <p:spPr>
          <a:xfrm rot="5400000">
            <a:off x="3351212" y="4240213"/>
            <a:ext cx="3179763" cy="522288"/>
          </a:xfrm>
          <a:prstGeom prst="rect">
            <a:avLst/>
          </a:prstGeom>
        </p:spPr>
        <p:txBody>
          <a:bodyPr wrap="none">
            <a:spAutoFit/>
          </a:bodyPr>
          <a:lstStyle/>
          <a:p>
            <a:pPr marL="342900" indent="-342900">
              <a:spcBef>
                <a:spcPct val="20000"/>
              </a:spcBef>
              <a:buClr>
                <a:srgbClr val="CE8F10"/>
              </a:buClr>
              <a:buSzPct val="80000"/>
              <a:defRPr/>
            </a:pPr>
            <a:r>
              <a:rPr lang="en-US" sz="2800" b="1" kern="0" dirty="0">
                <a:latin typeface="Arial"/>
              </a:rPr>
              <a:t>Options Explored</a:t>
            </a:r>
          </a:p>
        </p:txBody>
      </p:sp>
      <p:sp>
        <p:nvSpPr>
          <p:cNvPr id="12" name="&quot;No&quot; Symbol 11"/>
          <p:cNvSpPr/>
          <p:nvPr/>
        </p:nvSpPr>
        <p:spPr bwMode="auto">
          <a:xfrm>
            <a:off x="6162675" y="1789113"/>
            <a:ext cx="1306513" cy="1228725"/>
          </a:xfrm>
          <a:prstGeom prst="noSmoking">
            <a:avLst>
              <a:gd name="adj" fmla="val 10533"/>
            </a:avLst>
          </a:prstGeom>
          <a:solidFill>
            <a:srgbClr val="C00000">
              <a:alpha val="74902"/>
            </a:srgb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Rectangle 13"/>
          <p:cNvSpPr/>
          <p:nvPr/>
        </p:nvSpPr>
        <p:spPr>
          <a:xfrm>
            <a:off x="6359525" y="6153150"/>
            <a:ext cx="1519238" cy="523875"/>
          </a:xfrm>
          <a:prstGeom prst="rect">
            <a:avLst/>
          </a:prstGeom>
        </p:spPr>
        <p:txBody>
          <a:bodyPr wrap="none">
            <a:spAutoFit/>
          </a:bodyPr>
          <a:lstStyle/>
          <a:p>
            <a:pPr marL="342900" indent="-342900" algn="r">
              <a:spcBef>
                <a:spcPct val="20000"/>
              </a:spcBef>
              <a:buClr>
                <a:srgbClr val="CE8F10"/>
              </a:buClr>
              <a:buSzPct val="80000"/>
              <a:defRPr/>
            </a:pPr>
            <a:r>
              <a:rPr lang="en-US" sz="2800" kern="0" dirty="0">
                <a:solidFill>
                  <a:srgbClr val="FFFF00"/>
                </a:solidFill>
                <a:latin typeface="Calibri" pitchFamily="34" charset="0"/>
                <a:cs typeface="Calibri" pitchFamily="34" charset="0"/>
              </a:rPr>
              <a:t>(that’s it)</a:t>
            </a:r>
          </a:p>
        </p:txBody>
      </p:sp>
      <p:sp>
        <p:nvSpPr>
          <p:cNvPr id="1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nodeType="after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up)">
                                      <p:cBhvr>
                                        <p:cTn id="3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1927217" y="880872"/>
            <a:ext cx="7064383" cy="1176528"/>
          </a:xfrm>
        </p:spPr>
        <p:txBody>
          <a:bodyPr/>
          <a:lstStyle/>
          <a:p>
            <a:pPr fontAlgn="auto">
              <a:spcAft>
                <a:spcPts val="0"/>
              </a:spcAft>
              <a:defRPr/>
            </a:pPr>
            <a:r>
              <a:rPr sz="4400" dirty="0" smtClean="0">
                <a:solidFill>
                  <a:schemeClr val="tx2"/>
                </a:solidFill>
              </a:rPr>
              <a:t>We Don't Ask and We Don't Know What to Do</a:t>
            </a:r>
          </a:p>
        </p:txBody>
      </p:sp>
      <p:sp>
        <p:nvSpPr>
          <p:cNvPr id="5" name="Rectangle 3"/>
          <p:cNvSpPr txBox="1">
            <a:spLocks noChangeArrowheads="1"/>
          </p:cNvSpPr>
          <p:nvPr/>
        </p:nvSpPr>
        <p:spPr>
          <a:xfrm>
            <a:off x="442732" y="2133600"/>
            <a:ext cx="8472668" cy="4495800"/>
          </a:xfrm>
          <a:prstGeom prst="rect">
            <a:avLst/>
          </a:prstGeom>
        </p:spPr>
        <p:txBody>
          <a:bodyPr vert="horz" lIns="45720" rIns="45720" anchor="t">
            <a:normAutofit/>
          </a:bodyPr>
          <a:lstStyle>
            <a:lvl1pPr marL="0" indent="0" algn="l" rtl="0" eaLnBrk="1" latinLnBrk="0" hangingPunct="1">
              <a:spcBef>
                <a:spcPct val="20000"/>
              </a:spcBef>
              <a:buClr>
                <a:schemeClr val="accent3"/>
              </a:buClr>
              <a:buSzPct val="95000"/>
              <a:buFont typeface="Wingdings 2"/>
              <a:buNone/>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1800" kern="1200">
                <a:solidFill>
                  <a:schemeClr val="tx1">
                    <a:tint val="75000"/>
                  </a:schemeClr>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600" kern="1200">
                <a:solidFill>
                  <a:schemeClr val="tx1">
                    <a:tint val="75000"/>
                  </a:schemeClr>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400" kern="1200">
                <a:solidFill>
                  <a:schemeClr val="tx1">
                    <a:tint val="75000"/>
                  </a:schemeClr>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Font typeface="Wingdings" pitchFamily="2" charset="2"/>
              <a:buNone/>
            </a:pPr>
            <a:r>
              <a:rPr lang="en-US" sz="2800" dirty="0" smtClean="0"/>
              <a:t>Substance use problems are often unidentified</a:t>
            </a:r>
          </a:p>
          <a:p>
            <a:pPr marL="457200" indent="-457200">
              <a:buFont typeface="Arial" pitchFamily="34" charset="0"/>
              <a:buChar char="•"/>
            </a:pPr>
            <a:r>
              <a:rPr lang="en-US" sz="2800" dirty="0" smtClean="0"/>
              <a:t>In one study of 241 trauma surgeons, only </a:t>
            </a:r>
            <a:r>
              <a:rPr lang="en-US" sz="2800" dirty="0" smtClean="0">
                <a:solidFill>
                  <a:srgbClr val="FFC000"/>
                </a:solidFill>
              </a:rPr>
              <a:t>29% </a:t>
            </a:r>
            <a:r>
              <a:rPr lang="en-US" sz="2800" dirty="0" smtClean="0"/>
              <a:t>reported screening most patients for alcohol problems*</a:t>
            </a:r>
          </a:p>
          <a:p>
            <a:pPr marL="457200" indent="-457200">
              <a:buFont typeface="Arial" pitchFamily="34" charset="0"/>
              <a:buChar char="•"/>
            </a:pPr>
            <a:r>
              <a:rPr lang="en-US" sz="2800" dirty="0" smtClean="0"/>
              <a:t>In </a:t>
            </a:r>
            <a:r>
              <a:rPr lang="en-US" sz="2800" dirty="0"/>
              <a:t>another study of 1,082 primary care physicians and psychiatrists, </a:t>
            </a:r>
            <a:r>
              <a:rPr lang="en-US" sz="2800" dirty="0">
                <a:solidFill>
                  <a:srgbClr val="FFC000"/>
                </a:solidFill>
              </a:rPr>
              <a:t>68% </a:t>
            </a:r>
            <a:r>
              <a:rPr lang="en-US" sz="2800" dirty="0"/>
              <a:t>routinely screened for drug use**</a:t>
            </a:r>
          </a:p>
          <a:p>
            <a:pPr marL="914400" lvl="1" indent="-457200">
              <a:buClr>
                <a:schemeClr val="tx2"/>
              </a:buClr>
              <a:buSzPct val="70000"/>
              <a:buFont typeface="Wingdings" pitchFamily="2" charset="2"/>
              <a:buChar char="ü"/>
              <a:defRPr/>
            </a:pPr>
            <a:r>
              <a:rPr lang="en-US" sz="2800" dirty="0"/>
              <a:t>55% reported making formal referrals when drug abuse was </a:t>
            </a:r>
            <a:r>
              <a:rPr lang="en-US" sz="2800" dirty="0" smtClean="0"/>
              <a:t>found</a:t>
            </a:r>
          </a:p>
          <a:p>
            <a:pPr marL="914400" lvl="1" indent="-457200">
              <a:buClr>
                <a:schemeClr val="tx2"/>
              </a:buClr>
              <a:buSzPct val="70000"/>
              <a:buFont typeface="Wingdings" pitchFamily="2" charset="2"/>
              <a:buChar char="ü"/>
              <a:defRPr/>
            </a:pPr>
            <a:r>
              <a:rPr lang="en-US" sz="2800" dirty="0" smtClean="0"/>
              <a:t>15</a:t>
            </a:r>
            <a:r>
              <a:rPr lang="en-US" sz="2800" dirty="0"/>
              <a:t>% reported doing nothing</a:t>
            </a:r>
          </a:p>
          <a:p>
            <a:pPr marL="457200" indent="-457200">
              <a:buFont typeface="Arial" pitchFamily="34" charset="0"/>
              <a:buChar char="•"/>
            </a:pPr>
            <a:endParaRPr lang="en-US" sz="2800" dirty="0" smtClean="0"/>
          </a:p>
        </p:txBody>
      </p:sp>
      <p:sp>
        <p:nvSpPr>
          <p:cNvPr id="6" name="Rectangle 6"/>
          <p:cNvSpPr>
            <a:spLocks noChangeArrowheads="1"/>
          </p:cNvSpPr>
          <p:nvPr/>
        </p:nvSpPr>
        <p:spPr bwMode="auto">
          <a:xfrm>
            <a:off x="533400" y="4419600"/>
            <a:ext cx="8229600" cy="1905000"/>
          </a:xfrm>
          <a:prstGeom prst="rect">
            <a:avLst/>
          </a:prstGeom>
          <a:noFill/>
          <a:ln w="9525">
            <a:noFill/>
            <a:miter lim="800000"/>
            <a:headEnd/>
            <a:tailEnd/>
          </a:ln>
        </p:spPr>
        <p:txBody>
          <a:bodyPr/>
          <a:lstStyle/>
          <a:p>
            <a:pPr>
              <a:spcBef>
                <a:spcPct val="20000"/>
              </a:spcBef>
              <a:buClr>
                <a:schemeClr val="hlink"/>
              </a:buClr>
              <a:buSzPct val="80000"/>
              <a:defRPr/>
            </a:pPr>
            <a:endParaRPr lang="en-US" sz="2800" dirty="0">
              <a:latin typeface="+mj-lt"/>
            </a:endParaRPr>
          </a:p>
        </p:txBody>
      </p:sp>
      <p:pic>
        <p:nvPicPr>
          <p:cNvPr id="3075" name="Picture 3" descr="C:\Users\bfinnerty\AppData\Local\Microsoft\Windows\Temporary Internet Files\Content.IE5\7AAI95C1\MP90031559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14400"/>
            <a:ext cx="1495514"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
          <p:cNvSpPr>
            <a:spLocks noChangeArrowheads="1"/>
          </p:cNvSpPr>
          <p:nvPr/>
        </p:nvSpPr>
        <p:spPr bwMode="auto">
          <a:xfrm>
            <a:off x="15240" y="6550223"/>
            <a:ext cx="851916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mj-lt"/>
                <a:ea typeface="Calibri" pitchFamily="34" charset="0"/>
                <a:cs typeface="Arial" pitchFamily="34" charset="0"/>
              </a:rPr>
              <a:t>SOURCES: </a:t>
            </a:r>
            <a:r>
              <a:rPr kumimoji="0" lang="en-US" sz="1400" b="0" i="0" u="none" strike="noStrike" cap="none" normalizeH="0" baseline="0" dirty="0" err="1" smtClean="0">
                <a:ln>
                  <a:noFill/>
                </a:ln>
                <a:solidFill>
                  <a:srgbClr val="FFC000"/>
                </a:solidFill>
                <a:effectLst/>
                <a:latin typeface="+mj-lt"/>
                <a:ea typeface="Calibri" pitchFamily="34" charset="0"/>
                <a:cs typeface="Arial" pitchFamily="34" charset="0"/>
              </a:rPr>
              <a:t>Danielsson</a:t>
            </a:r>
            <a:r>
              <a:rPr kumimoji="0" lang="en-US" sz="1400" b="0" i="0" u="none" strike="noStrike" cap="none" normalizeH="0" baseline="0" dirty="0" smtClean="0">
                <a:ln>
                  <a:noFill/>
                </a:ln>
                <a:solidFill>
                  <a:srgbClr val="FFC000"/>
                </a:solidFill>
                <a:effectLst/>
                <a:latin typeface="+mj-lt"/>
                <a:ea typeface="Calibri" pitchFamily="34" charset="0"/>
                <a:cs typeface="Arial" pitchFamily="34" charset="0"/>
              </a:rPr>
              <a:t> et al., 1999*; </a:t>
            </a:r>
            <a:r>
              <a:rPr kumimoji="0" lang="en-US" sz="1400" b="0" i="0" u="none" strike="noStrike" cap="none" normalizeH="0" baseline="0" dirty="0" err="1" smtClean="0">
                <a:ln>
                  <a:noFill/>
                </a:ln>
                <a:solidFill>
                  <a:srgbClr val="FFC000"/>
                </a:solidFill>
                <a:effectLst/>
                <a:latin typeface="+mj-lt"/>
                <a:ea typeface="Calibri" pitchFamily="34" charset="0"/>
                <a:cs typeface="Arial" pitchFamily="34" charset="0"/>
              </a:rPr>
              <a:t>Friedmann</a:t>
            </a:r>
            <a:r>
              <a:rPr kumimoji="0" lang="en-US" sz="1400" b="0" i="0" u="none" strike="noStrike" cap="none" normalizeH="0" dirty="0" smtClean="0">
                <a:ln>
                  <a:noFill/>
                </a:ln>
                <a:solidFill>
                  <a:srgbClr val="FFC000"/>
                </a:solidFill>
                <a:effectLst/>
                <a:latin typeface="+mj-lt"/>
                <a:ea typeface="Calibri" pitchFamily="34" charset="0"/>
                <a:cs typeface="Arial" pitchFamily="34" charset="0"/>
              </a:rPr>
              <a:t> et al., 2001**.</a:t>
            </a:r>
            <a:endParaRPr kumimoji="0" lang="en-US" sz="1400" b="0" i="0" u="none" strike="noStrike" cap="none" normalizeH="0" baseline="0" dirty="0" smtClean="0">
              <a:ln>
                <a:noFill/>
              </a:ln>
              <a:solidFill>
                <a:srgbClr val="FFC000"/>
              </a:solidFill>
              <a:effectLst/>
              <a:latin typeface="+mj-lt"/>
            </a:endParaRPr>
          </a:p>
        </p:txBody>
      </p:sp>
      <p:sp>
        <p:nvSpPr>
          <p:cNvPr id="8"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a:t>
            </a:fld>
            <a:endParaRPr lang="en-US"/>
          </a:p>
        </p:txBody>
      </p:sp>
    </p:spTree>
    <p:extLst>
      <p:ext uri="{BB962C8B-B14F-4D97-AF65-F5344CB8AC3E}">
        <p14:creationId xmlns:p14="http://schemas.microsoft.com/office/powerpoint/2010/main" val="38235326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877824" y="838200"/>
            <a:ext cx="7388352" cy="850392"/>
          </a:xfrm>
        </p:spPr>
        <p:txBody>
          <a:bodyPr/>
          <a:lstStyle/>
          <a:p>
            <a:pPr algn="ctr" fontAlgn="auto">
              <a:spcAft>
                <a:spcPts val="0"/>
              </a:spcAft>
              <a:defRPr/>
            </a:pPr>
            <a:r>
              <a:rPr sz="4400" smtClean="0">
                <a:solidFill>
                  <a:schemeClr val="tx2"/>
                </a:solidFill>
                <a:effectLst>
                  <a:outerShdw blurRad="38100" dist="38100" dir="2700000" algn="tl">
                    <a:srgbClr val="000000">
                      <a:alpha val="43137"/>
                    </a:srgbClr>
                  </a:outerShdw>
                </a:effectLst>
              </a:rPr>
              <a:t>How Does It All Fit Together?</a:t>
            </a:r>
          </a:p>
        </p:txBody>
      </p:sp>
      <p:grpSp>
        <p:nvGrpSpPr>
          <p:cNvPr id="4" name="Group 3"/>
          <p:cNvGrpSpPr>
            <a:grpSpLocks/>
          </p:cNvGrpSpPr>
          <p:nvPr/>
        </p:nvGrpSpPr>
        <p:grpSpPr bwMode="auto">
          <a:xfrm>
            <a:off x="533400" y="1917700"/>
            <a:ext cx="4451350" cy="933450"/>
            <a:chOff x="533400" y="1917290"/>
            <a:chExt cx="4451430" cy="934376"/>
          </a:xfrm>
        </p:grpSpPr>
        <p:sp>
          <p:nvSpPr>
            <p:cNvPr id="5" name="TextBox 4"/>
            <p:cNvSpPr txBox="1"/>
            <p:nvPr/>
          </p:nvSpPr>
          <p:spPr>
            <a:xfrm>
              <a:off x="533400" y="2101623"/>
              <a:ext cx="1295423" cy="37025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en-US" b="1" dirty="0">
                  <a:solidFill>
                    <a:schemeClr val="bg1"/>
                  </a:solidFill>
                </a:rPr>
                <a:t>Feedback</a:t>
              </a:r>
            </a:p>
          </p:txBody>
        </p:sp>
        <p:sp>
          <p:nvSpPr>
            <p:cNvPr id="6" name="TextBox 5"/>
            <p:cNvSpPr txBox="1"/>
            <p:nvPr/>
          </p:nvSpPr>
          <p:spPr>
            <a:xfrm>
              <a:off x="2582900" y="1917290"/>
              <a:ext cx="1981236" cy="36866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en-US" dirty="0">
                  <a:solidFill>
                    <a:schemeClr val="bg1"/>
                  </a:solidFill>
                </a:rPr>
                <a:t>Setting the stage</a:t>
              </a:r>
            </a:p>
          </p:txBody>
        </p:sp>
        <p:sp>
          <p:nvSpPr>
            <p:cNvPr id="7" name="TextBox 6"/>
            <p:cNvSpPr txBox="1"/>
            <p:nvPr/>
          </p:nvSpPr>
          <p:spPr>
            <a:xfrm>
              <a:off x="2582900" y="2483001"/>
              <a:ext cx="2401930" cy="36866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en-US" dirty="0">
                  <a:solidFill>
                    <a:schemeClr val="bg1"/>
                  </a:solidFill>
                </a:rPr>
                <a:t>Tell screening results</a:t>
              </a:r>
            </a:p>
          </p:txBody>
        </p:sp>
        <p:cxnSp>
          <p:nvCxnSpPr>
            <p:cNvPr id="23" name="Straight Connector 22"/>
            <p:cNvCxnSpPr>
              <a:stCxn id="5" idx="3"/>
              <a:endCxn id="6" idx="1"/>
            </p:cNvCxnSpPr>
            <p:nvPr/>
          </p:nvCxnSpPr>
          <p:spPr>
            <a:xfrm flipV="1">
              <a:off x="1828823" y="2101623"/>
              <a:ext cx="754077" cy="184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5" idx="3"/>
              <a:endCxn id="7" idx="1"/>
            </p:cNvCxnSpPr>
            <p:nvPr/>
          </p:nvCxnSpPr>
          <p:spPr>
            <a:xfrm>
              <a:off x="1828823" y="2285955"/>
              <a:ext cx="754077" cy="38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a:grpSpLocks/>
          </p:cNvGrpSpPr>
          <p:nvPr/>
        </p:nvGrpSpPr>
        <p:grpSpPr bwMode="auto">
          <a:xfrm>
            <a:off x="1619250" y="3244850"/>
            <a:ext cx="5603875" cy="1498600"/>
            <a:chOff x="1619249" y="3244334"/>
            <a:chExt cx="5604077" cy="1498919"/>
          </a:xfrm>
        </p:grpSpPr>
        <p:sp>
          <p:nvSpPr>
            <p:cNvPr id="13" name="TextBox 12"/>
            <p:cNvSpPr txBox="1"/>
            <p:nvPr/>
          </p:nvSpPr>
          <p:spPr>
            <a:xfrm>
              <a:off x="1619249" y="3813701"/>
              <a:ext cx="2095500" cy="36933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b="1" dirty="0">
                  <a:solidFill>
                    <a:schemeClr val="bg1"/>
                  </a:solidFill>
                </a:rPr>
                <a:t>Listen &amp; understand</a:t>
              </a:r>
            </a:p>
          </p:txBody>
        </p:sp>
        <p:sp>
          <p:nvSpPr>
            <p:cNvPr id="14" name="TextBox 13"/>
            <p:cNvSpPr txBox="1"/>
            <p:nvPr/>
          </p:nvSpPr>
          <p:spPr>
            <a:xfrm>
              <a:off x="4306264" y="3244334"/>
              <a:ext cx="2521352" cy="36933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dirty="0">
                  <a:solidFill>
                    <a:schemeClr val="bg1"/>
                  </a:solidFill>
                </a:rPr>
                <a:t>Explore pros &amp; cons</a:t>
              </a:r>
            </a:p>
          </p:txBody>
        </p:sp>
        <p:sp>
          <p:nvSpPr>
            <p:cNvPr id="15" name="TextBox 14"/>
            <p:cNvSpPr txBox="1"/>
            <p:nvPr/>
          </p:nvSpPr>
          <p:spPr>
            <a:xfrm>
              <a:off x="4320974" y="3806419"/>
              <a:ext cx="2263333" cy="36933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dirty="0">
                  <a:solidFill>
                    <a:schemeClr val="bg1"/>
                  </a:solidFill>
                </a:rPr>
                <a:t>Explain importance</a:t>
              </a:r>
            </a:p>
          </p:txBody>
        </p:sp>
        <p:sp>
          <p:nvSpPr>
            <p:cNvPr id="16" name="TextBox 15"/>
            <p:cNvSpPr txBox="1"/>
            <p:nvPr/>
          </p:nvSpPr>
          <p:spPr>
            <a:xfrm>
              <a:off x="4320974" y="4373921"/>
              <a:ext cx="2902352" cy="36933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dirty="0">
                  <a:solidFill>
                    <a:schemeClr val="bg1"/>
                  </a:solidFill>
                </a:rPr>
                <a:t>Assess readiness to change</a:t>
              </a:r>
            </a:p>
          </p:txBody>
        </p:sp>
        <p:cxnSp>
          <p:nvCxnSpPr>
            <p:cNvPr id="28" name="Straight Connector 27"/>
            <p:cNvCxnSpPr>
              <a:stCxn id="0" idx="3"/>
              <a:endCxn id="0" idx="1"/>
            </p:cNvCxnSpPr>
            <p:nvPr/>
          </p:nvCxnSpPr>
          <p:spPr>
            <a:xfrm flipV="1">
              <a:off x="3714825" y="3428523"/>
              <a:ext cx="592159" cy="570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0" idx="3"/>
              <a:endCxn id="0" idx="1"/>
            </p:cNvCxnSpPr>
            <p:nvPr/>
          </p:nvCxnSpPr>
          <p:spPr>
            <a:xfrm flipV="1">
              <a:off x="3714825" y="3990618"/>
              <a:ext cx="606447" cy="7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00" name="Straight Connector 102399"/>
            <p:cNvCxnSpPr>
              <a:stCxn id="0" idx="3"/>
              <a:endCxn id="0" idx="1"/>
            </p:cNvCxnSpPr>
            <p:nvPr/>
          </p:nvCxnSpPr>
          <p:spPr>
            <a:xfrm>
              <a:off x="3714825" y="3998558"/>
              <a:ext cx="606447" cy="560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a:grpSpLocks/>
          </p:cNvGrpSpPr>
          <p:nvPr/>
        </p:nvGrpSpPr>
        <p:grpSpPr bwMode="auto">
          <a:xfrm>
            <a:off x="3714750" y="5349875"/>
            <a:ext cx="4895850" cy="966788"/>
            <a:chOff x="3714749" y="5350133"/>
            <a:chExt cx="4896574" cy="966393"/>
          </a:xfrm>
        </p:grpSpPr>
        <p:sp>
          <p:nvSpPr>
            <p:cNvPr id="17" name="TextBox 16"/>
            <p:cNvSpPr txBox="1"/>
            <p:nvPr/>
          </p:nvSpPr>
          <p:spPr>
            <a:xfrm>
              <a:off x="3714749" y="5719465"/>
              <a:ext cx="1981200" cy="369332"/>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en-US" b="1" dirty="0">
                  <a:solidFill>
                    <a:schemeClr val="bg1"/>
                  </a:solidFill>
                </a:rPr>
                <a:t>Options explored</a:t>
              </a:r>
            </a:p>
          </p:txBody>
        </p:sp>
        <p:sp>
          <p:nvSpPr>
            <p:cNvPr id="18" name="TextBox 17"/>
            <p:cNvSpPr txBox="1"/>
            <p:nvPr/>
          </p:nvSpPr>
          <p:spPr>
            <a:xfrm>
              <a:off x="6136270" y="5350133"/>
              <a:ext cx="2475053" cy="369332"/>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en-US" dirty="0">
                  <a:solidFill>
                    <a:schemeClr val="bg1"/>
                  </a:solidFill>
                </a:rPr>
                <a:t>Discuss change options</a:t>
              </a:r>
            </a:p>
          </p:txBody>
        </p:sp>
        <p:sp>
          <p:nvSpPr>
            <p:cNvPr id="19" name="TextBox 18"/>
            <p:cNvSpPr txBox="1"/>
            <p:nvPr/>
          </p:nvSpPr>
          <p:spPr>
            <a:xfrm>
              <a:off x="6167137" y="5947194"/>
              <a:ext cx="1206660" cy="369332"/>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en-US" dirty="0">
                  <a:solidFill>
                    <a:schemeClr val="bg1"/>
                  </a:solidFill>
                </a:rPr>
                <a:t>Follow up</a:t>
              </a:r>
            </a:p>
          </p:txBody>
        </p:sp>
        <p:cxnSp>
          <p:nvCxnSpPr>
            <p:cNvPr id="102403" name="Straight Connector 102402"/>
            <p:cNvCxnSpPr>
              <a:stCxn id="0" idx="3"/>
              <a:endCxn id="0" idx="1"/>
            </p:cNvCxnSpPr>
            <p:nvPr/>
          </p:nvCxnSpPr>
          <p:spPr>
            <a:xfrm flipV="1">
              <a:off x="5696242" y="5534208"/>
              <a:ext cx="439803" cy="369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05" name="Straight Connector 102404"/>
            <p:cNvCxnSpPr>
              <a:stCxn id="0" idx="3"/>
              <a:endCxn id="0" idx="1"/>
            </p:cNvCxnSpPr>
            <p:nvPr/>
          </p:nvCxnSpPr>
          <p:spPr>
            <a:xfrm>
              <a:off x="5696242" y="5903945"/>
              <a:ext cx="471558" cy="228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914400" y="304800"/>
            <a:ext cx="7315200" cy="1362456"/>
          </a:xfrm>
        </p:spPr>
        <p:txBody>
          <a:bodyPr/>
          <a:lstStyle/>
          <a:p>
            <a:pPr algn="ctr" fontAlgn="auto">
              <a:spcAft>
                <a:spcPts val="0"/>
              </a:spcAft>
              <a:defRPr/>
            </a:pPr>
            <a:r>
              <a:rPr sz="4400" smtClean="0">
                <a:solidFill>
                  <a:schemeClr val="tx2"/>
                </a:solidFill>
                <a:effectLst>
                  <a:outerShdw blurRad="38100" dist="38100" dir="2700000" algn="tl">
                    <a:srgbClr val="000000">
                      <a:alpha val="43137"/>
                    </a:srgbClr>
                  </a:outerShdw>
                </a:effectLst>
              </a:rPr>
              <a:t>The 3 Tasks of a BI</a:t>
            </a:r>
          </a:p>
        </p:txBody>
      </p:sp>
      <p:sp>
        <p:nvSpPr>
          <p:cNvPr id="10" name="TextBox 3"/>
          <p:cNvSpPr txBox="1">
            <a:spLocks noChangeArrowheads="1"/>
          </p:cNvSpPr>
          <p:nvPr/>
        </p:nvSpPr>
        <p:spPr bwMode="auto">
          <a:xfrm>
            <a:off x="2530475" y="1871663"/>
            <a:ext cx="731838" cy="1169987"/>
          </a:xfrm>
          <a:prstGeom prst="rect">
            <a:avLst/>
          </a:prstGeom>
          <a:noFill/>
          <a:ln w="9525">
            <a:noFill/>
            <a:miter lim="800000"/>
            <a:headEnd/>
            <a:tailEnd/>
          </a:ln>
        </p:spPr>
        <p:txBody>
          <a:bodyPr wrap="none">
            <a:spAutoFit/>
          </a:bodyPr>
          <a:lstStyle/>
          <a:p>
            <a:pPr>
              <a:defRPr/>
            </a:pPr>
            <a:r>
              <a:rPr lang="en-US" sz="7000" b="1" dirty="0">
                <a:effectLst>
                  <a:outerShdw blurRad="38100" dist="38100" dir="2700000" algn="tl">
                    <a:srgbClr val="000000">
                      <a:alpha val="43137"/>
                    </a:srgbClr>
                  </a:outerShdw>
                </a:effectLst>
              </a:rPr>
              <a:t>F</a:t>
            </a:r>
          </a:p>
        </p:txBody>
      </p:sp>
      <p:sp>
        <p:nvSpPr>
          <p:cNvPr id="12" name="TextBox 4"/>
          <p:cNvSpPr txBox="1">
            <a:spLocks noChangeArrowheads="1"/>
          </p:cNvSpPr>
          <p:nvPr/>
        </p:nvSpPr>
        <p:spPr bwMode="auto">
          <a:xfrm>
            <a:off x="4313238" y="1951038"/>
            <a:ext cx="655637" cy="1016000"/>
          </a:xfrm>
          <a:prstGeom prst="rect">
            <a:avLst/>
          </a:prstGeom>
          <a:noFill/>
          <a:ln w="9525">
            <a:noFill/>
            <a:miter lim="800000"/>
            <a:headEnd/>
            <a:tailEnd/>
          </a:ln>
        </p:spPr>
        <p:txBody>
          <a:bodyPr wrap="none">
            <a:spAutoFit/>
          </a:bodyPr>
          <a:lstStyle/>
          <a:p>
            <a:pPr>
              <a:defRPr/>
            </a:pPr>
            <a:r>
              <a:rPr lang="en-US" sz="6000" b="1" dirty="0">
                <a:solidFill>
                  <a:schemeClr val="tx1">
                    <a:lumMod val="85000"/>
                  </a:schemeClr>
                </a:solidFill>
              </a:rPr>
              <a:t>L</a:t>
            </a:r>
          </a:p>
        </p:txBody>
      </p:sp>
      <p:sp>
        <p:nvSpPr>
          <p:cNvPr id="13" name="TextBox 5"/>
          <p:cNvSpPr txBox="1">
            <a:spLocks noChangeArrowheads="1"/>
          </p:cNvSpPr>
          <p:nvPr/>
        </p:nvSpPr>
        <p:spPr bwMode="auto">
          <a:xfrm>
            <a:off x="6042025" y="1949450"/>
            <a:ext cx="782638" cy="1016000"/>
          </a:xfrm>
          <a:prstGeom prst="rect">
            <a:avLst/>
          </a:prstGeom>
          <a:noFill/>
          <a:ln w="9525">
            <a:noFill/>
            <a:miter lim="800000"/>
            <a:headEnd/>
            <a:tailEnd/>
          </a:ln>
        </p:spPr>
        <p:txBody>
          <a:bodyPr wrap="none">
            <a:spAutoFit/>
          </a:bodyPr>
          <a:lstStyle/>
          <a:p>
            <a:pPr>
              <a:defRPr/>
            </a:pPr>
            <a:r>
              <a:rPr lang="en-US" sz="6000" b="1" dirty="0">
                <a:solidFill>
                  <a:schemeClr val="tx1">
                    <a:lumMod val="85000"/>
                  </a:schemeClr>
                </a:solidFill>
              </a:rPr>
              <a:t>O</a:t>
            </a:r>
          </a:p>
        </p:txBody>
      </p:sp>
      <p:sp>
        <p:nvSpPr>
          <p:cNvPr id="14" name="Rectangle 13"/>
          <p:cNvSpPr/>
          <p:nvPr/>
        </p:nvSpPr>
        <p:spPr>
          <a:xfrm rot="5400000">
            <a:off x="1697038" y="3883025"/>
            <a:ext cx="2312987" cy="646113"/>
          </a:xfrm>
          <a:prstGeom prst="rect">
            <a:avLst/>
          </a:prstGeom>
        </p:spPr>
        <p:txBody>
          <a:bodyPr wrap="none">
            <a:spAutoFit/>
          </a:bodyPr>
          <a:lstStyle/>
          <a:p>
            <a:pPr marL="342900" indent="-342900">
              <a:spcBef>
                <a:spcPct val="20000"/>
              </a:spcBef>
              <a:buClr>
                <a:srgbClr val="CE8F10"/>
              </a:buClr>
              <a:buSzPct val="80000"/>
              <a:defRPr/>
            </a:pPr>
            <a:r>
              <a:rPr lang="en-US" sz="3600" b="1" kern="0" dirty="0">
                <a:effectLst>
                  <a:outerShdw blurRad="38100" dist="38100" dir="2700000" algn="tl">
                    <a:srgbClr val="000000">
                      <a:alpha val="43137"/>
                    </a:srgbClr>
                  </a:outerShdw>
                </a:effectLst>
                <a:latin typeface="Arial"/>
              </a:rPr>
              <a:t>Feedback</a:t>
            </a:r>
          </a:p>
        </p:txBody>
      </p:sp>
      <p:sp>
        <p:nvSpPr>
          <p:cNvPr id="15" name="Rectangle 14"/>
          <p:cNvSpPr/>
          <p:nvPr/>
        </p:nvSpPr>
        <p:spPr>
          <a:xfrm rot="5400000">
            <a:off x="2790826" y="4556125"/>
            <a:ext cx="3702050" cy="523875"/>
          </a:xfrm>
          <a:prstGeom prst="rect">
            <a:avLst/>
          </a:prstGeom>
        </p:spPr>
        <p:txBody>
          <a:bodyPr wrap="none">
            <a:spAutoFit/>
          </a:bodyPr>
          <a:lstStyle/>
          <a:p>
            <a:pPr marL="342900" indent="-342900">
              <a:spcBef>
                <a:spcPct val="20000"/>
              </a:spcBef>
              <a:buClr>
                <a:srgbClr val="CE8F10"/>
              </a:buClr>
              <a:buSzPct val="80000"/>
              <a:defRPr/>
            </a:pPr>
            <a:r>
              <a:rPr lang="en-US" sz="2800" b="1" kern="0" dirty="0">
                <a:solidFill>
                  <a:schemeClr val="tx1">
                    <a:lumMod val="85000"/>
                  </a:schemeClr>
                </a:solidFill>
                <a:latin typeface="Arial"/>
              </a:rPr>
              <a:t>Listen &amp; Understand</a:t>
            </a:r>
          </a:p>
        </p:txBody>
      </p:sp>
      <p:sp>
        <p:nvSpPr>
          <p:cNvPr id="16" name="Rectangle 15"/>
          <p:cNvSpPr/>
          <p:nvPr/>
        </p:nvSpPr>
        <p:spPr>
          <a:xfrm rot="5400000">
            <a:off x="4843462" y="4294188"/>
            <a:ext cx="3179763" cy="522288"/>
          </a:xfrm>
          <a:prstGeom prst="rect">
            <a:avLst/>
          </a:prstGeom>
        </p:spPr>
        <p:txBody>
          <a:bodyPr wrap="none">
            <a:spAutoFit/>
          </a:bodyPr>
          <a:lstStyle/>
          <a:p>
            <a:pPr marL="342900" indent="-342900">
              <a:spcBef>
                <a:spcPct val="20000"/>
              </a:spcBef>
              <a:buClr>
                <a:srgbClr val="CE8F10"/>
              </a:buClr>
              <a:buSzPct val="80000"/>
              <a:defRPr/>
            </a:pPr>
            <a:r>
              <a:rPr lang="en-US" sz="2800" b="1" kern="0" dirty="0">
                <a:solidFill>
                  <a:schemeClr val="tx1">
                    <a:lumMod val="85000"/>
                  </a:schemeClr>
                </a:solidFill>
                <a:latin typeface="Arial"/>
              </a:rPr>
              <a:t>Options Explored</a:t>
            </a:r>
          </a:p>
        </p:txBody>
      </p:sp>
      <p:sp>
        <p:nvSpPr>
          <p:cNvPr id="11"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914400" y="304800"/>
            <a:ext cx="7848600" cy="1362456"/>
          </a:xfrm>
        </p:spPr>
        <p:txBody>
          <a:bodyPr/>
          <a:lstStyle/>
          <a:p>
            <a:pPr fontAlgn="auto">
              <a:spcAft>
                <a:spcPts val="0"/>
              </a:spcAft>
              <a:defRPr/>
            </a:pPr>
            <a:r>
              <a:rPr sz="4400" smtClean="0">
                <a:solidFill>
                  <a:schemeClr val="tx2"/>
                </a:solidFill>
              </a:rPr>
              <a:t>The 1</a:t>
            </a:r>
            <a:r>
              <a:rPr sz="4400" baseline="30000" smtClean="0">
                <a:solidFill>
                  <a:schemeClr val="tx2"/>
                </a:solidFill>
              </a:rPr>
              <a:t>st</a:t>
            </a:r>
            <a:r>
              <a:rPr sz="4400" smtClean="0">
                <a:solidFill>
                  <a:schemeClr val="tx2"/>
                </a:solidFill>
              </a:rPr>
              <a:t> Task: Feedback</a:t>
            </a:r>
          </a:p>
        </p:txBody>
      </p:sp>
      <p:sp>
        <p:nvSpPr>
          <p:cNvPr id="134146" name="Content Placeholder 2"/>
          <p:cNvSpPr>
            <a:spLocks noGrp="1"/>
          </p:cNvSpPr>
          <p:nvPr>
            <p:ph type="body" idx="1"/>
          </p:nvPr>
        </p:nvSpPr>
        <p:spPr>
          <a:xfrm>
            <a:off x="0" y="2133600"/>
            <a:ext cx="9144000" cy="609600"/>
          </a:xfrm>
        </p:spPr>
        <p:txBody>
          <a:bodyPr/>
          <a:lstStyle/>
          <a:p>
            <a:pPr algn="ctr">
              <a:buFont typeface="Wingdings" pitchFamily="2" charset="2"/>
              <a:buNone/>
            </a:pPr>
            <a:r>
              <a:rPr lang="en-US" sz="2800" b="1" smtClean="0"/>
              <a:t>The Feedback Sandwich</a:t>
            </a:r>
          </a:p>
          <a:p>
            <a:pPr>
              <a:buFont typeface="Wingdings" pitchFamily="2" charset="2"/>
              <a:buNone/>
            </a:pPr>
            <a:endParaRPr lang="en-US" sz="2800" b="1" smtClean="0"/>
          </a:p>
        </p:txBody>
      </p:sp>
      <p:sp>
        <p:nvSpPr>
          <p:cNvPr id="6" name="Content Placeholder 2"/>
          <p:cNvSpPr txBox="1">
            <a:spLocks/>
          </p:cNvSpPr>
          <p:nvPr/>
        </p:nvSpPr>
        <p:spPr bwMode="auto">
          <a:xfrm>
            <a:off x="4648200" y="3581400"/>
            <a:ext cx="3810000" cy="3074988"/>
          </a:xfrm>
          <a:prstGeom prst="rect">
            <a:avLst/>
          </a:prstGeom>
          <a:noFill/>
          <a:ln w="9525">
            <a:noFill/>
            <a:miter lim="800000"/>
            <a:headEnd/>
            <a:tailEnd/>
          </a:ln>
          <a:effectLst/>
        </p:spPr>
        <p:txBody>
          <a:bodyPr/>
          <a:lstStyle/>
          <a:p>
            <a:pPr algn="ctr">
              <a:spcBef>
                <a:spcPct val="20000"/>
              </a:spcBef>
              <a:buClr>
                <a:schemeClr val="hlink"/>
              </a:buClr>
              <a:buSzPct val="80000"/>
              <a:buFont typeface="Wingdings" pitchFamily="2" charset="2"/>
              <a:buNone/>
              <a:defRPr/>
            </a:pPr>
            <a:r>
              <a:rPr lang="en-US" sz="2800" kern="0" dirty="0">
                <a:solidFill>
                  <a:srgbClr val="FFFF00"/>
                </a:solidFill>
                <a:latin typeface="+mn-lt"/>
              </a:rPr>
              <a:t>Ask Permission</a:t>
            </a:r>
          </a:p>
          <a:p>
            <a:pPr algn="ctr">
              <a:spcBef>
                <a:spcPct val="20000"/>
              </a:spcBef>
              <a:buClr>
                <a:schemeClr val="hlink"/>
              </a:buClr>
              <a:buSzPct val="80000"/>
              <a:buFont typeface="Wingdings" pitchFamily="2" charset="2"/>
              <a:buNone/>
              <a:defRPr/>
            </a:pPr>
            <a:endParaRPr lang="en-US" sz="2800" kern="0" dirty="0">
              <a:solidFill>
                <a:srgbClr val="FFFF00"/>
              </a:solidFill>
              <a:latin typeface="+mn-lt"/>
            </a:endParaRPr>
          </a:p>
          <a:p>
            <a:pPr algn="ctr">
              <a:spcBef>
                <a:spcPct val="20000"/>
              </a:spcBef>
              <a:buClr>
                <a:schemeClr val="hlink"/>
              </a:buClr>
              <a:buSzPct val="80000"/>
              <a:buFont typeface="Wingdings" pitchFamily="2" charset="2"/>
              <a:buNone/>
              <a:defRPr/>
            </a:pPr>
            <a:r>
              <a:rPr lang="en-US" sz="2800" kern="0" dirty="0">
                <a:solidFill>
                  <a:srgbClr val="FFFF00"/>
                </a:solidFill>
                <a:latin typeface="+mn-lt"/>
              </a:rPr>
              <a:t>Give </a:t>
            </a:r>
            <a:r>
              <a:rPr lang="en-US" sz="2800" kern="0" dirty="0" smtClean="0">
                <a:solidFill>
                  <a:srgbClr val="FFFF00"/>
                </a:solidFill>
                <a:latin typeface="+mn-lt"/>
              </a:rPr>
              <a:t>Feedback</a:t>
            </a:r>
            <a:endParaRPr lang="en-US" sz="2800" kern="0" dirty="0">
              <a:solidFill>
                <a:srgbClr val="FFFF00"/>
              </a:solidFill>
              <a:latin typeface="+mn-lt"/>
            </a:endParaRPr>
          </a:p>
          <a:p>
            <a:pPr algn="ctr">
              <a:spcBef>
                <a:spcPct val="20000"/>
              </a:spcBef>
              <a:buClr>
                <a:schemeClr val="hlink"/>
              </a:buClr>
              <a:buSzPct val="80000"/>
              <a:buFont typeface="Wingdings" pitchFamily="2" charset="2"/>
              <a:buNone/>
              <a:defRPr/>
            </a:pPr>
            <a:endParaRPr lang="en-US" sz="2800" kern="0" dirty="0">
              <a:solidFill>
                <a:srgbClr val="FFFF00"/>
              </a:solidFill>
              <a:latin typeface="+mn-lt"/>
            </a:endParaRPr>
          </a:p>
          <a:p>
            <a:pPr algn="ctr">
              <a:spcBef>
                <a:spcPct val="20000"/>
              </a:spcBef>
              <a:buClr>
                <a:schemeClr val="hlink"/>
              </a:buClr>
              <a:buSzPct val="80000"/>
              <a:buFont typeface="Wingdings" pitchFamily="2" charset="2"/>
              <a:buNone/>
              <a:defRPr/>
            </a:pPr>
            <a:r>
              <a:rPr lang="en-US" sz="2800" kern="0" dirty="0">
                <a:solidFill>
                  <a:srgbClr val="FFFF00"/>
                </a:solidFill>
                <a:latin typeface="+mn-lt"/>
              </a:rPr>
              <a:t>Ask for Response</a:t>
            </a:r>
          </a:p>
          <a:p>
            <a:pPr marL="342900" indent="-342900" algn="ctr">
              <a:spcBef>
                <a:spcPct val="20000"/>
              </a:spcBef>
              <a:buClr>
                <a:schemeClr val="hlink"/>
              </a:buClr>
              <a:buSzPct val="80000"/>
              <a:buFont typeface="Wingdings" pitchFamily="2" charset="2"/>
              <a:buNone/>
              <a:defRPr/>
            </a:pPr>
            <a:endParaRPr lang="en-US" sz="2800" b="1" i="1" kern="0" dirty="0">
              <a:solidFill>
                <a:srgbClr val="FFFF00"/>
              </a:solidFill>
              <a:latin typeface="+mn-lt"/>
            </a:endParaRPr>
          </a:p>
        </p:txBody>
      </p:sp>
      <p:pic>
        <p:nvPicPr>
          <p:cNvPr id="134148" name="Picture 1"/>
          <p:cNvPicPr>
            <a:picLocks noChangeAspect="1"/>
          </p:cNvPicPr>
          <p:nvPr/>
        </p:nvPicPr>
        <p:blipFill>
          <a:blip r:embed="rId3"/>
          <a:srcRect l="30453" r="8066" b="2596"/>
          <a:stretch>
            <a:fillRect/>
          </a:stretch>
        </p:blipFill>
        <p:spPr bwMode="auto">
          <a:xfrm>
            <a:off x="990600" y="3209925"/>
            <a:ext cx="3035300" cy="3190875"/>
          </a:xfrm>
          <a:prstGeom prst="rect">
            <a:avLst/>
          </a:prstGeom>
          <a:noFill/>
          <a:ln w="9525">
            <a:noFill/>
            <a:miter lim="800000"/>
            <a:headEnd/>
            <a:tailEnd/>
          </a:ln>
        </p:spPr>
      </p:pic>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132</a:t>
            </a:fld>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914400" y="304800"/>
            <a:ext cx="7315200" cy="1362456"/>
          </a:xfrm>
        </p:spPr>
        <p:txBody>
          <a:bodyPr/>
          <a:lstStyle/>
          <a:p>
            <a:pPr algn="ctr" fontAlgn="auto">
              <a:spcAft>
                <a:spcPts val="0"/>
              </a:spcAft>
              <a:defRPr/>
            </a:pPr>
            <a:r>
              <a:rPr sz="4400" smtClean="0">
                <a:solidFill>
                  <a:schemeClr val="tx2"/>
                </a:solidFill>
                <a:effectLst>
                  <a:outerShdw blurRad="38100" dist="38100" dir="2700000" algn="tl">
                    <a:srgbClr val="000000">
                      <a:alpha val="43137"/>
                    </a:srgbClr>
                  </a:outerShdw>
                </a:effectLst>
              </a:rPr>
              <a:t>The 1</a:t>
            </a:r>
            <a:r>
              <a:rPr sz="4400" baseline="30000" smtClean="0">
                <a:solidFill>
                  <a:schemeClr val="tx2"/>
                </a:solidFill>
                <a:effectLst>
                  <a:outerShdw blurRad="38100" dist="38100" dir="2700000" algn="tl">
                    <a:srgbClr val="000000">
                      <a:alpha val="43137"/>
                    </a:srgbClr>
                  </a:outerShdw>
                </a:effectLst>
              </a:rPr>
              <a:t>st</a:t>
            </a:r>
            <a:r>
              <a:rPr sz="4400" smtClean="0">
                <a:solidFill>
                  <a:schemeClr val="tx2"/>
                </a:solidFill>
                <a:effectLst>
                  <a:outerShdw blurRad="38100" dist="38100" dir="2700000" algn="tl">
                    <a:srgbClr val="000000">
                      <a:alpha val="43137"/>
                    </a:srgbClr>
                  </a:outerShdw>
                </a:effectLst>
              </a:rPr>
              <a:t> Task: Feedback</a:t>
            </a:r>
          </a:p>
        </p:txBody>
      </p:sp>
      <p:sp>
        <p:nvSpPr>
          <p:cNvPr id="4" name="Content Placeholder 2"/>
          <p:cNvSpPr txBox="1">
            <a:spLocks/>
          </p:cNvSpPr>
          <p:nvPr/>
        </p:nvSpPr>
        <p:spPr bwMode="auto">
          <a:xfrm>
            <a:off x="827088" y="1905000"/>
            <a:ext cx="7402512" cy="3581400"/>
          </a:xfrm>
          <a:prstGeom prst="rect">
            <a:avLst/>
          </a:prstGeom>
          <a:noFill/>
          <a:ln w="9525">
            <a:noFill/>
            <a:miter lim="800000"/>
            <a:headEnd/>
            <a:tailEnd/>
          </a:ln>
          <a:effectLst/>
        </p:spPr>
        <p:txBody>
          <a:bodyPr/>
          <a:lstStyle/>
          <a:p>
            <a:pPr marL="342900" indent="-342900">
              <a:spcBef>
                <a:spcPts val="1000"/>
              </a:spcBef>
              <a:buClr>
                <a:schemeClr val="hlink"/>
              </a:buClr>
              <a:buSzPct val="80000"/>
              <a:defRPr/>
            </a:pPr>
            <a:r>
              <a:rPr lang="en-US" sz="3200" dirty="0">
                <a:solidFill>
                  <a:srgbClr val="FFFF00"/>
                </a:solidFill>
                <a:latin typeface="+mn-lt"/>
              </a:rPr>
              <a:t>What you need to </a:t>
            </a:r>
            <a:r>
              <a:rPr lang="en-US" sz="3200" dirty="0" smtClean="0">
                <a:solidFill>
                  <a:srgbClr val="FFFF00"/>
                </a:solidFill>
                <a:latin typeface="+mn-lt"/>
              </a:rPr>
              <a:t>cover:</a:t>
            </a:r>
            <a:endParaRPr lang="en-US" sz="3200" dirty="0">
              <a:solidFill>
                <a:srgbClr val="FFFF00"/>
              </a:solidFill>
              <a:latin typeface="+mn-lt"/>
            </a:endParaRPr>
          </a:p>
          <a:p>
            <a:pPr>
              <a:spcBef>
                <a:spcPts val="1000"/>
              </a:spcBef>
              <a:buClr>
                <a:schemeClr val="hlink"/>
              </a:buClr>
              <a:buSzPct val="80000"/>
              <a:defRPr/>
            </a:pPr>
            <a:r>
              <a:rPr lang="en-US" sz="3200" kern="0" dirty="0">
                <a:latin typeface="+mn-lt"/>
              </a:rPr>
              <a:t>1. Range of scores and </a:t>
            </a:r>
            <a:r>
              <a:rPr lang="en-US" sz="3200" kern="0" dirty="0" smtClean="0">
                <a:latin typeface="+mn-lt"/>
              </a:rPr>
              <a:t>context</a:t>
            </a:r>
            <a:endParaRPr lang="en-US" sz="3200" kern="0" dirty="0">
              <a:latin typeface="+mn-lt"/>
            </a:endParaRPr>
          </a:p>
          <a:p>
            <a:pPr>
              <a:spcBef>
                <a:spcPts val="1000"/>
              </a:spcBef>
              <a:buClr>
                <a:schemeClr val="hlink"/>
              </a:buClr>
              <a:buSzPct val="80000"/>
              <a:defRPr/>
            </a:pPr>
            <a:r>
              <a:rPr lang="en-US" sz="3200" kern="0" dirty="0">
                <a:latin typeface="+mn-lt"/>
              </a:rPr>
              <a:t>2. Screening results</a:t>
            </a:r>
          </a:p>
          <a:p>
            <a:pPr marL="342900" indent="-342900">
              <a:spcBef>
                <a:spcPts val="1000"/>
              </a:spcBef>
              <a:buClr>
                <a:schemeClr val="hlink"/>
              </a:buClr>
              <a:buSzPct val="80000"/>
              <a:defRPr/>
            </a:pPr>
            <a:r>
              <a:rPr lang="en-US" sz="3200" kern="0" dirty="0">
                <a:latin typeface="+mn-lt"/>
              </a:rPr>
              <a:t>3. Substance use norms in population</a:t>
            </a:r>
          </a:p>
          <a:p>
            <a:pPr marL="342900" indent="-342900">
              <a:spcBef>
                <a:spcPts val="1000"/>
              </a:spcBef>
              <a:buClr>
                <a:schemeClr val="hlink"/>
              </a:buClr>
              <a:buSzPct val="80000"/>
              <a:defRPr/>
            </a:pPr>
            <a:r>
              <a:rPr lang="en-US" sz="3200" kern="0" dirty="0">
                <a:latin typeface="+mn-lt"/>
              </a:rPr>
              <a:t>4. Interpretation of results (e.g., risk level)</a:t>
            </a:r>
          </a:p>
          <a:p>
            <a:pPr marL="342900" indent="-342900">
              <a:spcBef>
                <a:spcPts val="1000"/>
              </a:spcBef>
              <a:buClr>
                <a:schemeClr val="hlink"/>
              </a:buClr>
              <a:buSzPct val="80000"/>
              <a:defRPr/>
            </a:pPr>
            <a:r>
              <a:rPr lang="en-US" sz="3200" kern="0" dirty="0" smtClean="0">
                <a:latin typeface="+mn-lt"/>
              </a:rPr>
              <a:t>5</a:t>
            </a:r>
            <a:r>
              <a:rPr lang="en-US" sz="3200" kern="0" dirty="0">
                <a:latin typeface="+mn-lt"/>
              </a:rPr>
              <a:t>. Patient feedback about results</a:t>
            </a:r>
          </a:p>
          <a:p>
            <a:pPr marL="342900" indent="-342900">
              <a:spcBef>
                <a:spcPct val="20000"/>
              </a:spcBef>
              <a:buClr>
                <a:schemeClr val="hlink"/>
              </a:buClr>
              <a:buSzPct val="80000"/>
              <a:defRPr/>
            </a:pPr>
            <a:endParaRPr lang="en-US" sz="3200" kern="0" dirty="0">
              <a:latin typeface="+mn-lt"/>
            </a:endParaRPr>
          </a:p>
          <a:p>
            <a:pPr>
              <a:spcBef>
                <a:spcPct val="20000"/>
              </a:spcBef>
              <a:buClr>
                <a:schemeClr val="hlink"/>
              </a:buClr>
              <a:buSzPct val="80000"/>
              <a:defRPr/>
            </a:pPr>
            <a:endParaRPr lang="en-US" sz="3200" kern="0" dirty="0">
              <a:latin typeface="+mn-lt"/>
            </a:endParaRP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914400" y="304800"/>
            <a:ext cx="7315200" cy="990600"/>
          </a:xfrm>
        </p:spPr>
        <p:txBody>
          <a:bodyPr/>
          <a:lstStyle/>
          <a:p>
            <a:pPr algn="ctr" fontAlgn="auto">
              <a:spcAft>
                <a:spcPts val="0"/>
              </a:spcAft>
              <a:defRPr/>
            </a:pPr>
            <a:r>
              <a:rPr sz="4400" dirty="0" smtClean="0">
                <a:solidFill>
                  <a:schemeClr val="tx2"/>
                </a:solidFill>
              </a:rPr>
              <a:t>The 1</a:t>
            </a:r>
            <a:r>
              <a:rPr sz="4400" baseline="30000" dirty="0" smtClean="0">
                <a:solidFill>
                  <a:schemeClr val="tx2"/>
                </a:solidFill>
              </a:rPr>
              <a:t>st</a:t>
            </a:r>
            <a:r>
              <a:rPr sz="4400" dirty="0" smtClean="0">
                <a:solidFill>
                  <a:schemeClr val="tx2"/>
                </a:solidFill>
              </a:rPr>
              <a:t> Task: Feedback</a:t>
            </a:r>
          </a:p>
        </p:txBody>
      </p:sp>
      <p:sp>
        <p:nvSpPr>
          <p:cNvPr id="4" name="Content Placeholder 2"/>
          <p:cNvSpPr txBox="1">
            <a:spLocks/>
          </p:cNvSpPr>
          <p:nvPr/>
        </p:nvSpPr>
        <p:spPr bwMode="auto">
          <a:xfrm>
            <a:off x="838200" y="1600200"/>
            <a:ext cx="7993063" cy="5257800"/>
          </a:xfrm>
          <a:prstGeom prst="rect">
            <a:avLst/>
          </a:prstGeom>
          <a:noFill/>
          <a:ln w="9525">
            <a:noFill/>
            <a:miter lim="800000"/>
            <a:headEnd/>
            <a:tailEnd/>
          </a:ln>
          <a:effectLst/>
        </p:spPr>
        <p:txBody>
          <a:bodyPr/>
          <a:lstStyle/>
          <a:p>
            <a:pPr marL="514350" indent="-514350">
              <a:spcBef>
                <a:spcPts val="1000"/>
              </a:spcBef>
              <a:buClr>
                <a:schemeClr val="hlink"/>
              </a:buClr>
              <a:buSzPct val="80000"/>
              <a:defRPr/>
            </a:pPr>
            <a:r>
              <a:rPr lang="en-US" sz="2800" dirty="0" smtClean="0">
                <a:solidFill>
                  <a:srgbClr val="FFC000"/>
                </a:solidFill>
                <a:latin typeface="+mn-lt"/>
              </a:rPr>
              <a:t>Here is what you can say:</a:t>
            </a:r>
            <a:endParaRPr lang="en-US" sz="2800" dirty="0">
              <a:solidFill>
                <a:srgbClr val="FFC000"/>
              </a:solidFill>
              <a:latin typeface="+mn-lt"/>
            </a:endParaRPr>
          </a:p>
          <a:p>
            <a:pPr marL="514350" indent="-514350">
              <a:spcBef>
                <a:spcPts val="1000"/>
              </a:spcBef>
              <a:buClr>
                <a:schemeClr val="hlink"/>
              </a:buClr>
              <a:buSzPct val="80000"/>
              <a:defRPr/>
            </a:pPr>
            <a:r>
              <a:rPr lang="en-US" sz="2400" kern="0" dirty="0">
                <a:latin typeface="+mn-lt"/>
              </a:rPr>
              <a:t>1. </a:t>
            </a:r>
            <a:r>
              <a:rPr lang="en-US" sz="2800" b="1" kern="0" dirty="0">
                <a:solidFill>
                  <a:srgbClr val="FFFF00"/>
                </a:solidFill>
                <a:latin typeface="+mn-lt"/>
              </a:rPr>
              <a:t>Range of score </a:t>
            </a:r>
            <a:r>
              <a:rPr lang="en-US" sz="2400" kern="0" dirty="0">
                <a:solidFill>
                  <a:srgbClr val="FFFF00"/>
                </a:solidFill>
                <a:latin typeface="+mn-lt"/>
              </a:rPr>
              <a:t>and </a:t>
            </a:r>
            <a:r>
              <a:rPr lang="en-US" sz="2800" b="1" kern="0" dirty="0">
                <a:solidFill>
                  <a:srgbClr val="FFFF00"/>
                </a:solidFill>
                <a:latin typeface="+mn-lt"/>
              </a:rPr>
              <a:t>context</a:t>
            </a:r>
            <a:r>
              <a:rPr lang="en-US" sz="2400" kern="0" dirty="0">
                <a:solidFill>
                  <a:srgbClr val="FFFF00"/>
                </a:solidFill>
                <a:latin typeface="+mn-lt"/>
              </a:rPr>
              <a:t> </a:t>
            </a:r>
            <a:r>
              <a:rPr lang="en-US" sz="2400" kern="0" dirty="0">
                <a:latin typeface="+mn-lt"/>
              </a:rPr>
              <a:t>- </a:t>
            </a:r>
            <a:r>
              <a:rPr lang="en-US" sz="2400" i="1" kern="0" dirty="0">
                <a:latin typeface="+mn-lt"/>
              </a:rPr>
              <a:t>Scores on the AUDIT range from 0-40.  Most people who are social drinkers score less than 8.</a:t>
            </a:r>
          </a:p>
          <a:p>
            <a:pPr marL="514350" indent="-514350">
              <a:spcBef>
                <a:spcPts val="1000"/>
              </a:spcBef>
              <a:buClr>
                <a:schemeClr val="hlink"/>
              </a:buClr>
              <a:buSzPct val="80000"/>
              <a:defRPr/>
            </a:pPr>
            <a:r>
              <a:rPr lang="en-US" sz="2400" kern="0" dirty="0">
                <a:solidFill>
                  <a:prstClr val="white"/>
                </a:solidFill>
                <a:latin typeface="Calibri"/>
              </a:rPr>
              <a:t>2. </a:t>
            </a:r>
            <a:r>
              <a:rPr lang="en-US" sz="2800" b="1" kern="0" dirty="0">
                <a:solidFill>
                  <a:srgbClr val="FFFF00"/>
                </a:solidFill>
                <a:latin typeface="+mn-lt"/>
              </a:rPr>
              <a:t>Results</a:t>
            </a:r>
            <a:r>
              <a:rPr lang="en-US" sz="2400" b="1" kern="0" dirty="0">
                <a:latin typeface="+mn-lt"/>
              </a:rPr>
              <a:t> </a:t>
            </a:r>
            <a:r>
              <a:rPr lang="en-US" sz="2400" kern="0" dirty="0">
                <a:latin typeface="+mn-lt"/>
              </a:rPr>
              <a:t>- </a:t>
            </a:r>
            <a:r>
              <a:rPr lang="en-US" sz="2400" i="1" kern="0" dirty="0">
                <a:latin typeface="+mn-lt"/>
              </a:rPr>
              <a:t>Your score was 18 on the alcohol screen.</a:t>
            </a:r>
          </a:p>
          <a:p>
            <a:pPr marL="342900" indent="-342900">
              <a:spcBef>
                <a:spcPts val="1000"/>
              </a:spcBef>
              <a:buClr>
                <a:schemeClr val="hlink"/>
              </a:buClr>
              <a:buSzPct val="80000"/>
              <a:defRPr/>
            </a:pPr>
            <a:r>
              <a:rPr lang="en-US" sz="2400" kern="0" dirty="0" smtClean="0">
                <a:latin typeface="+mn-lt"/>
              </a:rPr>
              <a:t>3. </a:t>
            </a:r>
            <a:r>
              <a:rPr lang="en-US" sz="2800" b="1" kern="0" dirty="0">
                <a:solidFill>
                  <a:srgbClr val="FFFF00"/>
                </a:solidFill>
                <a:latin typeface="+mn-lt"/>
              </a:rPr>
              <a:t>Norms</a:t>
            </a:r>
            <a:r>
              <a:rPr lang="en-US" sz="2400" kern="0" dirty="0">
                <a:solidFill>
                  <a:srgbClr val="FFFF00"/>
                </a:solidFill>
                <a:latin typeface="+mn-lt"/>
              </a:rPr>
              <a:t> </a:t>
            </a:r>
            <a:r>
              <a:rPr lang="en-US" sz="2400" kern="0" dirty="0">
                <a:latin typeface="+mn-lt"/>
              </a:rPr>
              <a:t>- </a:t>
            </a:r>
            <a:r>
              <a:rPr lang="en-US" sz="2400" i="1" kern="0" dirty="0">
                <a:latin typeface="+mn-lt"/>
              </a:rPr>
              <a:t>A score of 18 means that your drinking is higher than 75% of the U.S. adult population.</a:t>
            </a:r>
            <a:endParaRPr lang="en-US" sz="1000" i="1" kern="0" dirty="0">
              <a:latin typeface="+mn-lt"/>
            </a:endParaRPr>
          </a:p>
          <a:p>
            <a:pPr marL="342900" indent="-342900">
              <a:spcBef>
                <a:spcPts val="1000"/>
              </a:spcBef>
              <a:buClr>
                <a:schemeClr val="hlink"/>
              </a:buClr>
              <a:buSzPct val="80000"/>
              <a:defRPr/>
            </a:pPr>
            <a:r>
              <a:rPr lang="en-US" sz="2400" kern="0" dirty="0">
                <a:latin typeface="+mn-lt"/>
              </a:rPr>
              <a:t>4</a:t>
            </a:r>
            <a:r>
              <a:rPr lang="en-US" sz="2400" kern="0" dirty="0" smtClean="0">
                <a:latin typeface="+mn-lt"/>
              </a:rPr>
              <a:t>. </a:t>
            </a:r>
            <a:r>
              <a:rPr lang="en-US" sz="2800" b="1" kern="0" dirty="0">
                <a:solidFill>
                  <a:srgbClr val="FFFF00"/>
                </a:solidFill>
                <a:latin typeface="+mn-lt"/>
              </a:rPr>
              <a:t>Interpretation of results </a:t>
            </a:r>
            <a:r>
              <a:rPr lang="en-US" sz="2400" kern="0" dirty="0">
                <a:latin typeface="+mn-lt"/>
              </a:rPr>
              <a:t>- </a:t>
            </a:r>
            <a:r>
              <a:rPr lang="en-US" sz="2400" i="1" kern="0" dirty="0">
                <a:latin typeface="+mn-lt"/>
              </a:rPr>
              <a:t>18 puts you in the moderate-to-high risk range. At this level, your use is putting you at risk for a variety of health issues.</a:t>
            </a:r>
            <a:endParaRPr lang="en-US" sz="1000" i="1" kern="0" dirty="0">
              <a:latin typeface="+mn-lt"/>
            </a:endParaRPr>
          </a:p>
          <a:p>
            <a:pPr marL="342900" indent="-342900">
              <a:spcBef>
                <a:spcPts val="1000"/>
              </a:spcBef>
              <a:buClr>
                <a:schemeClr val="hlink"/>
              </a:buClr>
              <a:buSzPct val="80000"/>
              <a:defRPr/>
            </a:pPr>
            <a:r>
              <a:rPr lang="en-US" sz="2400" kern="0" dirty="0" smtClean="0">
                <a:latin typeface="+mn-lt"/>
              </a:rPr>
              <a:t>5</a:t>
            </a:r>
            <a:r>
              <a:rPr lang="en-US" sz="2400" kern="0" dirty="0">
                <a:latin typeface="+mn-lt"/>
              </a:rPr>
              <a:t>. </a:t>
            </a:r>
            <a:r>
              <a:rPr lang="en-US" sz="2800" b="1" kern="0" dirty="0">
                <a:solidFill>
                  <a:srgbClr val="FFFF00"/>
                </a:solidFill>
                <a:latin typeface="+mn-lt"/>
              </a:rPr>
              <a:t>Patient reaction/feedback </a:t>
            </a:r>
            <a:r>
              <a:rPr lang="en-US" sz="2400" kern="0" dirty="0">
                <a:latin typeface="+mn-lt"/>
              </a:rPr>
              <a:t>- </a:t>
            </a:r>
            <a:r>
              <a:rPr lang="en-US" sz="2400" i="1" kern="0" dirty="0">
                <a:latin typeface="+mn-lt"/>
              </a:rPr>
              <a:t>What do you make of this?</a:t>
            </a:r>
          </a:p>
          <a:p>
            <a:pPr marL="342900" indent="-342900">
              <a:spcBef>
                <a:spcPct val="20000"/>
              </a:spcBef>
              <a:buClr>
                <a:schemeClr val="hlink"/>
              </a:buClr>
              <a:buSzPct val="80000"/>
              <a:defRPr/>
            </a:pPr>
            <a:endParaRPr lang="en-US" sz="4000" kern="0" dirty="0">
              <a:latin typeface="+mn-lt"/>
            </a:endParaRPr>
          </a:p>
          <a:p>
            <a:pPr marL="342900" indent="-342900">
              <a:spcBef>
                <a:spcPct val="20000"/>
              </a:spcBef>
              <a:buClr>
                <a:schemeClr val="hlink"/>
              </a:buClr>
              <a:buSzPct val="80000"/>
              <a:buFont typeface="Wingdings" pitchFamily="2" charset="2"/>
              <a:buChar char="l"/>
              <a:defRPr/>
            </a:pPr>
            <a:endParaRPr lang="en-US" sz="4000" kern="0" dirty="0">
              <a:latin typeface="+mn-lt"/>
            </a:endParaRP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Informational Brochures</a:t>
            </a:r>
            <a:endParaRPr sz="4400">
              <a:solidFill>
                <a:schemeClr val="tx2"/>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752600"/>
            <a:ext cx="3200400" cy="4800600"/>
          </a:xfrm>
          <a:prstGeom prst="rect">
            <a:avLst/>
          </a:prstGeom>
        </p:spPr>
      </p:pic>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135</a:t>
            </a:fld>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44563" y="771525"/>
            <a:ext cx="7253287" cy="914400"/>
          </a:xfrm>
          <a:prstGeom prst="rect">
            <a:avLst/>
          </a:prstGeom>
          <a:noFill/>
          <a:ln w="9525">
            <a:noFill/>
            <a:miter lim="800000"/>
            <a:headEnd/>
            <a:tailEnd/>
          </a:ln>
          <a:effectLst/>
        </p:spPr>
        <p:txBody>
          <a:bodyPr anchor="b"/>
          <a:lstStyle/>
          <a:p>
            <a:pPr algn="ctr">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The 1</a:t>
            </a:r>
            <a:r>
              <a:rPr lang="en-US" sz="4400" b="1" kern="0" baseline="30000" dirty="0">
                <a:solidFill>
                  <a:schemeClr val="tx2"/>
                </a:solidFill>
                <a:effectLst>
                  <a:outerShdw blurRad="38100" dist="38100" dir="2700000" algn="tl">
                    <a:srgbClr val="000000">
                      <a:alpha val="43137"/>
                    </a:srgbClr>
                  </a:outerShdw>
                </a:effectLst>
                <a:latin typeface="+mj-lt"/>
                <a:ea typeface="+mj-ea"/>
                <a:cs typeface="+mj-cs"/>
              </a:rPr>
              <a:t>st</a:t>
            </a:r>
            <a:r>
              <a:rPr lang="en-US" sz="4400" b="1" kern="0" dirty="0">
                <a:solidFill>
                  <a:schemeClr val="tx2"/>
                </a:solidFill>
                <a:effectLst>
                  <a:outerShdw blurRad="38100" dist="38100" dir="2700000" algn="tl">
                    <a:srgbClr val="000000">
                      <a:alpha val="43137"/>
                    </a:srgbClr>
                  </a:outerShdw>
                </a:effectLst>
                <a:latin typeface="+mj-lt"/>
                <a:ea typeface="+mj-ea"/>
                <a:cs typeface="+mj-cs"/>
              </a:rPr>
              <a:t> Task: Feedback</a:t>
            </a:r>
          </a:p>
        </p:txBody>
      </p:sp>
      <p:sp>
        <p:nvSpPr>
          <p:cNvPr id="109571" name="Content Placeholder 2"/>
          <p:cNvSpPr>
            <a:spLocks noGrp="1"/>
          </p:cNvSpPr>
          <p:nvPr>
            <p:ph type="body" idx="1"/>
          </p:nvPr>
        </p:nvSpPr>
        <p:spPr>
          <a:xfrm>
            <a:off x="873125" y="1905000"/>
            <a:ext cx="7397750" cy="4419600"/>
          </a:xfrm>
        </p:spPr>
        <p:txBody>
          <a:bodyPr>
            <a:noAutofit/>
          </a:bodyPr>
          <a:lstStyle/>
          <a:p>
            <a:pPr fontAlgn="auto">
              <a:spcBef>
                <a:spcPts val="1000"/>
              </a:spcBef>
              <a:spcAft>
                <a:spcPts val="0"/>
              </a:spcAft>
              <a:buClr>
                <a:schemeClr val="accent3"/>
              </a:buClr>
              <a:buFont typeface="Wingdings" pitchFamily="2" charset="2"/>
              <a:buNone/>
              <a:defRPr/>
            </a:pPr>
            <a:r>
              <a:rPr lang="en-US" sz="2800" b="1" dirty="0" smtClean="0">
                <a:solidFill>
                  <a:srgbClr val="FFC000"/>
                </a:solidFill>
              </a:rPr>
              <a:t>Handling </a:t>
            </a:r>
            <a:r>
              <a:rPr lang="en-US" sz="2800" b="1" dirty="0">
                <a:solidFill>
                  <a:srgbClr val="FFC000"/>
                </a:solidFill>
              </a:rPr>
              <a:t>R</a:t>
            </a:r>
            <a:r>
              <a:rPr lang="en-US" sz="2800" b="1" dirty="0" smtClean="0">
                <a:solidFill>
                  <a:srgbClr val="FFC000"/>
                </a:solidFill>
              </a:rPr>
              <a:t>esistance</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Look, I don’t have a drug problem.</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My dad was an alcoholic; I’m not like him.</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I can quit using anytime I want to.</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I just like the taste.</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Everybody drinks in college.</a:t>
            </a:r>
          </a:p>
          <a:p>
            <a:pPr fontAlgn="auto">
              <a:spcBef>
                <a:spcPts val="1000"/>
              </a:spcBef>
              <a:spcAft>
                <a:spcPts val="0"/>
              </a:spcAft>
              <a:buClr>
                <a:schemeClr val="accent3"/>
              </a:buClr>
              <a:buFont typeface="Wingdings" pitchFamily="2" charset="2"/>
              <a:buNone/>
              <a:defRPr/>
            </a:pPr>
            <a:endParaRPr lang="en-US" sz="2800" b="1" dirty="0" smtClean="0"/>
          </a:p>
          <a:p>
            <a:pPr fontAlgn="auto">
              <a:spcBef>
                <a:spcPts val="1000"/>
              </a:spcBef>
              <a:spcAft>
                <a:spcPts val="0"/>
              </a:spcAft>
              <a:buClr>
                <a:schemeClr val="accent3"/>
              </a:buClr>
              <a:buFont typeface="Wingdings" pitchFamily="2" charset="2"/>
              <a:buNone/>
              <a:defRPr/>
            </a:pPr>
            <a:r>
              <a:rPr lang="en-US" sz="2800" b="1" dirty="0" smtClean="0">
                <a:solidFill>
                  <a:srgbClr val="FFC000"/>
                </a:solidFill>
              </a:rPr>
              <a:t>What would you say?</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136</a:t>
            </a:fld>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2773363" y="1981200"/>
            <a:ext cx="3619500" cy="457200"/>
          </a:xfrm>
        </p:spPr>
        <p:txBody>
          <a:bodyPr/>
          <a:lstStyle/>
          <a:p>
            <a:pPr algn="ctr">
              <a:buFont typeface="Wingdings" pitchFamily="2" charset="2"/>
              <a:buNone/>
            </a:pPr>
            <a:r>
              <a:rPr lang="en-US" sz="2600" dirty="0" smtClean="0"/>
              <a:t>To avoid this…</a:t>
            </a:r>
          </a:p>
        </p:txBody>
      </p:sp>
      <p:sp>
        <p:nvSpPr>
          <p:cNvPr id="5" name="Content Placeholder 2"/>
          <p:cNvSpPr txBox="1">
            <a:spLocks/>
          </p:cNvSpPr>
          <p:nvPr/>
        </p:nvSpPr>
        <p:spPr bwMode="auto">
          <a:xfrm>
            <a:off x="927100" y="5864225"/>
            <a:ext cx="7310438" cy="765175"/>
          </a:xfrm>
          <a:prstGeom prst="rect">
            <a:avLst/>
          </a:prstGeom>
          <a:noFill/>
          <a:ln w="9525">
            <a:noFill/>
            <a:miter lim="800000"/>
            <a:headEnd/>
            <a:tailEnd/>
          </a:ln>
          <a:effectLst/>
        </p:spPr>
        <p:txBody>
          <a:bodyPr/>
          <a:lstStyle/>
          <a:p>
            <a:pPr marL="342900" indent="-342900" algn="ctr">
              <a:spcBef>
                <a:spcPct val="20000"/>
              </a:spcBef>
              <a:buClr>
                <a:schemeClr val="hlink"/>
              </a:buClr>
              <a:buSzPct val="80000"/>
              <a:buFont typeface="Wingdings" pitchFamily="2" charset="2"/>
              <a:buNone/>
              <a:defRPr/>
            </a:pPr>
            <a:r>
              <a:rPr lang="en-US" sz="4800" b="1" kern="0" dirty="0">
                <a:solidFill>
                  <a:srgbClr val="FFFF00"/>
                </a:solidFill>
                <a:latin typeface="+mn-lt"/>
              </a:rPr>
              <a:t>LET GO!!!</a:t>
            </a:r>
          </a:p>
        </p:txBody>
      </p:sp>
      <p:sp>
        <p:nvSpPr>
          <p:cNvPr id="6" name="Title 1"/>
          <p:cNvSpPr txBox="1">
            <a:spLocks/>
          </p:cNvSpPr>
          <p:nvPr/>
        </p:nvSpPr>
        <p:spPr bwMode="auto">
          <a:xfrm>
            <a:off x="927100" y="838200"/>
            <a:ext cx="7310438" cy="914400"/>
          </a:xfrm>
          <a:prstGeom prst="rect">
            <a:avLst/>
          </a:prstGeom>
          <a:noFill/>
          <a:ln w="9525">
            <a:noFill/>
            <a:miter lim="800000"/>
            <a:headEnd/>
            <a:tailEnd/>
          </a:ln>
          <a:effectLst/>
        </p:spPr>
        <p:txBody>
          <a:bodyPr anchor="b"/>
          <a:lstStyle/>
          <a:p>
            <a:pPr algn="ctr">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The 1</a:t>
            </a:r>
            <a:r>
              <a:rPr lang="en-US" sz="4400" b="1" kern="0" baseline="30000" dirty="0">
                <a:solidFill>
                  <a:schemeClr val="tx2"/>
                </a:solidFill>
                <a:effectLst>
                  <a:outerShdw blurRad="38100" dist="38100" dir="2700000" algn="tl">
                    <a:srgbClr val="000000">
                      <a:alpha val="43137"/>
                    </a:srgbClr>
                  </a:outerShdw>
                </a:effectLst>
                <a:latin typeface="+mj-lt"/>
                <a:ea typeface="+mj-ea"/>
                <a:cs typeface="+mj-cs"/>
              </a:rPr>
              <a:t>st</a:t>
            </a:r>
            <a:r>
              <a:rPr lang="en-US" sz="4400" b="1" kern="0" dirty="0">
                <a:solidFill>
                  <a:schemeClr val="tx2"/>
                </a:solidFill>
                <a:effectLst>
                  <a:outerShdw blurRad="38100" dist="38100" dir="2700000" algn="tl">
                    <a:srgbClr val="000000">
                      <a:alpha val="43137"/>
                    </a:srgbClr>
                  </a:outerShdw>
                </a:effectLst>
                <a:latin typeface="+mj-lt"/>
                <a:ea typeface="+mj-ea"/>
                <a:cs typeface="+mj-cs"/>
              </a:rPr>
              <a:t> Task:  Feedback</a:t>
            </a:r>
          </a:p>
        </p:txBody>
      </p:sp>
      <p:pic>
        <p:nvPicPr>
          <p:cNvPr id="4103" name="Picture 7" descr="C:\Users\bfinnerty\AppData\Local\Microsoft\Windows\Temporary Internet Files\Content.IE5\0YR237V3\MP9003029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594615"/>
            <a:ext cx="4648199" cy="331571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7575" y="838200"/>
            <a:ext cx="7312025" cy="914400"/>
          </a:xfrm>
          <a:prstGeom prst="rect">
            <a:avLst/>
          </a:prstGeom>
          <a:noFill/>
          <a:ln w="9525">
            <a:noFill/>
            <a:miter lim="800000"/>
            <a:headEnd/>
            <a:tailEnd/>
          </a:ln>
          <a:effectLst/>
        </p:spPr>
        <p:txBody>
          <a:bodyPr anchor="ctr"/>
          <a:lstStyle/>
          <a:p>
            <a:pPr algn="ctr">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The 1</a:t>
            </a:r>
            <a:r>
              <a:rPr lang="en-US" sz="4400" b="1" kern="0" baseline="30000" dirty="0">
                <a:solidFill>
                  <a:schemeClr val="tx2"/>
                </a:solidFill>
                <a:effectLst>
                  <a:outerShdw blurRad="38100" dist="38100" dir="2700000" algn="tl">
                    <a:srgbClr val="000000">
                      <a:alpha val="43137"/>
                    </a:srgbClr>
                  </a:outerShdw>
                </a:effectLst>
                <a:latin typeface="+mj-lt"/>
                <a:ea typeface="+mj-ea"/>
                <a:cs typeface="+mj-cs"/>
              </a:rPr>
              <a:t>st</a:t>
            </a:r>
            <a:r>
              <a:rPr lang="en-US" sz="4400" b="1" kern="0" dirty="0">
                <a:solidFill>
                  <a:schemeClr val="tx2"/>
                </a:solidFill>
                <a:effectLst>
                  <a:outerShdw blurRad="38100" dist="38100" dir="2700000" algn="tl">
                    <a:srgbClr val="000000">
                      <a:alpha val="43137"/>
                    </a:srgbClr>
                  </a:outerShdw>
                </a:effectLst>
                <a:latin typeface="+mj-lt"/>
                <a:ea typeface="+mj-ea"/>
                <a:cs typeface="+mj-cs"/>
              </a:rPr>
              <a:t> Task: Feedback</a:t>
            </a:r>
          </a:p>
        </p:txBody>
      </p:sp>
      <p:sp>
        <p:nvSpPr>
          <p:cNvPr id="111619" name="Content Placeholder 2"/>
          <p:cNvSpPr>
            <a:spLocks noGrp="1"/>
          </p:cNvSpPr>
          <p:nvPr>
            <p:ph type="body" idx="1"/>
          </p:nvPr>
        </p:nvSpPr>
        <p:spPr>
          <a:xfrm>
            <a:off x="917575" y="2114550"/>
            <a:ext cx="7385050" cy="3143250"/>
          </a:xfrm>
        </p:spPr>
        <p:txBody>
          <a:bodyPr>
            <a:normAutofit/>
          </a:bodyPr>
          <a:lstStyle/>
          <a:p>
            <a:pPr fontAlgn="auto">
              <a:spcBef>
                <a:spcPts val="1000"/>
              </a:spcBef>
              <a:spcAft>
                <a:spcPts val="0"/>
              </a:spcAft>
              <a:buClr>
                <a:schemeClr val="accent3"/>
              </a:buClr>
              <a:buFont typeface="Wingdings" pitchFamily="2" charset="2"/>
              <a:buNone/>
              <a:defRPr/>
            </a:pPr>
            <a:r>
              <a:rPr lang="en-US" sz="3200" b="1" dirty="0" smtClean="0">
                <a:solidFill>
                  <a:srgbClr val="FFC000"/>
                </a:solidFill>
              </a:rPr>
              <a:t>Easy Ways to Let Go</a:t>
            </a:r>
          </a:p>
          <a:p>
            <a:pPr marL="457200" indent="-457200" fontAlgn="auto">
              <a:spcBef>
                <a:spcPts val="1000"/>
              </a:spcBef>
              <a:spcAft>
                <a:spcPts val="0"/>
              </a:spcAft>
              <a:buClr>
                <a:schemeClr val="accent3"/>
              </a:buClr>
              <a:buFont typeface="Arial" pitchFamily="34" charset="0"/>
              <a:buChar char="•"/>
              <a:defRPr/>
            </a:pPr>
            <a:r>
              <a:rPr lang="en-US" sz="3200" dirty="0" smtClean="0"/>
              <a:t>I’m not going to push you to change anything you don’t want to change.</a:t>
            </a:r>
          </a:p>
          <a:p>
            <a:pPr marL="457200" indent="-457200" fontAlgn="auto">
              <a:spcBef>
                <a:spcPts val="1000"/>
              </a:spcBef>
              <a:spcAft>
                <a:spcPts val="0"/>
              </a:spcAft>
              <a:buClr>
                <a:schemeClr val="accent3"/>
              </a:buClr>
              <a:buFont typeface="Arial" pitchFamily="34" charset="0"/>
              <a:buChar char="•"/>
              <a:defRPr/>
            </a:pPr>
            <a:r>
              <a:rPr lang="en-US" sz="3200" dirty="0" smtClean="0"/>
              <a:t>I’d just like to give you some information.</a:t>
            </a:r>
          </a:p>
          <a:p>
            <a:pPr marL="457200" indent="-457200" fontAlgn="auto">
              <a:spcBef>
                <a:spcPts val="1000"/>
              </a:spcBef>
              <a:spcAft>
                <a:spcPts val="0"/>
              </a:spcAft>
              <a:buClr>
                <a:schemeClr val="accent3"/>
              </a:buClr>
              <a:buFont typeface="Arial" pitchFamily="34" charset="0"/>
              <a:buChar char="•"/>
              <a:defRPr/>
            </a:pPr>
            <a:r>
              <a:rPr lang="en-US" sz="3200" dirty="0" smtClean="0"/>
              <a:t>What you do is up to you</a:t>
            </a:r>
            <a:r>
              <a:rPr lang="en-US" sz="3200" dirty="0"/>
              <a:t>.</a:t>
            </a:r>
            <a:endParaRPr lang="en-US" sz="3200"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138</a:t>
            </a:fld>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4400" y="838200"/>
            <a:ext cx="7315200" cy="914400"/>
          </a:xfrm>
          <a:prstGeom prst="rect">
            <a:avLst/>
          </a:prstGeom>
          <a:noFill/>
          <a:ln w="9525">
            <a:noFill/>
            <a:miter lim="800000"/>
            <a:headEnd/>
            <a:tailEnd/>
          </a:ln>
          <a:effectLst/>
        </p:spPr>
        <p:txBody>
          <a:bodyPr anchor="ctr"/>
          <a:lstStyle/>
          <a:p>
            <a:pPr algn="ctr">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The 1</a:t>
            </a:r>
            <a:r>
              <a:rPr lang="en-US" sz="4400" b="1" kern="0" baseline="30000" dirty="0">
                <a:solidFill>
                  <a:schemeClr val="tx2"/>
                </a:solidFill>
                <a:effectLst>
                  <a:outerShdw blurRad="38100" dist="38100" dir="2700000" algn="tl">
                    <a:srgbClr val="000000">
                      <a:alpha val="43137"/>
                    </a:srgbClr>
                  </a:outerShdw>
                </a:effectLst>
                <a:latin typeface="+mj-lt"/>
                <a:ea typeface="+mj-ea"/>
                <a:cs typeface="+mj-cs"/>
              </a:rPr>
              <a:t>st</a:t>
            </a:r>
            <a:r>
              <a:rPr lang="en-US" sz="4400" b="1" kern="0" dirty="0">
                <a:solidFill>
                  <a:schemeClr val="tx2"/>
                </a:solidFill>
                <a:effectLst>
                  <a:outerShdw blurRad="38100" dist="38100" dir="2700000" algn="tl">
                    <a:srgbClr val="000000">
                      <a:alpha val="43137"/>
                    </a:srgbClr>
                  </a:outerShdw>
                </a:effectLst>
                <a:latin typeface="+mj-lt"/>
                <a:ea typeface="+mj-ea"/>
                <a:cs typeface="+mj-cs"/>
              </a:rPr>
              <a:t> Task:  Feedback</a:t>
            </a:r>
          </a:p>
        </p:txBody>
      </p:sp>
      <p:sp>
        <p:nvSpPr>
          <p:cNvPr id="112643" name="Content Placeholder 2"/>
          <p:cNvSpPr>
            <a:spLocks noGrp="1"/>
          </p:cNvSpPr>
          <p:nvPr>
            <p:ph type="body" idx="1"/>
          </p:nvPr>
        </p:nvSpPr>
        <p:spPr>
          <a:xfrm>
            <a:off x="931863" y="1752600"/>
            <a:ext cx="7388225" cy="4191000"/>
          </a:xfrm>
        </p:spPr>
        <p:txBody>
          <a:bodyPr>
            <a:noAutofit/>
          </a:bodyPr>
          <a:lstStyle/>
          <a:p>
            <a:pPr fontAlgn="auto">
              <a:spcBef>
                <a:spcPts val="0"/>
              </a:spcBef>
              <a:spcAft>
                <a:spcPts val="0"/>
              </a:spcAft>
              <a:buClr>
                <a:schemeClr val="accent3"/>
              </a:buClr>
              <a:buFont typeface="Wingdings" pitchFamily="2" charset="2"/>
              <a:buNone/>
              <a:defRPr/>
            </a:pPr>
            <a:r>
              <a:rPr lang="en-US" sz="2800" b="1" dirty="0" smtClean="0">
                <a:solidFill>
                  <a:srgbClr val="FFC000"/>
                </a:solidFill>
              </a:rPr>
              <a:t>Finding a Hook</a:t>
            </a:r>
            <a:endParaRPr lang="en-US" sz="1000" b="1" dirty="0" smtClean="0">
              <a:solidFill>
                <a:srgbClr val="FFC000"/>
              </a:solidFill>
            </a:endParaRPr>
          </a:p>
          <a:p>
            <a:pPr marL="342900" indent="-342900" fontAlgn="auto">
              <a:spcBef>
                <a:spcPts val="1000"/>
              </a:spcBef>
              <a:spcAft>
                <a:spcPts val="0"/>
              </a:spcAft>
              <a:buClr>
                <a:schemeClr val="accent3"/>
              </a:buClr>
              <a:buFont typeface="Arial" pitchFamily="34" charset="0"/>
              <a:buChar char="•"/>
              <a:defRPr/>
            </a:pPr>
            <a:r>
              <a:rPr lang="en-US" sz="2600" dirty="0" smtClean="0"/>
              <a:t>Ask the patient about their concerns</a:t>
            </a:r>
          </a:p>
          <a:p>
            <a:pPr marL="342900" indent="-342900" fontAlgn="auto">
              <a:spcBef>
                <a:spcPts val="1000"/>
              </a:spcBef>
              <a:spcAft>
                <a:spcPts val="0"/>
              </a:spcAft>
              <a:buClr>
                <a:schemeClr val="accent3"/>
              </a:buClr>
              <a:buFont typeface="Arial" pitchFamily="34" charset="0"/>
              <a:buChar char="•"/>
              <a:defRPr/>
            </a:pPr>
            <a:r>
              <a:rPr lang="en-US" sz="2600" dirty="0" smtClean="0"/>
              <a:t>Provide non-judgmental feedback/information</a:t>
            </a:r>
          </a:p>
          <a:p>
            <a:pPr marL="342900" indent="-342900" fontAlgn="auto">
              <a:spcBef>
                <a:spcPts val="1000"/>
              </a:spcBef>
              <a:spcAft>
                <a:spcPts val="0"/>
              </a:spcAft>
              <a:buClr>
                <a:schemeClr val="accent3"/>
              </a:buClr>
              <a:buFont typeface="Arial" pitchFamily="34" charset="0"/>
              <a:buChar char="•"/>
              <a:defRPr/>
            </a:pPr>
            <a:r>
              <a:rPr lang="en-US" sz="2600" dirty="0" smtClean="0"/>
              <a:t>Watch for signs of discomfort with status quo or interest or ability to change</a:t>
            </a:r>
          </a:p>
          <a:p>
            <a:pPr marL="342900" indent="-342900" fontAlgn="auto">
              <a:spcBef>
                <a:spcPts val="1000"/>
              </a:spcBef>
              <a:spcAft>
                <a:spcPts val="0"/>
              </a:spcAft>
              <a:buClr>
                <a:schemeClr val="accent3"/>
              </a:buClr>
              <a:buFont typeface="Arial" pitchFamily="34" charset="0"/>
              <a:buChar char="•"/>
              <a:defRPr/>
            </a:pPr>
            <a:r>
              <a:rPr lang="en-US" sz="2600" b="1" dirty="0" smtClean="0">
                <a:solidFill>
                  <a:srgbClr val="FFC000"/>
                </a:solidFill>
              </a:rPr>
              <a:t>Always ask this question: “What role, if any, do you think alcohol played in your (getting injured)?</a:t>
            </a:r>
          </a:p>
          <a:p>
            <a:pPr marL="342900" indent="-342900" fontAlgn="auto">
              <a:spcBef>
                <a:spcPts val="1000"/>
              </a:spcBef>
              <a:spcAft>
                <a:spcPts val="0"/>
              </a:spcAft>
              <a:buClr>
                <a:schemeClr val="accent3"/>
              </a:buClr>
              <a:buFont typeface="Arial" pitchFamily="34" charset="0"/>
              <a:buChar char="•"/>
              <a:defRPr/>
            </a:pPr>
            <a:r>
              <a:rPr lang="en-US" sz="2600" dirty="0" smtClean="0"/>
              <a:t>Let the patient decide.</a:t>
            </a:r>
          </a:p>
          <a:p>
            <a:pPr marL="342900" indent="-342900" fontAlgn="auto">
              <a:spcBef>
                <a:spcPts val="1000"/>
              </a:spcBef>
              <a:spcAft>
                <a:spcPts val="0"/>
              </a:spcAft>
              <a:buClr>
                <a:schemeClr val="accent3"/>
              </a:buClr>
              <a:buFont typeface="Arial" pitchFamily="34" charset="0"/>
              <a:buChar char="•"/>
              <a:defRPr/>
            </a:pPr>
            <a:r>
              <a:rPr lang="en-US" sz="2600" dirty="0" smtClean="0"/>
              <a:t>Just asking the question is helpful.</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139</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1" y="685800"/>
            <a:ext cx="9144000" cy="1295400"/>
          </a:xfrm>
        </p:spPr>
        <p:txBody>
          <a:bodyPr/>
          <a:lstStyle/>
          <a:p>
            <a:pPr algn="ctr" fontAlgn="auto">
              <a:spcAft>
                <a:spcPts val="0"/>
              </a:spcAft>
              <a:defRPr/>
            </a:pPr>
            <a:r>
              <a:rPr sz="4400" dirty="0" smtClean="0">
                <a:solidFill>
                  <a:schemeClr val="tx2"/>
                </a:solidFill>
              </a:rPr>
              <a:t>Medical Consequences of </a:t>
            </a:r>
            <a:br>
              <a:rPr sz="4400" dirty="0" smtClean="0">
                <a:solidFill>
                  <a:schemeClr val="tx2"/>
                </a:solidFill>
              </a:rPr>
            </a:br>
            <a:r>
              <a:rPr sz="4400" dirty="0" smtClean="0">
                <a:solidFill>
                  <a:schemeClr val="tx2"/>
                </a:solidFill>
              </a:rPr>
              <a:t>Substance Abuse</a:t>
            </a:r>
          </a:p>
        </p:txBody>
      </p:sp>
      <p:sp>
        <p:nvSpPr>
          <p:cNvPr id="6" name="Rectangle 6"/>
          <p:cNvSpPr>
            <a:spLocks noChangeArrowheads="1"/>
          </p:cNvSpPr>
          <p:nvPr/>
        </p:nvSpPr>
        <p:spPr bwMode="auto">
          <a:xfrm>
            <a:off x="533400" y="4419600"/>
            <a:ext cx="8229600" cy="1905000"/>
          </a:xfrm>
          <a:prstGeom prst="rect">
            <a:avLst/>
          </a:prstGeom>
          <a:noFill/>
          <a:ln w="9525">
            <a:noFill/>
            <a:miter lim="800000"/>
            <a:headEnd/>
            <a:tailEnd/>
          </a:ln>
        </p:spPr>
        <p:txBody>
          <a:bodyPr/>
          <a:lstStyle/>
          <a:p>
            <a:pPr>
              <a:spcBef>
                <a:spcPct val="20000"/>
              </a:spcBef>
              <a:buClr>
                <a:schemeClr val="hlink"/>
              </a:buClr>
              <a:buSzPct val="80000"/>
              <a:defRPr/>
            </a:pPr>
            <a:endParaRPr lang="en-US" sz="2800" dirty="0">
              <a:latin typeface="+mj-lt"/>
            </a:endParaRPr>
          </a:p>
        </p:txBody>
      </p:sp>
      <p:sp>
        <p:nvSpPr>
          <p:cNvPr id="8" name="Rectangle 3"/>
          <p:cNvSpPr>
            <a:spLocks noGrp="1" noChangeArrowheads="1"/>
          </p:cNvSpPr>
          <p:nvPr>
            <p:ph type="body" idx="1"/>
          </p:nvPr>
        </p:nvSpPr>
        <p:spPr>
          <a:xfrm>
            <a:off x="304800" y="1981200"/>
            <a:ext cx="8763000" cy="4495800"/>
          </a:xfrm>
          <a:ln>
            <a:noFill/>
          </a:ln>
        </p:spPr>
        <p:txBody>
          <a:bodyPr/>
          <a:lstStyle/>
          <a:p>
            <a:pPr eaLnBrk="1" hangingPunct="1">
              <a:lnSpc>
                <a:spcPct val="80000"/>
              </a:lnSpc>
              <a:spcBef>
                <a:spcPct val="35000"/>
              </a:spcBef>
              <a:spcAft>
                <a:spcPct val="35000"/>
              </a:spcAft>
              <a:buFontTx/>
              <a:buNone/>
            </a:pPr>
            <a:r>
              <a:rPr lang="en-US" sz="2000" b="1" dirty="0" smtClean="0"/>
              <a:t>Substance abuse is a leading cause of illness and death.  It can:</a:t>
            </a:r>
          </a:p>
          <a:p>
            <a:pPr marL="342900" indent="-342900" eaLnBrk="1" hangingPunct="1">
              <a:lnSpc>
                <a:spcPct val="80000"/>
              </a:lnSpc>
              <a:spcBef>
                <a:spcPct val="35000"/>
              </a:spcBef>
              <a:spcAft>
                <a:spcPct val="35000"/>
              </a:spcAft>
              <a:buFont typeface="Arial" pitchFamily="34" charset="0"/>
              <a:buChar char="•"/>
            </a:pPr>
            <a:r>
              <a:rPr lang="en-US" sz="2000" dirty="0" smtClean="0"/>
              <a:t>Lead to unintentional </a:t>
            </a:r>
            <a:r>
              <a:rPr lang="en-US" sz="2000" dirty="0" smtClean="0">
                <a:solidFill>
                  <a:srgbClr val="FFC000"/>
                </a:solidFill>
              </a:rPr>
              <a:t>injuries </a:t>
            </a:r>
            <a:r>
              <a:rPr lang="en-US" sz="2000" dirty="0" smtClean="0"/>
              <a:t>and </a:t>
            </a:r>
            <a:r>
              <a:rPr lang="en-US" sz="2000" dirty="0" smtClean="0">
                <a:solidFill>
                  <a:srgbClr val="FFC000"/>
                </a:solidFill>
              </a:rPr>
              <a:t>violence.</a:t>
            </a:r>
          </a:p>
          <a:p>
            <a:pPr marL="342900" indent="-342900" eaLnBrk="1" hangingPunct="1">
              <a:lnSpc>
                <a:spcPct val="80000"/>
              </a:lnSpc>
              <a:spcBef>
                <a:spcPct val="35000"/>
              </a:spcBef>
              <a:spcAft>
                <a:spcPct val="35000"/>
              </a:spcAft>
              <a:buFont typeface="Arial" pitchFamily="34" charset="0"/>
              <a:buChar char="•"/>
            </a:pPr>
            <a:r>
              <a:rPr lang="en-US" sz="2000" dirty="0" smtClean="0"/>
              <a:t>Exacerbate </a:t>
            </a:r>
            <a:r>
              <a:rPr lang="en-US" sz="2000" dirty="0" smtClean="0">
                <a:solidFill>
                  <a:srgbClr val="FFC000"/>
                </a:solidFill>
              </a:rPr>
              <a:t>medical conditions </a:t>
            </a:r>
            <a:r>
              <a:rPr lang="en-US" sz="2000" dirty="0" smtClean="0"/>
              <a:t>(e.g. diabetes, hypertension, sleep disorders).</a:t>
            </a:r>
          </a:p>
          <a:p>
            <a:pPr marL="342900" indent="-342900" eaLnBrk="1" hangingPunct="1">
              <a:lnSpc>
                <a:spcPct val="80000"/>
              </a:lnSpc>
              <a:spcBef>
                <a:spcPct val="35000"/>
              </a:spcBef>
              <a:spcAft>
                <a:spcPct val="35000"/>
              </a:spcAft>
              <a:buFont typeface="Arial" pitchFamily="34" charset="0"/>
              <a:buChar char="•"/>
            </a:pPr>
            <a:r>
              <a:rPr lang="en-US" sz="2000" dirty="0" smtClean="0"/>
              <a:t>Exacerbate </a:t>
            </a:r>
            <a:r>
              <a:rPr lang="en-US" sz="2000" dirty="0" smtClean="0">
                <a:solidFill>
                  <a:srgbClr val="FFC000"/>
                </a:solidFill>
              </a:rPr>
              <a:t>neuropsychiatric disorders </a:t>
            </a:r>
            <a:r>
              <a:rPr lang="en-US" sz="2000" dirty="0" smtClean="0"/>
              <a:t>(e.g. depression, sleep disorders).</a:t>
            </a:r>
          </a:p>
          <a:p>
            <a:pPr marL="342900" indent="-342900" eaLnBrk="1" hangingPunct="1">
              <a:lnSpc>
                <a:spcPct val="80000"/>
              </a:lnSpc>
              <a:spcBef>
                <a:spcPct val="35000"/>
              </a:spcBef>
              <a:spcAft>
                <a:spcPct val="35000"/>
              </a:spcAft>
              <a:buFont typeface="Arial" pitchFamily="34" charset="0"/>
              <a:buChar char="•"/>
            </a:pPr>
            <a:r>
              <a:rPr lang="en-US" sz="2000" dirty="0" smtClean="0"/>
              <a:t>Induce medical </a:t>
            </a:r>
            <a:r>
              <a:rPr lang="en-US" sz="2000" dirty="0" smtClean="0">
                <a:solidFill>
                  <a:srgbClr val="FFC000"/>
                </a:solidFill>
              </a:rPr>
              <a:t>diseases</a:t>
            </a:r>
            <a:r>
              <a:rPr lang="en-US" sz="2000" dirty="0" smtClean="0">
                <a:solidFill>
                  <a:schemeClr val="bg2">
                    <a:lumMod val="40000"/>
                    <a:lumOff val="60000"/>
                  </a:schemeClr>
                </a:solidFill>
              </a:rPr>
              <a:t> </a:t>
            </a:r>
            <a:r>
              <a:rPr lang="en-US" sz="2000" dirty="0" smtClean="0"/>
              <a:t>(e.g. stroke, dementia, cancers).</a:t>
            </a:r>
          </a:p>
          <a:p>
            <a:pPr marL="342900" indent="-342900" eaLnBrk="1" hangingPunct="1">
              <a:lnSpc>
                <a:spcPct val="80000"/>
              </a:lnSpc>
              <a:spcBef>
                <a:spcPct val="35000"/>
              </a:spcBef>
              <a:spcAft>
                <a:spcPct val="35000"/>
              </a:spcAft>
              <a:buFont typeface="Arial" pitchFamily="34" charset="0"/>
              <a:buChar char="•"/>
            </a:pPr>
            <a:r>
              <a:rPr lang="en-US" sz="2000" dirty="0" smtClean="0"/>
              <a:t>Result in </a:t>
            </a:r>
            <a:r>
              <a:rPr lang="en-US" sz="2000" dirty="0" smtClean="0">
                <a:solidFill>
                  <a:srgbClr val="FFC000"/>
                </a:solidFill>
              </a:rPr>
              <a:t>infectious diseases </a:t>
            </a:r>
            <a:r>
              <a:rPr lang="en-US" sz="2000" dirty="0" smtClean="0"/>
              <a:t>and infections (e.g. HIV, Hepatitis C).</a:t>
            </a:r>
          </a:p>
          <a:p>
            <a:pPr marL="342900" indent="-342900" eaLnBrk="1" hangingPunct="1">
              <a:lnSpc>
                <a:spcPct val="80000"/>
              </a:lnSpc>
              <a:spcBef>
                <a:spcPct val="35000"/>
              </a:spcBef>
              <a:spcAft>
                <a:spcPct val="35000"/>
              </a:spcAft>
              <a:buFont typeface="Arial" pitchFamily="34" charset="0"/>
              <a:buChar char="•"/>
            </a:pPr>
            <a:r>
              <a:rPr lang="en-US" sz="2000" dirty="0" smtClean="0"/>
              <a:t>Affect the </a:t>
            </a:r>
            <a:r>
              <a:rPr lang="en-US" sz="2000" dirty="0" smtClean="0">
                <a:solidFill>
                  <a:srgbClr val="FFC000"/>
                </a:solidFill>
              </a:rPr>
              <a:t>efficacy of </a:t>
            </a:r>
            <a:r>
              <a:rPr lang="en-US" sz="2000" dirty="0" smtClean="0"/>
              <a:t>prescribed </a:t>
            </a:r>
            <a:r>
              <a:rPr lang="en-US" sz="2000" dirty="0" smtClean="0">
                <a:solidFill>
                  <a:srgbClr val="FFC000"/>
                </a:solidFill>
              </a:rPr>
              <a:t>medications.</a:t>
            </a:r>
          </a:p>
          <a:p>
            <a:pPr marL="342900" indent="-342900" eaLnBrk="1" hangingPunct="1">
              <a:lnSpc>
                <a:spcPct val="80000"/>
              </a:lnSpc>
              <a:spcBef>
                <a:spcPct val="35000"/>
              </a:spcBef>
              <a:spcAft>
                <a:spcPct val="35000"/>
              </a:spcAft>
              <a:buFont typeface="Arial" pitchFamily="34" charset="0"/>
              <a:buChar char="•"/>
            </a:pPr>
            <a:r>
              <a:rPr lang="en-US" sz="2000" dirty="0" smtClean="0"/>
              <a:t>Be associated with </a:t>
            </a:r>
            <a:r>
              <a:rPr lang="en-US" sz="2000" dirty="0" smtClean="0">
                <a:solidFill>
                  <a:srgbClr val="FFC000"/>
                </a:solidFill>
              </a:rPr>
              <a:t>abuse of prescription </a:t>
            </a:r>
            <a:r>
              <a:rPr lang="en-US" sz="2000" dirty="0" smtClean="0"/>
              <a:t>medications. </a:t>
            </a:r>
          </a:p>
          <a:p>
            <a:pPr marL="342900" indent="-342900" eaLnBrk="1" hangingPunct="1">
              <a:lnSpc>
                <a:spcPct val="80000"/>
              </a:lnSpc>
              <a:spcBef>
                <a:spcPct val="35000"/>
              </a:spcBef>
              <a:spcAft>
                <a:spcPct val="35000"/>
              </a:spcAft>
              <a:buFont typeface="Arial" pitchFamily="34" charset="0"/>
              <a:buChar char="•"/>
            </a:pPr>
            <a:r>
              <a:rPr lang="en-US" sz="2000" dirty="0" smtClean="0"/>
              <a:t>Result in </a:t>
            </a:r>
            <a:r>
              <a:rPr lang="en-US" sz="2000" dirty="0" smtClean="0">
                <a:solidFill>
                  <a:srgbClr val="FFC000"/>
                </a:solidFill>
              </a:rPr>
              <a:t>low birth weight, premature </a:t>
            </a:r>
            <a:r>
              <a:rPr lang="en-US" sz="2000" dirty="0" smtClean="0"/>
              <a:t>deliveries, and </a:t>
            </a:r>
            <a:r>
              <a:rPr lang="en-US" sz="2000" dirty="0" smtClean="0">
                <a:solidFill>
                  <a:srgbClr val="FFC000"/>
                </a:solidFill>
              </a:rPr>
              <a:t>developmental</a:t>
            </a:r>
            <a:r>
              <a:rPr lang="en-US" sz="2000" dirty="0" smtClean="0">
                <a:solidFill>
                  <a:schemeClr val="bg2">
                    <a:lumMod val="40000"/>
                    <a:lumOff val="60000"/>
                  </a:schemeClr>
                </a:solidFill>
              </a:rPr>
              <a:t> </a:t>
            </a:r>
            <a:r>
              <a:rPr lang="en-US" sz="2000" dirty="0" smtClean="0"/>
              <a:t>disorders. </a:t>
            </a:r>
          </a:p>
          <a:p>
            <a:pPr marL="342900" indent="-342900" eaLnBrk="1" hangingPunct="1">
              <a:lnSpc>
                <a:spcPct val="80000"/>
              </a:lnSpc>
              <a:spcBef>
                <a:spcPct val="35000"/>
              </a:spcBef>
              <a:spcAft>
                <a:spcPct val="35000"/>
              </a:spcAft>
              <a:buFont typeface="Arial" pitchFamily="34" charset="0"/>
              <a:buChar char="•"/>
            </a:pPr>
            <a:r>
              <a:rPr lang="en-US" sz="2000" dirty="0" smtClean="0"/>
              <a:t>Result in dependence, which may require multiple treatment services.</a:t>
            </a:r>
          </a:p>
        </p:txBody>
      </p:sp>
      <p:sp>
        <p:nvSpPr>
          <p:cNvPr id="9" name="Text Box 4"/>
          <p:cNvSpPr txBox="1">
            <a:spLocks noChangeArrowheads="1"/>
          </p:cNvSpPr>
          <p:nvPr/>
        </p:nvSpPr>
        <p:spPr bwMode="auto">
          <a:xfrm>
            <a:off x="962025" y="6477000"/>
            <a:ext cx="7407275" cy="376238"/>
          </a:xfrm>
          <a:prstGeom prst="rect">
            <a:avLst/>
          </a:prstGeom>
          <a:solidFill>
            <a:srgbClr val="000000"/>
          </a:solidFill>
          <a:ln w="9525">
            <a:solidFill>
              <a:srgbClr val="0066FF"/>
            </a:solidFill>
            <a:miter lim="800000"/>
            <a:headEnd/>
            <a:tailEnd/>
          </a:ln>
        </p:spPr>
        <p:txBody>
          <a:bodyPr wrap="none">
            <a:spAutoFit/>
          </a:bodyPr>
          <a:lstStyle/>
          <a:p>
            <a:r>
              <a:rPr lang="en-US" sz="1800" b="1" dirty="0">
                <a:solidFill>
                  <a:srgbClr val="FFC000"/>
                </a:solidFill>
                <a:latin typeface="Arial" charset="0"/>
              </a:rPr>
              <a:t>Conclusion: Substance abuse has a major impact on public health</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a:t>
            </a:fld>
            <a:endParaRPr lang="en-US"/>
          </a:p>
        </p:txBody>
      </p:sp>
    </p:spTree>
    <p:extLst>
      <p:ext uri="{BB962C8B-B14F-4D97-AF65-F5344CB8AC3E}">
        <p14:creationId xmlns:p14="http://schemas.microsoft.com/office/powerpoint/2010/main" val="179243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up)">
                                      <p:cBhvr>
                                        <p:cTn id="12"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up)">
                                      <p:cBhvr>
                                        <p:cTn id="17"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up)">
                                      <p:cBhvr>
                                        <p:cTn id="22"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up)">
                                      <p:cBhvr>
                                        <p:cTn id="27" dur="500"/>
                                        <p:tgtEl>
                                          <p:spTgt spid="8">
                                            <p:txEl>
                                              <p:pRg st="5" end="5"/>
                                            </p:txEl>
                                          </p:spTgt>
                                        </p:tgtEl>
                                      </p:cBhvr>
                                    </p:animEffect>
                                  </p:childTnLst>
                                  <p:subTnLst>
                                    <p:animClr clrSpc="rgb" dir="cw">
                                      <p:cBhvr override="childStyle">
                                        <p:cTn dur="1" fill="hold" display="0" masterRel="nextClick" afterEffect="1"/>
                                        <p:tgtEl>
                                          <p:spTgt spid="8">
                                            <p:txEl>
                                              <p:pRg st="5" end="5"/>
                                            </p:txEl>
                                          </p:spTgt>
                                        </p:tgtEl>
                                        <p:attrNameLst>
                                          <p:attrName>ppt_c</p:attrName>
                                        </p:attrNameLst>
                                      </p:cBhvr>
                                      <p:to>
                                        <a:srgbClr val="C0C0C0"/>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wipe(up)">
                                      <p:cBhvr>
                                        <p:cTn id="32" dur="500"/>
                                        <p:tgtEl>
                                          <p:spTgt spid="8">
                                            <p:txEl>
                                              <p:pRg st="6" end="6"/>
                                            </p:txEl>
                                          </p:spTgt>
                                        </p:tgtEl>
                                      </p:cBhvr>
                                    </p:animEffect>
                                  </p:childTnLst>
                                  <p:subTnLst>
                                    <p:animClr clrSpc="rgb" dir="cw">
                                      <p:cBhvr override="childStyle">
                                        <p:cTn dur="1" fill="hold" display="0" masterRel="nextClick" afterEffect="1"/>
                                        <p:tgtEl>
                                          <p:spTgt spid="8">
                                            <p:txEl>
                                              <p:pRg st="6" end="6"/>
                                            </p:txEl>
                                          </p:spTgt>
                                        </p:tgtEl>
                                        <p:attrNameLst>
                                          <p:attrName>ppt_c</p:attrName>
                                        </p:attrNameLst>
                                      </p:cBhvr>
                                      <p:to>
                                        <a:srgbClr val="C0C0C0"/>
                                      </p:to>
                                    </p:animClr>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wipe(up)">
                                      <p:cBhvr>
                                        <p:cTn id="37" dur="500"/>
                                        <p:tgtEl>
                                          <p:spTgt spid="8">
                                            <p:txEl>
                                              <p:pRg st="7" end="7"/>
                                            </p:txEl>
                                          </p:spTgt>
                                        </p:tgtEl>
                                      </p:cBhvr>
                                    </p:animEffect>
                                  </p:childTnLst>
                                  <p:subTnLst>
                                    <p:animClr clrSpc="rgb" dir="cw">
                                      <p:cBhvr override="childStyle">
                                        <p:cTn dur="1" fill="hold" display="0" masterRel="nextClick" afterEffect="1"/>
                                        <p:tgtEl>
                                          <p:spTgt spid="8">
                                            <p:txEl>
                                              <p:pRg st="7" end="7"/>
                                            </p:txEl>
                                          </p:spTgt>
                                        </p:tgtEl>
                                        <p:attrNameLst>
                                          <p:attrName>ppt_c</p:attrName>
                                        </p:attrNameLst>
                                      </p:cBhvr>
                                      <p:to>
                                        <a:srgbClr val="C0C0C0"/>
                                      </p:to>
                                    </p:animClr>
                                  </p:sub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wipe(up)">
                                      <p:cBhvr>
                                        <p:cTn id="42" dur="500"/>
                                        <p:tgtEl>
                                          <p:spTgt spid="8">
                                            <p:txEl>
                                              <p:pRg st="8" end="8"/>
                                            </p:txEl>
                                          </p:spTgt>
                                        </p:tgtEl>
                                      </p:cBhvr>
                                    </p:animEffect>
                                  </p:childTnLst>
                                  <p:subTnLst>
                                    <p:animClr clrSpc="rgb" dir="cw">
                                      <p:cBhvr override="childStyle">
                                        <p:cTn dur="1" fill="hold" display="0" masterRel="nextClick" afterEffect="1"/>
                                        <p:tgtEl>
                                          <p:spTgt spid="8">
                                            <p:txEl>
                                              <p:pRg st="8" end="8"/>
                                            </p:txEl>
                                          </p:spTgt>
                                        </p:tgtEl>
                                        <p:attrNameLst>
                                          <p:attrName>ppt_c</p:attrName>
                                        </p:attrNameLst>
                                      </p:cBhvr>
                                      <p:to>
                                        <a:srgbClr val="C0C0C0"/>
                                      </p:to>
                                    </p:animClr>
                                  </p:sub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wipe(up)">
                                      <p:cBhvr>
                                        <p:cTn id="47" dur="500"/>
                                        <p:tgtEl>
                                          <p:spTgt spid="8">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ssolve">
                                      <p:cBhvr>
                                        <p:cTn id="52" dur="500"/>
                                        <p:tgtEl>
                                          <p:spTgt spid="9"/>
                                        </p:tgtEl>
                                      </p:cBhvr>
                                    </p:animEffect>
                                  </p:childTnLst>
                                </p:cTn>
                              </p:par>
                              <p:par>
                                <p:cTn id="53" presetID="6" presetClass="emph" presetSubtype="0" fill="hold" grpId="1" nodeType="withEffect">
                                  <p:stCondLst>
                                    <p:cond delay="0"/>
                                  </p:stCondLst>
                                  <p:childTnLst>
                                    <p:animScale>
                                      <p:cBhvr>
                                        <p:cTn id="54" dur="2000" fill="hold"/>
                                        <p:tgtEl>
                                          <p:spTgt spid="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9" grpId="1"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4400" y="914400"/>
            <a:ext cx="7315200" cy="914400"/>
          </a:xfrm>
          <a:prstGeom prst="rect">
            <a:avLst/>
          </a:prstGeom>
          <a:noFill/>
          <a:ln w="9525">
            <a:noFill/>
            <a:miter lim="800000"/>
            <a:headEnd/>
            <a:tailEnd/>
          </a:ln>
          <a:effectLst/>
        </p:spPr>
        <p:txBody>
          <a:bodyPr anchor="ctr"/>
          <a:lstStyle/>
          <a:p>
            <a:pPr algn="ctr">
              <a:defRPr/>
            </a:pP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Activity: </a:t>
            </a:r>
            <a:r>
              <a:rPr lang="en-US" sz="4400" b="1" kern="0" dirty="0">
                <a:solidFill>
                  <a:schemeClr val="tx2"/>
                </a:solidFill>
                <a:effectLst>
                  <a:outerShdw blurRad="38100" dist="38100" dir="2700000" algn="tl">
                    <a:srgbClr val="000000">
                      <a:alpha val="43137"/>
                    </a:srgbClr>
                  </a:outerShdw>
                </a:effectLst>
                <a:latin typeface="+mj-lt"/>
                <a:ea typeface="+mj-ea"/>
                <a:cs typeface="+mj-cs"/>
              </a:rPr>
              <a:t>Role Play</a:t>
            </a:r>
          </a:p>
        </p:txBody>
      </p:sp>
      <p:sp>
        <p:nvSpPr>
          <p:cNvPr id="113667" name="Content Placeholder 2"/>
          <p:cNvSpPr>
            <a:spLocks noGrp="1"/>
          </p:cNvSpPr>
          <p:nvPr>
            <p:ph type="body" idx="1"/>
          </p:nvPr>
        </p:nvSpPr>
        <p:spPr>
          <a:xfrm>
            <a:off x="914400" y="1981200"/>
            <a:ext cx="7772400" cy="3886200"/>
          </a:xfrm>
        </p:spPr>
        <p:txBody>
          <a:bodyPr>
            <a:normAutofit fontScale="92500" lnSpcReduction="20000"/>
          </a:bodyPr>
          <a:lstStyle/>
          <a:p>
            <a:pPr fontAlgn="auto">
              <a:spcAft>
                <a:spcPts val="0"/>
              </a:spcAft>
              <a:buClr>
                <a:schemeClr val="accent3"/>
              </a:buClr>
              <a:buFont typeface="Wingdings" pitchFamily="2" charset="2"/>
              <a:buNone/>
              <a:defRPr/>
            </a:pPr>
            <a:r>
              <a:rPr lang="en-US" sz="3000" dirty="0" smtClean="0"/>
              <a:t>Let’s practice </a:t>
            </a:r>
            <a:r>
              <a:rPr lang="en-US" sz="4300" b="1" dirty="0" smtClean="0">
                <a:solidFill>
                  <a:srgbClr val="FFC000"/>
                </a:solidFill>
              </a:rPr>
              <a:t>F</a:t>
            </a:r>
            <a:r>
              <a:rPr lang="en-US" sz="3000" dirty="0" smtClean="0"/>
              <a:t>: </a:t>
            </a:r>
          </a:p>
          <a:p>
            <a:pPr fontAlgn="auto">
              <a:spcAft>
                <a:spcPts val="0"/>
              </a:spcAft>
              <a:buClr>
                <a:schemeClr val="accent3"/>
              </a:buClr>
              <a:buFont typeface="Wingdings" pitchFamily="2" charset="2"/>
              <a:buNone/>
              <a:defRPr/>
            </a:pPr>
            <a:r>
              <a:rPr lang="en-US" sz="3000" dirty="0" smtClean="0"/>
              <a:t>Role Play Giving Feedback Using Completed Screening Tools </a:t>
            </a:r>
            <a:r>
              <a:rPr lang="en-US" sz="2800" b="1" dirty="0" smtClean="0"/>
              <a:t/>
            </a:r>
            <a:br>
              <a:rPr lang="en-US" sz="2800" b="1" dirty="0" smtClean="0"/>
            </a:br>
            <a:endParaRPr lang="en-US" sz="2800" b="1" dirty="0" smtClean="0"/>
          </a:p>
          <a:p>
            <a:pPr marL="457200" indent="-457200" fontAlgn="auto">
              <a:spcBef>
                <a:spcPts val="1000"/>
              </a:spcBef>
              <a:spcAft>
                <a:spcPts val="0"/>
              </a:spcAft>
              <a:buClr>
                <a:schemeClr val="accent3"/>
              </a:buClr>
              <a:buFont typeface="Arial" pitchFamily="34" charset="0"/>
              <a:buChar char="•"/>
              <a:defRPr/>
            </a:pPr>
            <a:r>
              <a:rPr lang="en-US" sz="3000" dirty="0" smtClean="0"/>
              <a:t>Focus the conversation</a:t>
            </a:r>
          </a:p>
          <a:p>
            <a:pPr marL="457200" indent="-457200" fontAlgn="auto">
              <a:spcBef>
                <a:spcPts val="1000"/>
              </a:spcBef>
              <a:spcAft>
                <a:spcPts val="0"/>
              </a:spcAft>
              <a:buClr>
                <a:schemeClr val="accent3"/>
              </a:buClr>
              <a:buFont typeface="Arial" pitchFamily="34" charset="0"/>
              <a:buChar char="•"/>
              <a:defRPr/>
            </a:pPr>
            <a:r>
              <a:rPr lang="en-US" sz="3000" dirty="0" smtClean="0"/>
              <a:t>Get the ball rolling</a:t>
            </a:r>
          </a:p>
          <a:p>
            <a:pPr marL="457200" indent="-457200" fontAlgn="auto">
              <a:spcBef>
                <a:spcPts val="1000"/>
              </a:spcBef>
              <a:spcAft>
                <a:spcPts val="0"/>
              </a:spcAft>
              <a:buClr>
                <a:schemeClr val="accent3"/>
              </a:buClr>
              <a:buFont typeface="Arial" pitchFamily="34" charset="0"/>
              <a:buChar char="•"/>
              <a:defRPr/>
            </a:pPr>
            <a:r>
              <a:rPr lang="en-US" sz="3000" dirty="0" smtClean="0"/>
              <a:t>Gauge where the patient is </a:t>
            </a:r>
          </a:p>
          <a:p>
            <a:pPr marL="457200" indent="-457200" fontAlgn="auto">
              <a:spcBef>
                <a:spcPts val="1000"/>
              </a:spcBef>
              <a:spcAft>
                <a:spcPts val="0"/>
              </a:spcAft>
              <a:buClr>
                <a:schemeClr val="accent3"/>
              </a:buClr>
              <a:buFont typeface="Arial" pitchFamily="34" charset="0"/>
              <a:buChar char="•"/>
              <a:defRPr/>
            </a:pPr>
            <a:r>
              <a:rPr lang="en-US" sz="3000" dirty="0" smtClean="0"/>
              <a:t>Hear their side of the story</a:t>
            </a:r>
          </a:p>
          <a:p>
            <a:pPr algn="ctr" fontAlgn="auto">
              <a:spcAft>
                <a:spcPts val="0"/>
              </a:spcAft>
              <a:buClr>
                <a:schemeClr val="accent3"/>
              </a:buClr>
              <a:buFont typeface="Wingdings" pitchFamily="2" charset="2"/>
              <a:buNone/>
              <a:defRPr/>
            </a:pPr>
            <a:endParaRPr lang="en-US" sz="4000" b="1" i="1"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914400" y="304800"/>
            <a:ext cx="7315200" cy="1362456"/>
          </a:xfrm>
          <a:prstGeom prst="rect">
            <a:avLst/>
          </a:prstGeom>
          <a:ln>
            <a:noFill/>
          </a:ln>
        </p:spPr>
        <p:txBody>
          <a:bodyPr lIns="0" tIns="0" rIns="0" bIns="0" anchor="b">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a:defRPr/>
            </a:pPr>
            <a:r>
              <a:rPr sz="4400" smtClean="0">
                <a:solidFill>
                  <a:schemeClr val="tx2"/>
                </a:solidFill>
                <a:effectLst>
                  <a:outerShdw blurRad="38100" dist="38100" dir="2700000" algn="tl">
                    <a:srgbClr val="000000">
                      <a:alpha val="43137"/>
                    </a:srgbClr>
                  </a:outerShdw>
                </a:effectLst>
              </a:rPr>
              <a:t>The 3 Tasks of a BI</a:t>
            </a:r>
          </a:p>
        </p:txBody>
      </p:sp>
      <p:sp>
        <p:nvSpPr>
          <p:cNvPr id="12" name="TextBox 3"/>
          <p:cNvSpPr txBox="1">
            <a:spLocks noChangeArrowheads="1"/>
          </p:cNvSpPr>
          <p:nvPr/>
        </p:nvSpPr>
        <p:spPr bwMode="auto">
          <a:xfrm>
            <a:off x="2530475" y="1871663"/>
            <a:ext cx="654050" cy="1016000"/>
          </a:xfrm>
          <a:prstGeom prst="rect">
            <a:avLst/>
          </a:prstGeom>
          <a:noFill/>
          <a:ln w="9525">
            <a:noFill/>
            <a:miter lim="800000"/>
            <a:headEnd/>
            <a:tailEnd/>
          </a:ln>
        </p:spPr>
        <p:txBody>
          <a:bodyPr wrap="none">
            <a:spAutoFit/>
          </a:bodyPr>
          <a:lstStyle/>
          <a:p>
            <a:pPr>
              <a:defRPr/>
            </a:pPr>
            <a:r>
              <a:rPr lang="en-US" sz="6000" b="1" dirty="0">
                <a:solidFill>
                  <a:schemeClr val="tx1">
                    <a:lumMod val="85000"/>
                  </a:schemeClr>
                </a:solidFill>
              </a:rPr>
              <a:t>F</a:t>
            </a:r>
          </a:p>
        </p:txBody>
      </p:sp>
      <p:sp>
        <p:nvSpPr>
          <p:cNvPr id="13" name="TextBox 4"/>
          <p:cNvSpPr txBox="1">
            <a:spLocks noChangeArrowheads="1"/>
          </p:cNvSpPr>
          <p:nvPr/>
        </p:nvSpPr>
        <p:spPr bwMode="auto">
          <a:xfrm>
            <a:off x="4313238" y="1674813"/>
            <a:ext cx="733425" cy="1168400"/>
          </a:xfrm>
          <a:prstGeom prst="rect">
            <a:avLst/>
          </a:prstGeom>
          <a:noFill/>
          <a:ln w="9525">
            <a:noFill/>
            <a:miter lim="800000"/>
            <a:headEnd/>
            <a:tailEnd/>
          </a:ln>
        </p:spPr>
        <p:txBody>
          <a:bodyPr wrap="none">
            <a:spAutoFit/>
          </a:bodyPr>
          <a:lstStyle/>
          <a:p>
            <a:pPr>
              <a:defRPr/>
            </a:pPr>
            <a:r>
              <a:rPr lang="en-US" sz="7000" b="1" dirty="0">
                <a:effectLst>
                  <a:outerShdw blurRad="38100" dist="38100" dir="2700000" algn="tl">
                    <a:srgbClr val="000000">
                      <a:alpha val="43137"/>
                    </a:srgbClr>
                  </a:outerShdw>
                </a:effectLst>
              </a:rPr>
              <a:t>L</a:t>
            </a:r>
          </a:p>
        </p:txBody>
      </p:sp>
      <p:sp>
        <p:nvSpPr>
          <p:cNvPr id="14" name="TextBox 5"/>
          <p:cNvSpPr txBox="1">
            <a:spLocks noChangeArrowheads="1"/>
          </p:cNvSpPr>
          <p:nvPr/>
        </p:nvSpPr>
        <p:spPr bwMode="auto">
          <a:xfrm>
            <a:off x="6042025" y="1949450"/>
            <a:ext cx="782638" cy="1016000"/>
          </a:xfrm>
          <a:prstGeom prst="rect">
            <a:avLst/>
          </a:prstGeom>
          <a:noFill/>
          <a:ln w="9525">
            <a:noFill/>
            <a:miter lim="800000"/>
            <a:headEnd/>
            <a:tailEnd/>
          </a:ln>
        </p:spPr>
        <p:txBody>
          <a:bodyPr wrap="none">
            <a:spAutoFit/>
          </a:bodyPr>
          <a:lstStyle/>
          <a:p>
            <a:pPr>
              <a:defRPr/>
            </a:pPr>
            <a:r>
              <a:rPr lang="en-US" sz="6000" b="1" dirty="0">
                <a:solidFill>
                  <a:schemeClr val="tx1">
                    <a:lumMod val="85000"/>
                  </a:schemeClr>
                </a:solidFill>
              </a:rPr>
              <a:t>O</a:t>
            </a:r>
          </a:p>
        </p:txBody>
      </p:sp>
      <p:sp>
        <p:nvSpPr>
          <p:cNvPr id="15" name="Rectangle 14"/>
          <p:cNvSpPr/>
          <p:nvPr/>
        </p:nvSpPr>
        <p:spPr>
          <a:xfrm rot="5400000">
            <a:off x="1930400" y="3943350"/>
            <a:ext cx="1844675" cy="523875"/>
          </a:xfrm>
          <a:prstGeom prst="rect">
            <a:avLst/>
          </a:prstGeom>
        </p:spPr>
        <p:txBody>
          <a:bodyPr wrap="none">
            <a:spAutoFit/>
          </a:bodyPr>
          <a:lstStyle/>
          <a:p>
            <a:pPr marL="342900" indent="-342900">
              <a:spcBef>
                <a:spcPct val="20000"/>
              </a:spcBef>
              <a:buClr>
                <a:srgbClr val="CE8F10"/>
              </a:buClr>
              <a:buSzPct val="80000"/>
              <a:defRPr/>
            </a:pPr>
            <a:r>
              <a:rPr lang="en-US" sz="2800" b="1" kern="0" dirty="0">
                <a:solidFill>
                  <a:schemeClr val="tx1">
                    <a:lumMod val="85000"/>
                  </a:schemeClr>
                </a:solidFill>
                <a:latin typeface="Arial"/>
              </a:rPr>
              <a:t>Feedback</a:t>
            </a:r>
          </a:p>
        </p:txBody>
      </p:sp>
      <p:sp>
        <p:nvSpPr>
          <p:cNvPr id="16" name="Rectangle 15"/>
          <p:cNvSpPr/>
          <p:nvPr/>
        </p:nvSpPr>
        <p:spPr>
          <a:xfrm rot="5400000">
            <a:off x="2667001" y="4540250"/>
            <a:ext cx="3948112" cy="554037"/>
          </a:xfrm>
          <a:prstGeom prst="rect">
            <a:avLst/>
          </a:prstGeom>
        </p:spPr>
        <p:txBody>
          <a:bodyPr wrap="none">
            <a:spAutoFit/>
          </a:bodyPr>
          <a:lstStyle/>
          <a:p>
            <a:pPr marL="342900" indent="-342900">
              <a:spcBef>
                <a:spcPct val="20000"/>
              </a:spcBef>
              <a:buClr>
                <a:srgbClr val="CE8F10"/>
              </a:buClr>
              <a:buSzPct val="80000"/>
              <a:defRPr/>
            </a:pPr>
            <a:r>
              <a:rPr lang="en-US" sz="3000" b="1" kern="0" dirty="0">
                <a:effectLst>
                  <a:outerShdw blurRad="38100" dist="38100" dir="2700000" algn="tl">
                    <a:srgbClr val="000000">
                      <a:alpha val="43137"/>
                    </a:srgbClr>
                  </a:outerShdw>
                </a:effectLst>
                <a:latin typeface="Arial"/>
              </a:rPr>
              <a:t>Listen &amp; Understand</a:t>
            </a:r>
          </a:p>
        </p:txBody>
      </p:sp>
      <p:sp>
        <p:nvSpPr>
          <p:cNvPr id="17" name="Rectangle 16"/>
          <p:cNvSpPr/>
          <p:nvPr/>
        </p:nvSpPr>
        <p:spPr>
          <a:xfrm rot="5400000">
            <a:off x="4843462" y="4294188"/>
            <a:ext cx="3179763" cy="522288"/>
          </a:xfrm>
          <a:prstGeom prst="rect">
            <a:avLst/>
          </a:prstGeom>
        </p:spPr>
        <p:txBody>
          <a:bodyPr wrap="none">
            <a:spAutoFit/>
          </a:bodyPr>
          <a:lstStyle/>
          <a:p>
            <a:pPr marL="342900" indent="-342900">
              <a:spcBef>
                <a:spcPct val="20000"/>
              </a:spcBef>
              <a:buClr>
                <a:srgbClr val="CE8F10"/>
              </a:buClr>
              <a:buSzPct val="80000"/>
              <a:defRPr/>
            </a:pPr>
            <a:r>
              <a:rPr lang="en-US" sz="2800" b="1" kern="0" dirty="0">
                <a:solidFill>
                  <a:schemeClr val="tx1">
                    <a:lumMod val="85000"/>
                  </a:schemeClr>
                </a:solidFill>
                <a:latin typeface="Arial"/>
              </a:rPr>
              <a:t>Options Explored</a:t>
            </a:r>
          </a:p>
        </p:txBody>
      </p:sp>
      <p:sp>
        <p:nvSpPr>
          <p:cNvPr id="11"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8" name="Title 1"/>
          <p:cNvSpPr>
            <a:spLocks noGrp="1"/>
          </p:cNvSpPr>
          <p:nvPr>
            <p:ph type="title"/>
          </p:nvPr>
        </p:nvSpPr>
        <p:spPr>
          <a:xfrm>
            <a:off x="914400" y="533400"/>
            <a:ext cx="7315200" cy="1053799"/>
          </a:xfrm>
        </p:spPr>
        <p:txBody>
          <a:bodyPr/>
          <a:lstStyle/>
          <a:p>
            <a:pPr fontAlgn="auto">
              <a:spcAft>
                <a:spcPts val="0"/>
              </a:spcAft>
              <a:defRPr/>
            </a:pPr>
            <a:r>
              <a:rPr sz="4000" smtClean="0">
                <a:solidFill>
                  <a:schemeClr val="tx2"/>
                </a:solidFill>
              </a:rPr>
              <a:t>The 2</a:t>
            </a:r>
            <a:r>
              <a:rPr sz="4000" baseline="30000" smtClean="0">
                <a:solidFill>
                  <a:schemeClr val="tx2"/>
                </a:solidFill>
              </a:rPr>
              <a:t>nd</a:t>
            </a:r>
            <a:r>
              <a:rPr sz="4000" smtClean="0">
                <a:solidFill>
                  <a:schemeClr val="tx2"/>
                </a:solidFill>
              </a:rPr>
              <a:t> Task: Listen &amp; Understand</a:t>
            </a:r>
          </a:p>
        </p:txBody>
      </p:sp>
      <p:sp>
        <p:nvSpPr>
          <p:cNvPr id="131076" name="TextBox 5"/>
          <p:cNvSpPr txBox="1">
            <a:spLocks noChangeArrowheads="1"/>
          </p:cNvSpPr>
          <p:nvPr/>
        </p:nvSpPr>
        <p:spPr bwMode="auto">
          <a:xfrm>
            <a:off x="685800" y="4406900"/>
            <a:ext cx="2743200" cy="954088"/>
          </a:xfrm>
          <a:prstGeom prst="rect">
            <a:avLst/>
          </a:prstGeom>
          <a:noFill/>
          <a:ln w="9525">
            <a:noFill/>
            <a:miter lim="800000"/>
            <a:headEnd/>
            <a:tailEnd/>
          </a:ln>
        </p:spPr>
        <p:txBody>
          <a:bodyPr>
            <a:spAutoFit/>
          </a:bodyPr>
          <a:lstStyle/>
          <a:p>
            <a:r>
              <a:rPr lang="en-US" sz="2800" dirty="0"/>
              <a:t>Ambivalence is </a:t>
            </a:r>
            <a:r>
              <a:rPr lang="en-US" sz="2800" b="1" dirty="0">
                <a:solidFill>
                  <a:srgbClr val="FFC000"/>
                </a:solidFill>
              </a:rPr>
              <a:t>Normal</a:t>
            </a:r>
          </a:p>
        </p:txBody>
      </p:sp>
      <p:sp>
        <p:nvSpPr>
          <p:cNvPr id="12" name="Right Arrow 11"/>
          <p:cNvSpPr>
            <a:spLocks noChangeArrowheads="1"/>
          </p:cNvSpPr>
          <p:nvPr/>
        </p:nvSpPr>
        <p:spPr bwMode="auto">
          <a:xfrm>
            <a:off x="7010400" y="4538663"/>
            <a:ext cx="1295400" cy="1077912"/>
          </a:xfrm>
          <a:prstGeom prst="rightArrow">
            <a:avLst>
              <a:gd name="adj1" fmla="val 50000"/>
              <a:gd name="adj2" fmla="val 49999"/>
            </a:avLst>
          </a:prstGeom>
          <a:solidFill>
            <a:schemeClr val="bg2">
              <a:lumMod val="60000"/>
              <a:lumOff val="40000"/>
            </a:schemeClr>
          </a:solidFill>
          <a:ln w="9525" algn="ctr">
            <a:solidFill>
              <a:schemeClr val="tx1"/>
            </a:solidFill>
            <a:round/>
            <a:headEnd/>
            <a:tailEnd/>
          </a:ln>
        </p:spPr>
        <p:txBody>
          <a:bodyPr/>
          <a:lstStyle/>
          <a:p>
            <a:pPr>
              <a:defRPr/>
            </a:pPr>
            <a:endParaRPr lang="en-US"/>
          </a:p>
        </p:txBody>
      </p:sp>
      <p:sp>
        <p:nvSpPr>
          <p:cNvPr id="13" name="Right Arrow 12"/>
          <p:cNvSpPr>
            <a:spLocks noChangeArrowheads="1"/>
          </p:cNvSpPr>
          <p:nvPr/>
        </p:nvSpPr>
        <p:spPr bwMode="auto">
          <a:xfrm flipH="1">
            <a:off x="1600200" y="2743200"/>
            <a:ext cx="1512888" cy="939800"/>
          </a:xfrm>
          <a:prstGeom prst="rightArrow">
            <a:avLst>
              <a:gd name="adj1" fmla="val 50000"/>
              <a:gd name="adj2" fmla="val 49999"/>
            </a:avLst>
          </a:prstGeom>
          <a:solidFill>
            <a:schemeClr val="bg2">
              <a:lumMod val="60000"/>
              <a:lumOff val="40000"/>
            </a:schemeClr>
          </a:solidFill>
          <a:ln w="9525" algn="ctr">
            <a:solidFill>
              <a:schemeClr val="tx1"/>
            </a:solidFill>
            <a:round/>
            <a:headEnd/>
            <a:tailEnd/>
          </a:ln>
        </p:spPr>
        <p:txBody>
          <a:bodyPr/>
          <a:lstStyle/>
          <a:p>
            <a:pPr>
              <a:defRPr/>
            </a:pPr>
            <a:endParaRPr lang="en-US"/>
          </a:p>
        </p:txBody>
      </p:sp>
      <p:pic>
        <p:nvPicPr>
          <p:cNvPr id="2" name="Picture 1"/>
          <p:cNvPicPr>
            <a:picLocks noChangeAspect="1"/>
          </p:cNvPicPr>
          <p:nvPr/>
        </p:nvPicPr>
        <p:blipFill>
          <a:blip r:embed="rId3"/>
          <a:srcRect/>
          <a:stretch>
            <a:fillRect/>
          </a:stretch>
        </p:blipFill>
        <p:spPr bwMode="auto">
          <a:xfrm>
            <a:off x="-2057400" y="1855788"/>
            <a:ext cx="1866900" cy="3733800"/>
          </a:xfrm>
          <a:prstGeom prst="rect">
            <a:avLst/>
          </a:prstGeom>
          <a:noFill/>
          <a:ln w="9525">
            <a:noFill/>
            <a:miter lim="800000"/>
            <a:headEnd/>
            <a:tailEnd/>
          </a:ln>
        </p:spPr>
      </p:pic>
      <p:pic>
        <p:nvPicPr>
          <p:cNvPr id="14" name="Picture 13"/>
          <p:cNvPicPr>
            <a:picLocks noChangeAspect="1"/>
          </p:cNvPicPr>
          <p:nvPr/>
        </p:nvPicPr>
        <p:blipFill>
          <a:blip r:embed="rId4"/>
          <a:srcRect/>
          <a:stretch>
            <a:fillRect/>
          </a:stretch>
        </p:blipFill>
        <p:spPr bwMode="auto">
          <a:xfrm>
            <a:off x="8839200" y="1855788"/>
            <a:ext cx="1866900" cy="3733800"/>
          </a:xfrm>
          <a:prstGeom prst="rect">
            <a:avLst/>
          </a:prstGeom>
          <a:noFill/>
          <a:ln w="9525">
            <a:noFill/>
            <a:miter lim="800000"/>
            <a:headEnd/>
            <a:tailEnd/>
          </a:ln>
        </p:spPr>
      </p:pic>
      <p:grpSp>
        <p:nvGrpSpPr>
          <p:cNvPr id="3" name="Group 2"/>
          <p:cNvGrpSpPr>
            <a:grpSpLocks/>
          </p:cNvGrpSpPr>
          <p:nvPr/>
        </p:nvGrpSpPr>
        <p:grpSpPr bwMode="auto">
          <a:xfrm>
            <a:off x="3932238" y="1874838"/>
            <a:ext cx="1477962" cy="3733800"/>
            <a:chOff x="3779856" y="1874492"/>
            <a:chExt cx="1477944" cy="3734164"/>
          </a:xfrm>
        </p:grpSpPr>
        <p:pic>
          <p:nvPicPr>
            <p:cNvPr id="158728" name="Picture 14"/>
            <p:cNvPicPr>
              <a:picLocks noChangeAspect="1"/>
            </p:cNvPicPr>
            <p:nvPr/>
          </p:nvPicPr>
          <p:blipFill>
            <a:blip r:embed="rId3"/>
            <a:srcRect l="39696" r="20474"/>
            <a:stretch>
              <a:fillRect/>
            </a:stretch>
          </p:blipFill>
          <p:spPr bwMode="auto">
            <a:xfrm>
              <a:off x="4514222" y="1874492"/>
              <a:ext cx="743578" cy="3733800"/>
            </a:xfrm>
            <a:prstGeom prst="rect">
              <a:avLst/>
            </a:prstGeom>
            <a:noFill/>
            <a:ln w="9525">
              <a:noFill/>
              <a:miter lim="800000"/>
              <a:headEnd/>
              <a:tailEnd/>
            </a:ln>
          </p:spPr>
        </p:pic>
        <p:pic>
          <p:nvPicPr>
            <p:cNvPr id="158729" name="Picture 15"/>
            <p:cNvPicPr>
              <a:picLocks noChangeAspect="1"/>
            </p:cNvPicPr>
            <p:nvPr/>
          </p:nvPicPr>
          <p:blipFill>
            <a:blip r:embed="rId3"/>
            <a:srcRect l="39696" r="20474"/>
            <a:stretch>
              <a:fillRect/>
            </a:stretch>
          </p:blipFill>
          <p:spPr bwMode="auto">
            <a:xfrm flipH="1">
              <a:off x="3779856" y="1874856"/>
              <a:ext cx="743578" cy="3733800"/>
            </a:xfrm>
            <a:prstGeom prst="rect">
              <a:avLst/>
            </a:prstGeom>
            <a:noFill/>
            <a:ln w="9525">
              <a:noFill/>
              <a:miter lim="800000"/>
              <a:headEnd/>
              <a:tailEnd/>
            </a:ln>
          </p:spPr>
        </p:pic>
      </p:grpSp>
      <p:sp>
        <p:nvSpPr>
          <p:cNvPr id="1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31076"/>
                                        </p:tgtEl>
                                        <p:attrNameLst>
                                          <p:attrName>style.visibility</p:attrName>
                                        </p:attrNameLst>
                                      </p:cBhvr>
                                      <p:to>
                                        <p:strVal val="visible"/>
                                      </p:to>
                                    </p:set>
                                    <p:animEffect transition="in" filter="fade">
                                      <p:cBhvr>
                                        <p:cTn id="14" dur="500"/>
                                        <p:tgtEl>
                                          <p:spTgt spid="131076"/>
                                        </p:tgtEl>
                                      </p:cBhvr>
                                    </p:animEffec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3.33333E-6 2.62549E-6 L 0.64792 0.00162 " pathEditMode="relative" rAng="0" ptsTypes="AA">
                                      <p:cBhvr>
                                        <p:cTn id="18" dur="2000" fill="hold"/>
                                        <p:tgtEl>
                                          <p:spTgt spid="2"/>
                                        </p:tgtEl>
                                        <p:attrNameLst>
                                          <p:attrName>ppt_x</p:attrName>
                                          <p:attrName>ppt_y</p:attrName>
                                        </p:attrNameLst>
                                      </p:cBhvr>
                                      <p:rCtr x="32396" y="69"/>
                                    </p:animMotion>
                                  </p:childTnLst>
                                </p:cTn>
                              </p:par>
                              <p:par>
                                <p:cTn id="19" presetID="35" presetClass="path" presetSubtype="0" accel="50000" decel="50000" fill="hold" nodeType="withEffect">
                                  <p:stCondLst>
                                    <p:cond delay="0"/>
                                  </p:stCondLst>
                                  <p:childTnLst>
                                    <p:animMotion origin="layout" path="M 0.00833 0.00393 L -0.56875 0.00162 " pathEditMode="relative" rAng="0" ptsTypes="AA">
                                      <p:cBhvr>
                                        <p:cTn id="20" dur="2000" fill="hold"/>
                                        <p:tgtEl>
                                          <p:spTgt spid="14"/>
                                        </p:tgtEl>
                                        <p:attrNameLst>
                                          <p:attrName>ppt_x</p:attrName>
                                          <p:attrName>ppt_y</p:attrName>
                                        </p:attrNameLst>
                                      </p:cBhvr>
                                      <p:rCtr x="-28854" y="-116"/>
                                    </p:animMotion>
                                  </p:childTnLst>
                                </p:cTn>
                              </p:par>
                              <p:par>
                                <p:cTn id="21" presetID="10" presetClass="exit" presetSubtype="0" fill="hold" nodeType="with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14"/>
                                        </p:tgtEl>
                                      </p:cBhvr>
                                    </p:animEffect>
                                    <p:set>
                                      <p:cBhvr>
                                        <p:cTn id="26" dur="1" fill="hold">
                                          <p:stCondLst>
                                            <p:cond delay="1999"/>
                                          </p:stCondLst>
                                        </p:cTn>
                                        <p:tgtEl>
                                          <p:spTgt spid="14"/>
                                        </p:tgtEl>
                                        <p:attrNameLst>
                                          <p:attrName>style.visibility</p:attrName>
                                        </p:attrNameLst>
                                      </p:cBhvr>
                                      <p:to>
                                        <p:strVal val="hidden"/>
                                      </p:to>
                                    </p:set>
                                  </p:childTnLst>
                                </p:cTn>
                              </p:par>
                              <p:par>
                                <p:cTn id="27" presetID="10" presetClass="entr" presetSubtype="0" fill="hold" nodeType="withEffect">
                                  <p:stCondLst>
                                    <p:cond delay="15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P spid="12" grpId="0" animBg="1"/>
      <p:bldP spid="1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866173" y="304800"/>
            <a:ext cx="7388023" cy="1362456"/>
          </a:xfrm>
        </p:spPr>
        <p:txBody>
          <a:bodyPr/>
          <a:lstStyle/>
          <a:p>
            <a:pPr fontAlgn="auto">
              <a:spcAft>
                <a:spcPts val="0"/>
              </a:spcAft>
              <a:defRPr/>
            </a:pPr>
            <a:r>
              <a:rPr sz="4000" smtClean="0">
                <a:solidFill>
                  <a:schemeClr val="tx2"/>
                </a:solidFill>
              </a:rPr>
              <a:t>The 2</a:t>
            </a:r>
            <a:r>
              <a:rPr sz="4000" baseline="30000" smtClean="0">
                <a:solidFill>
                  <a:schemeClr val="tx2"/>
                </a:solidFill>
              </a:rPr>
              <a:t>nd</a:t>
            </a:r>
            <a:r>
              <a:rPr sz="4000" smtClean="0">
                <a:solidFill>
                  <a:schemeClr val="tx2"/>
                </a:solidFill>
              </a:rPr>
              <a:t> Task: Listen &amp; Understand</a:t>
            </a:r>
          </a:p>
        </p:txBody>
      </p:sp>
      <p:sp>
        <p:nvSpPr>
          <p:cNvPr id="119811" name="Rectangle 4"/>
          <p:cNvSpPr>
            <a:spLocks noChangeArrowheads="1"/>
          </p:cNvSpPr>
          <p:nvPr/>
        </p:nvSpPr>
        <p:spPr bwMode="auto">
          <a:xfrm>
            <a:off x="890588" y="2133600"/>
            <a:ext cx="7362825" cy="1826141"/>
          </a:xfrm>
          <a:prstGeom prst="rect">
            <a:avLst/>
          </a:prstGeom>
          <a:noFill/>
          <a:ln w="9525">
            <a:noFill/>
            <a:miter lim="800000"/>
            <a:headEnd/>
            <a:tailEnd/>
          </a:ln>
        </p:spPr>
        <p:txBody>
          <a:bodyPr>
            <a:spAutoFit/>
          </a:bodyPr>
          <a:lstStyle/>
          <a:p>
            <a:pPr marL="228600" indent="-228600">
              <a:spcBef>
                <a:spcPts val="1000"/>
              </a:spcBef>
              <a:spcAft>
                <a:spcPts val="0"/>
              </a:spcAft>
              <a:defRPr/>
            </a:pPr>
            <a:r>
              <a:rPr lang="en-US" sz="3200" dirty="0">
                <a:solidFill>
                  <a:srgbClr val="FFC000"/>
                </a:solidFill>
              </a:rPr>
              <a:t>Tools for Change Talk</a:t>
            </a:r>
          </a:p>
          <a:p>
            <a:pPr marL="228600" indent="-228600">
              <a:spcBef>
                <a:spcPts val="1000"/>
              </a:spcBef>
              <a:spcAft>
                <a:spcPts val="0"/>
              </a:spcAft>
              <a:buClr>
                <a:schemeClr val="bg2">
                  <a:lumMod val="60000"/>
                  <a:lumOff val="40000"/>
                </a:schemeClr>
              </a:buClr>
              <a:buFont typeface="Arial" charset="0"/>
              <a:buChar char="•"/>
              <a:defRPr/>
            </a:pPr>
            <a:r>
              <a:rPr lang="en-US" sz="3200" dirty="0"/>
              <a:t>Pros and Cons</a:t>
            </a:r>
          </a:p>
          <a:p>
            <a:pPr marL="228600" indent="-228600">
              <a:spcBef>
                <a:spcPts val="1000"/>
              </a:spcBef>
              <a:spcAft>
                <a:spcPts val="0"/>
              </a:spcAft>
              <a:buClr>
                <a:schemeClr val="bg2">
                  <a:lumMod val="60000"/>
                  <a:lumOff val="40000"/>
                </a:schemeClr>
              </a:buClr>
              <a:buFont typeface="Arial" charset="0"/>
              <a:buChar char="•"/>
              <a:defRPr/>
            </a:pPr>
            <a:r>
              <a:rPr lang="en-US" sz="3200" dirty="0"/>
              <a:t>Importance/Readiness Ruler</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143</a:t>
            </a:fld>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914400" y="304800"/>
            <a:ext cx="7315200" cy="1362456"/>
          </a:xfrm>
        </p:spPr>
        <p:txBody>
          <a:bodyPr/>
          <a:lstStyle/>
          <a:p>
            <a:pPr fontAlgn="auto">
              <a:spcAft>
                <a:spcPts val="0"/>
              </a:spcAft>
              <a:defRPr/>
            </a:pPr>
            <a:r>
              <a:rPr sz="4000" dirty="0" smtClean="0">
                <a:solidFill>
                  <a:schemeClr val="tx2"/>
                </a:solidFill>
              </a:rPr>
              <a:t>The 2</a:t>
            </a:r>
            <a:r>
              <a:rPr sz="4000" baseline="30000" dirty="0" smtClean="0">
                <a:solidFill>
                  <a:schemeClr val="tx2"/>
                </a:solidFill>
              </a:rPr>
              <a:t>nd</a:t>
            </a:r>
            <a:r>
              <a:rPr sz="4000" dirty="0" smtClean="0">
                <a:solidFill>
                  <a:schemeClr val="tx2"/>
                </a:solidFill>
              </a:rPr>
              <a:t> Task: Listen &amp; Understand</a:t>
            </a:r>
          </a:p>
        </p:txBody>
      </p:sp>
      <p:sp>
        <p:nvSpPr>
          <p:cNvPr id="117763" name="Rectangle 4"/>
          <p:cNvSpPr>
            <a:spLocks noChangeArrowheads="1"/>
          </p:cNvSpPr>
          <p:nvPr/>
        </p:nvSpPr>
        <p:spPr bwMode="auto">
          <a:xfrm>
            <a:off x="838200" y="2057400"/>
            <a:ext cx="7543800" cy="4349750"/>
          </a:xfrm>
          <a:prstGeom prst="rect">
            <a:avLst/>
          </a:prstGeom>
          <a:noFill/>
          <a:ln w="9525">
            <a:noFill/>
            <a:miter lim="800000"/>
            <a:headEnd/>
            <a:tailEnd/>
          </a:ln>
        </p:spPr>
        <p:txBody>
          <a:bodyPr>
            <a:spAutoFit/>
          </a:bodyPr>
          <a:lstStyle/>
          <a:p>
            <a:pPr>
              <a:spcBef>
                <a:spcPts val="1000"/>
              </a:spcBef>
              <a:spcAft>
                <a:spcPts val="0"/>
              </a:spcAft>
              <a:defRPr/>
            </a:pPr>
            <a:r>
              <a:rPr lang="en-US" sz="2800" b="1" dirty="0">
                <a:solidFill>
                  <a:srgbClr val="FFC000"/>
                </a:solidFill>
              </a:rPr>
              <a:t>Listen for the Change Talk</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Maybe drinking did play a role in what happened.</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If I wasn’t drinking this would never have happened.</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Using is not really much fun anymore.</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I can’t afford to be in this mess again.</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The last thing I want to do is hurt someone else.</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I know I can quit because I’ve stopped before.</a:t>
            </a:r>
          </a:p>
          <a:p>
            <a:pPr>
              <a:spcBef>
                <a:spcPts val="1000"/>
              </a:spcBef>
              <a:spcAft>
                <a:spcPts val="0"/>
              </a:spcAft>
              <a:defRPr/>
            </a:pPr>
            <a:endParaRPr lang="en-US" sz="1000" b="1" dirty="0"/>
          </a:p>
          <a:p>
            <a:pPr>
              <a:spcBef>
                <a:spcPts val="1000"/>
              </a:spcBef>
              <a:spcAft>
                <a:spcPts val="0"/>
              </a:spcAft>
              <a:defRPr/>
            </a:pPr>
            <a:r>
              <a:rPr lang="en-US" sz="2400" b="1" dirty="0">
                <a:solidFill>
                  <a:srgbClr val="FFC000"/>
                </a:solidFill>
              </a:rPr>
              <a:t>Summarize, so they hear it twice!</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144</a:t>
            </a:fld>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a:xfrm>
            <a:off x="0" y="990600"/>
            <a:ext cx="9144000" cy="1003300"/>
          </a:xfrm>
          <a:noFill/>
          <a:ln w="9525">
            <a:noFill/>
            <a:miter lim="800000"/>
            <a:headEnd/>
            <a:tailEnd/>
          </a:ln>
          <a:extLst/>
        </p:spPr>
        <p:txBody>
          <a:bodyPr vert="horz" wrap="square" lIns="0" tIns="0" rIns="0" bIns="0" numCol="1" anchor="b" anchorCtr="0" compatLnSpc="1">
            <a:prstTxWarp prst="textNoShape">
              <a:avLst/>
            </a:prstTxWarp>
            <a:noAutofit/>
            <a:scene3d>
              <a:camera prst="orthographicFront"/>
              <a:lightRig rig="freezing" dir="t">
                <a:rot lat="0" lon="0" rev="5640000"/>
              </a:lightRig>
            </a:scene3d>
            <a:sp3d prstMaterial="flat">
              <a:bevelT w="38100" h="38100"/>
            </a:sp3d>
          </a:bodyPr>
          <a:lstStyle/>
          <a:p>
            <a:pPr algn="ctr" fontAlgn="auto">
              <a:spcAft>
                <a:spcPts val="0"/>
              </a:spcAft>
            </a:pPr>
            <a:r>
              <a:rPr lang="en-US" sz="4400" dirty="0">
                <a:solidFill>
                  <a:schemeClr val="tx2"/>
                </a:solidFill>
              </a:rPr>
              <a:t>Digging for Change: </a:t>
            </a:r>
            <a:br>
              <a:rPr lang="en-US" sz="4400" dirty="0">
                <a:solidFill>
                  <a:schemeClr val="tx2"/>
                </a:solidFill>
              </a:rPr>
            </a:br>
            <a:r>
              <a:rPr lang="en-US" sz="4400" dirty="0">
                <a:solidFill>
                  <a:schemeClr val="tx2"/>
                </a:solidFill>
              </a:rPr>
              <a:t>The Decisional Balance</a:t>
            </a:r>
            <a:endParaRPr sz="4400" dirty="0">
              <a:solidFill>
                <a:schemeClr val="tx2"/>
              </a:solidFill>
            </a:endParaRPr>
          </a:p>
        </p:txBody>
      </p:sp>
      <p:sp>
        <p:nvSpPr>
          <p:cNvPr id="89091" name="Rectangle 3"/>
          <p:cNvSpPr>
            <a:spLocks noChangeArrowheads="1"/>
          </p:cNvSpPr>
          <p:nvPr/>
        </p:nvSpPr>
        <p:spPr bwMode="auto">
          <a:xfrm>
            <a:off x="876300" y="1865313"/>
            <a:ext cx="7391400"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49100"/>
              </a:buClr>
              <a:buSzPct val="80000"/>
              <a:buFont typeface="Wingdings" pitchFamily="2" charset="2"/>
              <a:buChar char="l"/>
            </a:pPr>
            <a:endParaRPr lang="en-US" sz="2800">
              <a:solidFill>
                <a:prstClr val="white"/>
              </a:solidFill>
            </a:endParaRPr>
          </a:p>
        </p:txBody>
      </p:sp>
      <p:sp>
        <p:nvSpPr>
          <p:cNvPr id="89092" name="TextBox 5"/>
          <p:cNvSpPr txBox="1">
            <a:spLocks noChangeArrowheads="1"/>
          </p:cNvSpPr>
          <p:nvPr/>
        </p:nvSpPr>
        <p:spPr bwMode="auto">
          <a:xfrm>
            <a:off x="436563" y="6324600"/>
            <a:ext cx="8007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r>
              <a:rPr lang="en-US" sz="2800" dirty="0">
                <a:solidFill>
                  <a:srgbClr val="FFC000"/>
                </a:solidFill>
              </a:rPr>
              <a:t>Avoid questions that </a:t>
            </a:r>
            <a:r>
              <a:rPr lang="en-US" sz="2800" dirty="0" smtClean="0">
                <a:solidFill>
                  <a:srgbClr val="FFC000"/>
                </a:solidFill>
              </a:rPr>
              <a:t>require </a:t>
            </a:r>
            <a:r>
              <a:rPr lang="en-US" sz="2800" dirty="0">
                <a:solidFill>
                  <a:srgbClr val="FFC000"/>
                </a:solidFill>
              </a:rPr>
              <a:t>a yes/no answer.</a:t>
            </a:r>
          </a:p>
        </p:txBody>
      </p:sp>
      <p:pic>
        <p:nvPicPr>
          <p:cNvPr id="8" name="Picture 7" descr="chuckle.gif"/>
          <p:cNvPicPr>
            <a:picLocks noChangeAspect="1"/>
          </p:cNvPicPr>
          <p:nvPr/>
        </p:nvPicPr>
        <p:blipFill>
          <a:blip r:embed="rId3" cstate="print">
            <a:extLst>
              <a:ext uri="{28A0092B-C50C-407E-A947-70E740481C1C}">
                <a14:useLocalDpi xmlns:a14="http://schemas.microsoft.com/office/drawing/2010/main" val="0"/>
              </a:ext>
            </a:extLst>
          </a:blip>
          <a:srcRect t="19872"/>
          <a:stretch>
            <a:fillRect/>
          </a:stretch>
        </p:blipFill>
        <p:spPr bwMode="auto">
          <a:xfrm>
            <a:off x="4572000" y="4344988"/>
            <a:ext cx="1468438"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Mad.gif"/>
          <p:cNvPicPr>
            <a:picLocks noChangeAspect="1"/>
          </p:cNvPicPr>
          <p:nvPr/>
        </p:nvPicPr>
        <p:blipFill>
          <a:blip r:embed="rId4" cstate="print">
            <a:extLst>
              <a:ext uri="{28A0092B-C50C-407E-A947-70E740481C1C}">
                <a14:useLocalDpi xmlns:a14="http://schemas.microsoft.com/office/drawing/2010/main" val="0"/>
              </a:ext>
            </a:extLst>
          </a:blip>
          <a:srcRect t="15811"/>
          <a:stretch>
            <a:fillRect/>
          </a:stretch>
        </p:blipFill>
        <p:spPr bwMode="auto">
          <a:xfrm>
            <a:off x="2743200" y="4376738"/>
            <a:ext cx="1371600"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ad.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938338"/>
            <a:ext cx="1468438"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mile.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2888" y="2119312"/>
            <a:ext cx="133191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4235676053"/>
              </p:ext>
            </p:extLst>
          </p:nvPr>
        </p:nvGraphicFramePr>
        <p:xfrm>
          <a:off x="844550" y="1797050"/>
          <a:ext cx="7232650" cy="4908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145</a:t>
            </a:fld>
            <a:endParaRPr lang="en-US" dirty="0"/>
          </a:p>
        </p:txBody>
      </p:sp>
    </p:spTree>
    <p:extLst>
      <p:ext uri="{BB962C8B-B14F-4D97-AF65-F5344CB8AC3E}">
        <p14:creationId xmlns:p14="http://schemas.microsoft.com/office/powerpoint/2010/main" val="22729737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75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2)">
                                      <p:cBhvr>
                                        <p:cTn id="12" dur="75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2)">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2)">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847846" y="304800"/>
            <a:ext cx="7381754" cy="1362456"/>
          </a:xfrm>
        </p:spPr>
        <p:txBody>
          <a:bodyPr/>
          <a:lstStyle/>
          <a:p>
            <a:pPr fontAlgn="auto">
              <a:spcAft>
                <a:spcPts val="0"/>
              </a:spcAft>
              <a:defRPr/>
            </a:pPr>
            <a:r>
              <a:rPr sz="4000" smtClean="0">
                <a:solidFill>
                  <a:schemeClr val="tx2"/>
                </a:solidFill>
              </a:rPr>
              <a:t>The 2</a:t>
            </a:r>
            <a:r>
              <a:rPr sz="4000" baseline="30000" smtClean="0">
                <a:solidFill>
                  <a:schemeClr val="tx2"/>
                </a:solidFill>
              </a:rPr>
              <a:t>nd</a:t>
            </a:r>
            <a:r>
              <a:rPr sz="4000" smtClean="0">
                <a:solidFill>
                  <a:schemeClr val="tx2"/>
                </a:solidFill>
              </a:rPr>
              <a:t> Task: Listen &amp; Understand</a:t>
            </a:r>
          </a:p>
        </p:txBody>
      </p:sp>
      <p:sp>
        <p:nvSpPr>
          <p:cNvPr id="5" name="Rectangle 4"/>
          <p:cNvSpPr/>
          <p:nvPr/>
        </p:nvSpPr>
        <p:spPr>
          <a:xfrm>
            <a:off x="847725" y="1905000"/>
            <a:ext cx="7543800" cy="2574925"/>
          </a:xfrm>
          <a:prstGeom prst="rect">
            <a:avLst/>
          </a:prstGeom>
        </p:spPr>
        <p:txBody>
          <a:bodyPr>
            <a:spAutoFit/>
          </a:bodyPr>
          <a:lstStyle/>
          <a:p>
            <a:pPr>
              <a:spcBef>
                <a:spcPts val="1000"/>
              </a:spcBef>
              <a:defRPr/>
            </a:pPr>
            <a:r>
              <a:rPr lang="en-US" sz="2800" b="1" dirty="0">
                <a:solidFill>
                  <a:srgbClr val="FFC000"/>
                </a:solidFill>
              </a:rPr>
              <a:t>Strategies for Weighing the Pros and Cons</a:t>
            </a:r>
          </a:p>
          <a:p>
            <a:pPr marL="288925" indent="-288925">
              <a:spcBef>
                <a:spcPts val="1000"/>
              </a:spcBef>
              <a:buClr>
                <a:schemeClr val="bg2">
                  <a:lumMod val="60000"/>
                  <a:lumOff val="40000"/>
                </a:schemeClr>
              </a:buClr>
              <a:buFont typeface="Arial" pitchFamily="34" charset="0"/>
              <a:buChar char="•"/>
              <a:defRPr/>
            </a:pPr>
            <a:r>
              <a:rPr lang="en-US" sz="2400" dirty="0"/>
              <a:t>What do you like about drinking?</a:t>
            </a:r>
          </a:p>
          <a:p>
            <a:pPr marL="288925" indent="-288925">
              <a:spcBef>
                <a:spcPts val="1000"/>
              </a:spcBef>
              <a:buClr>
                <a:schemeClr val="bg2">
                  <a:lumMod val="60000"/>
                  <a:lumOff val="40000"/>
                </a:schemeClr>
              </a:buClr>
              <a:buFont typeface="Arial" pitchFamily="34" charset="0"/>
              <a:buChar char="•"/>
              <a:defRPr/>
            </a:pPr>
            <a:r>
              <a:rPr lang="en-US" sz="2400" dirty="0"/>
              <a:t>What do you see as the downside of drinking?</a:t>
            </a:r>
          </a:p>
          <a:p>
            <a:pPr marL="288925" indent="-288925">
              <a:spcBef>
                <a:spcPts val="1000"/>
              </a:spcBef>
              <a:buClr>
                <a:schemeClr val="bg2">
                  <a:lumMod val="60000"/>
                  <a:lumOff val="40000"/>
                </a:schemeClr>
              </a:buClr>
              <a:buFont typeface="Arial" pitchFamily="34" charset="0"/>
              <a:buChar char="•"/>
              <a:defRPr/>
            </a:pPr>
            <a:r>
              <a:rPr lang="en-US" sz="2400" dirty="0"/>
              <a:t>What else?</a:t>
            </a:r>
          </a:p>
          <a:p>
            <a:pPr>
              <a:spcBef>
                <a:spcPts val="1000"/>
              </a:spcBef>
              <a:defRPr/>
            </a:pPr>
            <a:endParaRPr lang="en-US" sz="2800" dirty="0"/>
          </a:p>
        </p:txBody>
      </p:sp>
      <p:sp>
        <p:nvSpPr>
          <p:cNvPr id="2" name="TextBox 1"/>
          <p:cNvSpPr txBox="1">
            <a:spLocks noChangeArrowheads="1"/>
          </p:cNvSpPr>
          <p:nvPr/>
        </p:nvSpPr>
        <p:spPr bwMode="auto">
          <a:xfrm>
            <a:off x="847725" y="4479925"/>
            <a:ext cx="7543800" cy="1795463"/>
          </a:xfrm>
          <a:prstGeom prst="rect">
            <a:avLst/>
          </a:prstGeom>
          <a:noFill/>
          <a:ln w="9525">
            <a:noFill/>
            <a:miter lim="800000"/>
            <a:headEnd/>
            <a:tailEnd/>
          </a:ln>
        </p:spPr>
        <p:txBody>
          <a:bodyPr>
            <a:spAutoFit/>
          </a:bodyPr>
          <a:lstStyle/>
          <a:p>
            <a:pPr>
              <a:spcBef>
                <a:spcPts val="1000"/>
              </a:spcBef>
            </a:pPr>
            <a:r>
              <a:rPr lang="en-US" sz="2800" b="1" dirty="0">
                <a:solidFill>
                  <a:srgbClr val="FFC000"/>
                </a:solidFill>
              </a:rPr>
              <a:t>Summarize Both Pros and Cons</a:t>
            </a:r>
          </a:p>
          <a:p>
            <a:pPr algn="ctr">
              <a:spcBef>
                <a:spcPts val="1000"/>
              </a:spcBef>
            </a:pPr>
            <a:r>
              <a:rPr lang="en-US" sz="2400" i="1" dirty="0"/>
              <a:t>“On the one hand you said..,</a:t>
            </a:r>
          </a:p>
          <a:p>
            <a:pPr algn="ctr">
              <a:spcBef>
                <a:spcPts val="1000"/>
              </a:spcBef>
            </a:pPr>
            <a:r>
              <a:rPr lang="en-US" sz="2400" i="1" dirty="0"/>
              <a:t>and on the other you said….”</a:t>
            </a:r>
          </a:p>
          <a:p>
            <a:endParaRPr lang="en-US" dirty="0"/>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868362" y="304800"/>
            <a:ext cx="7361238" cy="1336413"/>
          </a:xfrm>
        </p:spPr>
        <p:txBody>
          <a:bodyPr/>
          <a:lstStyle/>
          <a:p>
            <a:pPr fontAlgn="auto">
              <a:spcAft>
                <a:spcPts val="0"/>
              </a:spcAft>
              <a:defRPr/>
            </a:pPr>
            <a:r>
              <a:rPr sz="4000" dirty="0" smtClean="0">
                <a:solidFill>
                  <a:schemeClr val="tx2"/>
                </a:solidFill>
              </a:rPr>
              <a:t>The 2</a:t>
            </a:r>
            <a:r>
              <a:rPr sz="4000" baseline="30000" dirty="0" smtClean="0">
                <a:solidFill>
                  <a:schemeClr val="tx2"/>
                </a:solidFill>
              </a:rPr>
              <a:t>nd</a:t>
            </a:r>
            <a:r>
              <a:rPr sz="4000" dirty="0" smtClean="0">
                <a:solidFill>
                  <a:schemeClr val="tx2"/>
                </a:solidFill>
              </a:rPr>
              <a:t> Task: Listen &amp; Understand</a:t>
            </a:r>
          </a:p>
        </p:txBody>
      </p:sp>
      <p:sp>
        <p:nvSpPr>
          <p:cNvPr id="5" name="Rectangle 4"/>
          <p:cNvSpPr/>
          <p:nvPr/>
        </p:nvSpPr>
        <p:spPr>
          <a:xfrm>
            <a:off x="868363" y="1828800"/>
            <a:ext cx="7361237" cy="3795713"/>
          </a:xfrm>
          <a:prstGeom prst="rect">
            <a:avLst/>
          </a:prstGeom>
        </p:spPr>
        <p:txBody>
          <a:bodyPr>
            <a:spAutoFit/>
          </a:bodyPr>
          <a:lstStyle/>
          <a:p>
            <a:pPr marL="228600" indent="-228600">
              <a:spcBef>
                <a:spcPts val="1000"/>
              </a:spcBef>
              <a:spcAft>
                <a:spcPts val="0"/>
              </a:spcAft>
              <a:defRPr/>
            </a:pPr>
            <a:r>
              <a:rPr lang="en-US" sz="2400" b="1" dirty="0">
                <a:solidFill>
                  <a:srgbClr val="FFC000"/>
                </a:solidFill>
              </a:rPr>
              <a:t>Importance/Confidence/Readiness</a:t>
            </a:r>
          </a:p>
          <a:p>
            <a:pPr>
              <a:spcBef>
                <a:spcPts val="1000"/>
              </a:spcBef>
              <a:spcAft>
                <a:spcPts val="0"/>
              </a:spcAft>
              <a:defRPr/>
            </a:pPr>
            <a:r>
              <a:rPr lang="en-US" sz="2000" dirty="0"/>
              <a:t>On a scale of 1–10… </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How important is it for you to change your drinking?</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How confident are you that you can change your drinking?</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How ready are you to change your drinking?</a:t>
            </a:r>
          </a:p>
          <a:p>
            <a:pPr marL="285750" indent="-285750">
              <a:spcBef>
                <a:spcPts val="1000"/>
              </a:spcBef>
              <a:spcAft>
                <a:spcPts val="0"/>
              </a:spcAft>
              <a:defRPr/>
            </a:pPr>
            <a:endParaRPr lang="en-US" sz="1000" dirty="0"/>
          </a:p>
          <a:p>
            <a:pPr marL="285750" indent="-285750">
              <a:spcBef>
                <a:spcPts val="1000"/>
              </a:spcBef>
              <a:spcAft>
                <a:spcPts val="0"/>
              </a:spcAft>
              <a:defRPr/>
            </a:pPr>
            <a:r>
              <a:rPr lang="en-US" sz="2000" dirty="0"/>
              <a:t>For each ask:</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solidFill>
                  <a:srgbClr val="FFFF00"/>
                </a:solidFill>
              </a:rPr>
              <a:t>Why didn’t you give it a lower number?</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solidFill>
                  <a:srgbClr val="FFFF00"/>
                </a:solidFill>
              </a:rPr>
              <a:t>What would it take to raise that number?</a:t>
            </a:r>
          </a:p>
        </p:txBody>
      </p:sp>
      <p:sp>
        <p:nvSpPr>
          <p:cNvPr id="121860" name="TextBox 5"/>
          <p:cNvSpPr txBox="1">
            <a:spLocks noChangeArrowheads="1"/>
          </p:cNvSpPr>
          <p:nvPr/>
        </p:nvSpPr>
        <p:spPr bwMode="auto">
          <a:xfrm>
            <a:off x="649288" y="6096000"/>
            <a:ext cx="7656512" cy="523875"/>
          </a:xfrm>
          <a:prstGeom prst="rect">
            <a:avLst/>
          </a:prstGeom>
          <a:noFill/>
          <a:ln w="38100">
            <a:solidFill>
              <a:schemeClr val="bg2">
                <a:lumMod val="20000"/>
                <a:lumOff val="80000"/>
              </a:schemeClr>
            </a:solidFill>
            <a:miter lim="800000"/>
            <a:headEnd/>
            <a:tailEnd/>
          </a:ln>
        </p:spPr>
        <p:txBody>
          <a:bodyPr wrap="none">
            <a:spAutoFit/>
          </a:bodyPr>
          <a:lstStyle/>
          <a:p>
            <a:pPr>
              <a:defRPr/>
            </a:pPr>
            <a:r>
              <a:rPr lang="en-US" sz="2800" b="1" dirty="0"/>
              <a:t>1      2      3      4      5      6      7      8      9     10</a:t>
            </a:r>
          </a:p>
        </p:txBody>
      </p:sp>
      <p:sp>
        <p:nvSpPr>
          <p:cNvPr id="6" name="Rectangle 5"/>
          <p:cNvSpPr>
            <a:spLocks noChangeArrowheads="1"/>
          </p:cNvSpPr>
          <p:nvPr/>
        </p:nvSpPr>
        <p:spPr bwMode="auto">
          <a:xfrm>
            <a:off x="644525" y="6096000"/>
            <a:ext cx="447675" cy="538163"/>
          </a:xfrm>
          <a:prstGeom prst="rect">
            <a:avLst/>
          </a:prstGeom>
          <a:noFill/>
          <a:ln w="57150" algn="ctr">
            <a:solidFill>
              <a:srgbClr val="C00000"/>
            </a:solidFill>
            <a:round/>
            <a:headEnd/>
            <a:tailEnd/>
          </a:ln>
        </p:spPr>
        <p:txBody>
          <a:bodyPr/>
          <a:lstStyle/>
          <a:p>
            <a:endParaRPr lang="en-US"/>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4.44444E-6 -2.45143E-6 L 0.34861 -2.45143E-6 " pathEditMode="relative" rAng="0" ptsTypes="AA">
                                      <p:cBhvr>
                                        <p:cTn id="6" dur="3000" fill="hold"/>
                                        <p:tgtEl>
                                          <p:spTgt spid="6"/>
                                        </p:tgtEl>
                                        <p:attrNameLst>
                                          <p:attrName>ppt_x</p:attrName>
                                          <p:attrName>ppt_y</p:attrName>
                                        </p:attrNameLst>
                                      </p:cBhvr>
                                      <p:rCtr x="174" y="0"/>
                                    </p:animMotion>
                                  </p:childTnLst>
                                </p:cTn>
                              </p:par>
                            </p:childTnLst>
                          </p:cTn>
                        </p:par>
                        <p:par>
                          <p:cTn id="7" fill="hold">
                            <p:stCondLst>
                              <p:cond delay="3000"/>
                            </p:stCondLst>
                            <p:childTnLst>
                              <p:par>
                                <p:cTn id="8" presetID="35" presetClass="path" presetSubtype="0" accel="50000" decel="50000" fill="hold" grpId="1" nodeType="afterEffect">
                                  <p:stCondLst>
                                    <p:cond delay="0"/>
                                  </p:stCondLst>
                                  <p:childTnLst>
                                    <p:animMotion origin="layout" path="M 0.34861 -2.45143E-6 L 0.16805 -2.45143E-6 " pathEditMode="relative" rAng="0" ptsTypes="AA">
                                      <p:cBhvr>
                                        <p:cTn id="9" dur="3000" fill="hold"/>
                                        <p:tgtEl>
                                          <p:spTgt spid="6"/>
                                        </p:tgtEl>
                                        <p:attrNameLst>
                                          <p:attrName>ppt_x</p:attrName>
                                          <p:attrName>ppt_y</p:attrName>
                                        </p:attrNameLst>
                                      </p:cBhvr>
                                      <p:rCtr x="-90" y="0"/>
                                    </p:animMotion>
                                  </p:childTnLst>
                                </p:cTn>
                              </p:par>
                            </p:childTnLst>
                          </p:cTn>
                        </p:par>
                        <p:par>
                          <p:cTn id="10" fill="hold">
                            <p:stCondLst>
                              <p:cond delay="6000"/>
                            </p:stCondLst>
                            <p:childTnLst>
                              <p:par>
                                <p:cTn id="11" presetID="63" presetClass="path" presetSubtype="0" accel="50000" decel="50000" fill="hold" grpId="2" nodeType="afterEffect">
                                  <p:stCondLst>
                                    <p:cond delay="0"/>
                                  </p:stCondLst>
                                  <p:childTnLst>
                                    <p:animMotion origin="layout" path="M 0.16805 -2.45143E-6 L 0.60694 -2.45143E-6 " pathEditMode="relative" rAng="0" ptsTypes="AA">
                                      <p:cBhvr>
                                        <p:cTn id="12" dur="3000" fill="hold"/>
                                        <p:tgtEl>
                                          <p:spTgt spid="6"/>
                                        </p:tgtEl>
                                        <p:attrNameLst>
                                          <p:attrName>ppt_x</p:attrName>
                                          <p:attrName>ppt_y</p:attrName>
                                        </p:attrNameLst>
                                      </p:cBhvr>
                                      <p:rCtr x="219" y="0"/>
                                    </p:animMotion>
                                  </p:childTnLst>
                                </p:cTn>
                              </p:par>
                            </p:childTnLst>
                          </p:cTn>
                        </p:par>
                        <p:par>
                          <p:cTn id="13" fill="hold">
                            <p:stCondLst>
                              <p:cond delay="9000"/>
                            </p:stCondLst>
                            <p:childTnLst>
                              <p:par>
                                <p:cTn id="14" presetID="35" presetClass="path" presetSubtype="0" accel="50000" decel="50000" fill="hold" grpId="3" nodeType="afterEffect">
                                  <p:stCondLst>
                                    <p:cond delay="0"/>
                                  </p:stCondLst>
                                  <p:childTnLst>
                                    <p:animMotion origin="layout" path="M 0.60694 -2.45143E-6 L 0.51527 -2.45143E-6 " pathEditMode="relative" rAng="0" ptsTypes="AA">
                                      <p:cBhvr>
                                        <p:cTn id="15" dur="3000" fill="hold"/>
                                        <p:tgtEl>
                                          <p:spTgt spid="6"/>
                                        </p:tgtEl>
                                        <p:attrNameLst>
                                          <p:attrName>ppt_x</p:attrName>
                                          <p:attrName>ppt_y</p:attrName>
                                        </p:attrNameLst>
                                      </p:cBhvr>
                                      <p:rCtr x="-46" y="0"/>
                                    </p:animMotion>
                                  </p:childTnLst>
                                </p:cTn>
                              </p:par>
                            </p:childTnLst>
                          </p:cTn>
                        </p:par>
                        <p:par>
                          <p:cTn id="16" fill="hold">
                            <p:stCondLst>
                              <p:cond delay="12000"/>
                            </p:stCondLst>
                            <p:childTnLst>
                              <p:par>
                                <p:cTn id="17" presetID="63" presetClass="path" presetSubtype="0" accel="50000" decel="50000" fill="hold" grpId="4" nodeType="afterEffect">
                                  <p:stCondLst>
                                    <p:cond delay="0"/>
                                  </p:stCondLst>
                                  <p:childTnLst>
                                    <p:animMotion origin="layout" path="M 0.51527 -2.45143E-6 L 0.77361 -2.45143E-6 " pathEditMode="relative" rAng="0" ptsTypes="AA">
                                      <p:cBhvr>
                                        <p:cTn id="18" dur="3000" fill="hold"/>
                                        <p:tgtEl>
                                          <p:spTgt spid="6"/>
                                        </p:tgtEl>
                                        <p:attrNameLst>
                                          <p:attrName>ppt_x</p:attrName>
                                          <p:attrName>ppt_y</p:attrName>
                                        </p:attrNameLst>
                                      </p:cBhvr>
                                      <p:rCtr x="1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6" grpId="4"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4000" b="1" dirty="0" smtClean="0">
                <a:effectLst>
                  <a:outerShdw blurRad="38100" dist="38100" dir="2700000" algn="tl">
                    <a:srgbClr val="000000">
                      <a:alpha val="43137"/>
                    </a:srgbClr>
                  </a:outerShdw>
                </a:effectLst>
              </a:rPr>
              <a:t>The Payoff for Asking the Questions…</a:t>
            </a:r>
          </a:p>
        </p:txBody>
      </p:sp>
      <p:sp>
        <p:nvSpPr>
          <p:cNvPr id="90115" name="Rectangle 3"/>
          <p:cNvSpPr>
            <a:spLocks noGrp="1" noChangeArrowheads="1"/>
          </p:cNvSpPr>
          <p:nvPr>
            <p:ph idx="1"/>
          </p:nvPr>
        </p:nvSpPr>
        <p:spPr>
          <a:xfrm>
            <a:off x="457200" y="2240280"/>
            <a:ext cx="8229600" cy="4389120"/>
          </a:xfrm>
        </p:spPr>
        <p:txBody>
          <a:bodyPr/>
          <a:lstStyle/>
          <a:p>
            <a:r>
              <a:rPr lang="en-US" sz="3200" dirty="0" smtClean="0"/>
              <a:t>These questions will lead to a working treatment plan</a:t>
            </a:r>
          </a:p>
          <a:p>
            <a:pPr lvl="1">
              <a:buClr>
                <a:srgbClr val="FFFF00"/>
              </a:buClr>
            </a:pPr>
            <a:r>
              <a:rPr lang="en-US" sz="3200" dirty="0" smtClean="0"/>
              <a:t>Stage of change</a:t>
            </a:r>
          </a:p>
          <a:p>
            <a:pPr lvl="1">
              <a:buClr>
                <a:srgbClr val="FFFF00"/>
              </a:buClr>
            </a:pPr>
            <a:r>
              <a:rPr lang="en-US" sz="3200" dirty="0" smtClean="0"/>
              <a:t>Benefits of use</a:t>
            </a:r>
          </a:p>
          <a:p>
            <a:pPr lvl="1">
              <a:buClr>
                <a:srgbClr val="FFFF00"/>
              </a:buClr>
            </a:pPr>
            <a:r>
              <a:rPr lang="en-US" sz="3200" dirty="0" smtClean="0"/>
              <a:t>Consequences of use</a:t>
            </a:r>
          </a:p>
          <a:p>
            <a:pPr lvl="1">
              <a:buClr>
                <a:srgbClr val="FFFF00"/>
              </a:buClr>
            </a:pPr>
            <a:r>
              <a:rPr lang="en-US" sz="3200" dirty="0" smtClean="0"/>
              <a:t>Willingness to work on these issues</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148</a:t>
            </a:fld>
            <a:endParaRPr lang="en-US" dirty="0"/>
          </a:p>
        </p:txBody>
      </p:sp>
    </p:spTree>
    <p:extLst>
      <p:ext uri="{BB962C8B-B14F-4D97-AF65-F5344CB8AC3E}">
        <p14:creationId xmlns:p14="http://schemas.microsoft.com/office/powerpoint/2010/main" val="21414843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4400" y="838200"/>
            <a:ext cx="7315200" cy="914400"/>
          </a:xfrm>
          <a:prstGeom prst="rect">
            <a:avLst/>
          </a:prstGeom>
          <a:noFill/>
          <a:ln w="9525">
            <a:noFill/>
            <a:miter lim="800000"/>
            <a:headEnd/>
            <a:tailEnd/>
          </a:ln>
          <a:effectLst/>
        </p:spPr>
        <p:txBody>
          <a:bodyPr anchor="ctr"/>
          <a:lstStyle/>
          <a:p>
            <a:pPr algn="ctr">
              <a:defRPr/>
            </a:pP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Activity: </a:t>
            </a:r>
            <a:r>
              <a:rPr lang="en-US" sz="4400" b="1" kern="0" dirty="0">
                <a:solidFill>
                  <a:schemeClr val="tx2"/>
                </a:solidFill>
                <a:effectLst>
                  <a:outerShdw blurRad="38100" dist="38100" dir="2700000" algn="tl">
                    <a:srgbClr val="000000">
                      <a:alpha val="43137"/>
                    </a:srgbClr>
                  </a:outerShdw>
                </a:effectLst>
                <a:latin typeface="+mj-lt"/>
                <a:ea typeface="+mj-ea"/>
                <a:cs typeface="+mj-cs"/>
              </a:rPr>
              <a:t>Role Play  </a:t>
            </a:r>
          </a:p>
        </p:txBody>
      </p:sp>
      <p:sp>
        <p:nvSpPr>
          <p:cNvPr id="119811" name="Content Placeholder 2"/>
          <p:cNvSpPr>
            <a:spLocks noGrp="1"/>
          </p:cNvSpPr>
          <p:nvPr>
            <p:ph type="body" idx="1"/>
          </p:nvPr>
        </p:nvSpPr>
        <p:spPr>
          <a:xfrm>
            <a:off x="877888" y="1905000"/>
            <a:ext cx="7388225" cy="3962400"/>
          </a:xfrm>
        </p:spPr>
        <p:txBody>
          <a:bodyPr>
            <a:normAutofit fontScale="92500" lnSpcReduction="20000"/>
          </a:bodyPr>
          <a:lstStyle/>
          <a:p>
            <a:pPr fontAlgn="auto">
              <a:lnSpc>
                <a:spcPct val="110000"/>
              </a:lnSpc>
              <a:spcBef>
                <a:spcPts val="1000"/>
              </a:spcBef>
              <a:spcAft>
                <a:spcPts val="0"/>
              </a:spcAft>
              <a:buClr>
                <a:schemeClr val="accent3"/>
              </a:buClr>
              <a:buFont typeface="Wingdings" pitchFamily="2" charset="2"/>
              <a:buNone/>
              <a:defRPr/>
            </a:pPr>
            <a:r>
              <a:rPr lang="en-US" sz="3000" dirty="0" smtClean="0"/>
              <a:t>Let’s practice </a:t>
            </a:r>
            <a:r>
              <a:rPr lang="en-US" sz="4300" b="1" dirty="0" smtClean="0">
                <a:solidFill>
                  <a:srgbClr val="FFC000"/>
                </a:solidFill>
              </a:rPr>
              <a:t>L</a:t>
            </a:r>
            <a:r>
              <a:rPr lang="en-US" sz="3000" b="1" dirty="0" smtClean="0"/>
              <a:t>:  </a:t>
            </a:r>
            <a:br>
              <a:rPr lang="en-US" sz="3000" b="1" dirty="0" smtClean="0"/>
            </a:br>
            <a:r>
              <a:rPr lang="en-US" sz="3000" dirty="0" smtClean="0"/>
              <a:t>Role Play Listen &amp; Understand</a:t>
            </a:r>
          </a:p>
          <a:p>
            <a:pPr fontAlgn="auto">
              <a:lnSpc>
                <a:spcPct val="110000"/>
              </a:lnSpc>
              <a:spcBef>
                <a:spcPts val="1000"/>
              </a:spcBef>
              <a:spcAft>
                <a:spcPts val="0"/>
              </a:spcAft>
              <a:buClr>
                <a:schemeClr val="accent3"/>
              </a:buClr>
              <a:buFont typeface="Wingdings" pitchFamily="2" charset="2"/>
              <a:buNone/>
              <a:defRPr/>
            </a:pPr>
            <a:r>
              <a:rPr lang="en-US" sz="3000" dirty="0" smtClean="0"/>
              <a:t>Using Completed Screening Tool</a:t>
            </a:r>
          </a:p>
          <a:p>
            <a:pPr algn="ctr" fontAlgn="auto">
              <a:lnSpc>
                <a:spcPct val="110000"/>
              </a:lnSpc>
              <a:spcBef>
                <a:spcPts val="1000"/>
              </a:spcBef>
              <a:spcAft>
                <a:spcPts val="0"/>
              </a:spcAft>
              <a:buClr>
                <a:schemeClr val="accent3"/>
              </a:buClr>
              <a:buFont typeface="Wingdings" pitchFamily="2" charset="2"/>
              <a:buNone/>
              <a:defRPr/>
            </a:pPr>
            <a:r>
              <a:rPr lang="en-US" sz="1100" b="1" i="1" dirty="0" smtClean="0"/>
              <a:t> </a:t>
            </a:r>
          </a:p>
          <a:p>
            <a:pPr marL="457200" indent="-457200" fontAlgn="auto">
              <a:lnSpc>
                <a:spcPct val="110000"/>
              </a:lnSpc>
              <a:spcBef>
                <a:spcPts val="1000"/>
              </a:spcBef>
              <a:spcAft>
                <a:spcPts val="0"/>
              </a:spcAft>
              <a:buClr>
                <a:schemeClr val="bg2">
                  <a:lumMod val="60000"/>
                  <a:lumOff val="40000"/>
                </a:schemeClr>
              </a:buClr>
              <a:buFont typeface="Arial" pitchFamily="34" charset="0"/>
              <a:buChar char="•"/>
              <a:defRPr/>
            </a:pPr>
            <a:r>
              <a:rPr lang="en-US" sz="3000" dirty="0" smtClean="0"/>
              <a:t>Pros and Cons</a:t>
            </a:r>
          </a:p>
          <a:p>
            <a:pPr marL="457200" indent="-457200" fontAlgn="auto">
              <a:lnSpc>
                <a:spcPct val="110000"/>
              </a:lnSpc>
              <a:spcBef>
                <a:spcPts val="1000"/>
              </a:spcBef>
              <a:spcAft>
                <a:spcPts val="0"/>
              </a:spcAft>
              <a:buClr>
                <a:schemeClr val="bg2">
                  <a:lumMod val="60000"/>
                  <a:lumOff val="40000"/>
                </a:schemeClr>
              </a:buClr>
              <a:buFont typeface="Arial" pitchFamily="34" charset="0"/>
              <a:buChar char="•"/>
              <a:defRPr/>
            </a:pPr>
            <a:r>
              <a:rPr lang="en-US" sz="3000" dirty="0" smtClean="0"/>
              <a:t>Importance/Confidence/Readiness Scales</a:t>
            </a:r>
          </a:p>
          <a:p>
            <a:pPr marL="457200" indent="-457200" fontAlgn="auto">
              <a:lnSpc>
                <a:spcPct val="110000"/>
              </a:lnSpc>
              <a:spcBef>
                <a:spcPts val="1000"/>
              </a:spcBef>
              <a:spcAft>
                <a:spcPts val="0"/>
              </a:spcAft>
              <a:buClr>
                <a:schemeClr val="bg2">
                  <a:lumMod val="60000"/>
                  <a:lumOff val="40000"/>
                </a:schemeClr>
              </a:buClr>
              <a:buFont typeface="Arial" pitchFamily="34" charset="0"/>
              <a:buChar char="•"/>
              <a:defRPr/>
            </a:pPr>
            <a:r>
              <a:rPr lang="en-US" sz="3000" dirty="0" smtClean="0"/>
              <a:t>Develop Discrepancy</a:t>
            </a:r>
          </a:p>
          <a:p>
            <a:pPr marL="457200" indent="-457200" fontAlgn="auto">
              <a:lnSpc>
                <a:spcPct val="110000"/>
              </a:lnSpc>
              <a:spcBef>
                <a:spcPts val="1000"/>
              </a:spcBef>
              <a:spcAft>
                <a:spcPts val="0"/>
              </a:spcAft>
              <a:buClr>
                <a:schemeClr val="bg2">
                  <a:lumMod val="60000"/>
                  <a:lumOff val="40000"/>
                </a:schemeClr>
              </a:buClr>
              <a:buFont typeface="Arial" pitchFamily="34" charset="0"/>
              <a:buChar char="•"/>
              <a:defRPr/>
            </a:pPr>
            <a:r>
              <a:rPr lang="en-US" sz="3000" dirty="0" smtClean="0"/>
              <a:t>Dig for Change</a:t>
            </a:r>
          </a:p>
          <a:p>
            <a:pPr marL="457200" indent="-457200" fontAlgn="auto">
              <a:spcAft>
                <a:spcPts val="0"/>
              </a:spcAft>
              <a:buClr>
                <a:schemeClr val="accent3"/>
              </a:buClr>
              <a:buFont typeface="Wingdings 2"/>
              <a:buNone/>
              <a:defRPr/>
            </a:pPr>
            <a:endParaRPr lang="en-US" dirty="0" smtClean="0"/>
          </a:p>
          <a:p>
            <a:pPr marL="457200" indent="-457200" fontAlgn="auto">
              <a:spcAft>
                <a:spcPts val="0"/>
              </a:spcAft>
              <a:buClr>
                <a:schemeClr val="accent3"/>
              </a:buClr>
              <a:buFont typeface="Wingdings 2"/>
              <a:buNone/>
              <a:defRPr/>
            </a:pPr>
            <a:endParaRPr lang="en-US" sz="3600" dirty="0" smtClean="0"/>
          </a:p>
          <a:p>
            <a:pPr algn="ctr" fontAlgn="auto">
              <a:spcAft>
                <a:spcPts val="0"/>
              </a:spcAft>
              <a:buClr>
                <a:schemeClr val="accent3"/>
              </a:buClr>
              <a:buFont typeface="Wingdings" pitchFamily="2" charset="2"/>
              <a:buNone/>
              <a:defRPr/>
            </a:pPr>
            <a:endParaRPr lang="en-US" sz="4000" b="1" i="1"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149</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618744"/>
            <a:ext cx="7315200" cy="1362456"/>
          </a:xfrm>
        </p:spPr>
        <p:txBody>
          <a:bodyPr/>
          <a:lstStyle/>
          <a:p>
            <a:pPr algn="ctr" eaLnBrk="1" hangingPunct="1"/>
            <a:r>
              <a:rPr lang="en-US" sz="4400" b="1" dirty="0" smtClean="0">
                <a:solidFill>
                  <a:schemeClr val="tx2"/>
                </a:solidFill>
              </a:rPr>
              <a:t>Top 10 Risk Factors for Disease Globally</a:t>
            </a:r>
            <a:endParaRPr lang="bg-BG" sz="4400" b="1" dirty="0" smtClean="0">
              <a:solidFill>
                <a:schemeClr val="tx2"/>
              </a:solidFill>
            </a:endParaRPr>
          </a:p>
        </p:txBody>
      </p:sp>
      <p:sp>
        <p:nvSpPr>
          <p:cNvPr id="133124" name="Rectangle 3"/>
          <p:cNvSpPr>
            <a:spLocks noGrp="1" noChangeArrowheads="1"/>
          </p:cNvSpPr>
          <p:nvPr>
            <p:ph type="body" idx="1"/>
          </p:nvPr>
        </p:nvSpPr>
        <p:spPr>
          <a:xfrm>
            <a:off x="496824" y="1600200"/>
            <a:ext cx="7504176" cy="4419600"/>
          </a:xfrm>
        </p:spPr>
        <p:txBody>
          <a:bodyPr>
            <a:noAutofit/>
          </a:bodyPr>
          <a:lstStyle/>
          <a:p>
            <a:pPr marL="514350" indent="-514350" eaLnBrk="1" hangingPunct="1">
              <a:spcBef>
                <a:spcPts val="1000"/>
              </a:spcBef>
              <a:buFont typeface="+mj-lt"/>
              <a:buAutoNum type="arabicPeriod"/>
            </a:pPr>
            <a:r>
              <a:rPr lang="en-US" sz="2600" dirty="0" smtClean="0"/>
              <a:t>Underweight</a:t>
            </a:r>
          </a:p>
          <a:p>
            <a:pPr marL="514350" indent="-514350" eaLnBrk="1" hangingPunct="1">
              <a:spcBef>
                <a:spcPts val="1000"/>
              </a:spcBef>
              <a:buFont typeface="+mj-lt"/>
              <a:buAutoNum type="arabicPeriod"/>
            </a:pPr>
            <a:r>
              <a:rPr lang="en-US" sz="2600" dirty="0" smtClean="0"/>
              <a:t>Unsafe sex</a:t>
            </a:r>
          </a:p>
          <a:p>
            <a:pPr marL="514350" indent="-514350" eaLnBrk="1" hangingPunct="1">
              <a:spcBef>
                <a:spcPts val="1000"/>
              </a:spcBef>
              <a:buFont typeface="+mj-lt"/>
              <a:buAutoNum type="arabicPeriod"/>
            </a:pPr>
            <a:r>
              <a:rPr lang="en-US" sz="2600" dirty="0" smtClean="0"/>
              <a:t>High blood pressure</a:t>
            </a:r>
          </a:p>
          <a:p>
            <a:pPr marL="514350" indent="-514350" eaLnBrk="1" hangingPunct="1">
              <a:spcBef>
                <a:spcPts val="1000"/>
              </a:spcBef>
              <a:buFont typeface="+mj-lt"/>
              <a:buAutoNum type="arabicPeriod"/>
            </a:pPr>
            <a:r>
              <a:rPr lang="en-US" sz="2600" dirty="0" smtClean="0">
                <a:solidFill>
                  <a:srgbClr val="FFC000"/>
                </a:solidFill>
              </a:rPr>
              <a:t>Tobacco consumption</a:t>
            </a:r>
          </a:p>
          <a:p>
            <a:pPr marL="514350" indent="-514350" eaLnBrk="1" hangingPunct="1">
              <a:spcBef>
                <a:spcPts val="1000"/>
              </a:spcBef>
              <a:buFont typeface="+mj-lt"/>
              <a:buAutoNum type="arabicPeriod"/>
            </a:pPr>
            <a:r>
              <a:rPr lang="en-US" sz="2600" dirty="0" smtClean="0">
                <a:solidFill>
                  <a:srgbClr val="FFC000"/>
                </a:solidFill>
              </a:rPr>
              <a:t>Alcohol consumption</a:t>
            </a:r>
          </a:p>
          <a:p>
            <a:pPr marL="514350" indent="-514350" eaLnBrk="1" hangingPunct="1">
              <a:spcBef>
                <a:spcPts val="1000"/>
              </a:spcBef>
              <a:buFont typeface="+mj-lt"/>
              <a:buAutoNum type="arabicPeriod"/>
            </a:pPr>
            <a:r>
              <a:rPr lang="en-US" sz="2600" dirty="0" smtClean="0"/>
              <a:t>Unsafe water, sanitation, and hygiene</a:t>
            </a:r>
          </a:p>
          <a:p>
            <a:pPr marL="514350" indent="-514350" eaLnBrk="1" hangingPunct="1">
              <a:spcBef>
                <a:spcPts val="1000"/>
              </a:spcBef>
              <a:buFont typeface="+mj-lt"/>
              <a:buAutoNum type="arabicPeriod"/>
            </a:pPr>
            <a:r>
              <a:rPr lang="en-US" sz="2600" dirty="0" smtClean="0"/>
              <a:t>Iron deficiency</a:t>
            </a:r>
          </a:p>
          <a:p>
            <a:pPr marL="514350" indent="-514350" eaLnBrk="1" hangingPunct="1">
              <a:spcBef>
                <a:spcPts val="1000"/>
              </a:spcBef>
              <a:buFont typeface="+mj-lt"/>
              <a:buAutoNum type="arabicPeriod"/>
            </a:pPr>
            <a:r>
              <a:rPr lang="en-US" sz="2600" dirty="0" smtClean="0"/>
              <a:t>Indoor smoke from solid fuels</a:t>
            </a:r>
          </a:p>
          <a:p>
            <a:pPr marL="514350" indent="-514350" eaLnBrk="1" hangingPunct="1">
              <a:spcBef>
                <a:spcPts val="1000"/>
              </a:spcBef>
              <a:buFont typeface="+mj-lt"/>
              <a:buAutoNum type="arabicPeriod"/>
            </a:pPr>
            <a:r>
              <a:rPr lang="en-US" sz="2600" dirty="0" smtClean="0"/>
              <a:t>High cholesterol</a:t>
            </a:r>
          </a:p>
          <a:p>
            <a:pPr marL="514350" indent="-514350" eaLnBrk="1" hangingPunct="1">
              <a:spcBef>
                <a:spcPts val="1000"/>
              </a:spcBef>
              <a:buFont typeface="+mj-lt"/>
              <a:buAutoNum type="arabicPeriod"/>
            </a:pPr>
            <a:r>
              <a:rPr lang="en-US" sz="2600" dirty="0" smtClean="0"/>
              <a:t>Obesity</a:t>
            </a:r>
          </a:p>
        </p:txBody>
      </p:sp>
      <p:pic>
        <p:nvPicPr>
          <p:cNvPr id="4098" name="Picture 2" descr="C:\Users\bfinnerty\AppData\Local\Microsoft\Windows\Temporary Internet Files\Content.IE5\0YR237V3\MC90043256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05000"/>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a:t>
            </a:fld>
            <a:endParaRPr lang="en-US"/>
          </a:p>
        </p:txBody>
      </p:sp>
      <p:sp>
        <p:nvSpPr>
          <p:cNvPr id="7" name="Rectangle 1"/>
          <p:cNvSpPr>
            <a:spLocks noChangeArrowheads="1"/>
          </p:cNvSpPr>
          <p:nvPr/>
        </p:nvSpPr>
        <p:spPr bwMode="auto">
          <a:xfrm>
            <a:off x="15240" y="6550223"/>
            <a:ext cx="851916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mj-lt"/>
                <a:ea typeface="Calibri" pitchFamily="34" charset="0"/>
                <a:cs typeface="Arial" pitchFamily="34" charset="0"/>
              </a:rPr>
              <a:t>SOURCE: WHO, 2002.</a:t>
            </a:r>
            <a:endParaRPr kumimoji="0" lang="en-US" sz="1400" b="0" i="0" u="none" strike="noStrike" cap="none" normalizeH="0" baseline="0" dirty="0" smtClean="0">
              <a:ln>
                <a:noFill/>
              </a:ln>
              <a:solidFill>
                <a:srgbClr val="FFC000"/>
              </a:solidFill>
              <a:effectLst/>
              <a:latin typeface="+mj-lt"/>
            </a:endParaRPr>
          </a:p>
        </p:txBody>
      </p:sp>
    </p:spTree>
    <p:extLst>
      <p:ext uri="{BB962C8B-B14F-4D97-AF65-F5344CB8AC3E}">
        <p14:creationId xmlns:p14="http://schemas.microsoft.com/office/powerpoint/2010/main" val="155355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4">
                                            <p:txEl>
                                              <p:pRg st="1" end="1"/>
                                            </p:txEl>
                                          </p:spTgt>
                                        </p:tgtEl>
                                        <p:attrNameLst>
                                          <p:attrName>style.visibility</p:attrName>
                                        </p:attrNameLst>
                                      </p:cBhvr>
                                      <p:to>
                                        <p:strVal val="visible"/>
                                      </p:to>
                                    </p:set>
                                    <p:animEffect transition="in" filter="wipe(left)">
                                      <p:cBhvr>
                                        <p:cTn id="12" dur="500"/>
                                        <p:tgtEl>
                                          <p:spTgt spid="133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24">
                                            <p:txEl>
                                              <p:pRg st="2" end="2"/>
                                            </p:txEl>
                                          </p:spTgt>
                                        </p:tgtEl>
                                        <p:attrNameLst>
                                          <p:attrName>style.visibility</p:attrName>
                                        </p:attrNameLst>
                                      </p:cBhvr>
                                      <p:to>
                                        <p:strVal val="visible"/>
                                      </p:to>
                                    </p:set>
                                    <p:animEffect transition="in" filter="wipe(left)">
                                      <p:cBhvr>
                                        <p:cTn id="17" dur="500"/>
                                        <p:tgtEl>
                                          <p:spTgt spid="133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124">
                                            <p:txEl>
                                              <p:pRg st="3" end="3"/>
                                            </p:txEl>
                                          </p:spTgt>
                                        </p:tgtEl>
                                        <p:attrNameLst>
                                          <p:attrName>style.visibility</p:attrName>
                                        </p:attrNameLst>
                                      </p:cBhvr>
                                      <p:to>
                                        <p:strVal val="visible"/>
                                      </p:to>
                                    </p:set>
                                    <p:animEffect transition="in" filter="wipe(left)">
                                      <p:cBhvr>
                                        <p:cTn id="22" dur="500"/>
                                        <p:tgtEl>
                                          <p:spTgt spid="1331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3124">
                                            <p:txEl>
                                              <p:pRg st="4" end="4"/>
                                            </p:txEl>
                                          </p:spTgt>
                                        </p:tgtEl>
                                        <p:attrNameLst>
                                          <p:attrName>style.visibility</p:attrName>
                                        </p:attrNameLst>
                                      </p:cBhvr>
                                      <p:to>
                                        <p:strVal val="visible"/>
                                      </p:to>
                                    </p:set>
                                    <p:animEffect transition="in" filter="wipe(left)">
                                      <p:cBhvr>
                                        <p:cTn id="27" dur="500"/>
                                        <p:tgtEl>
                                          <p:spTgt spid="1331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3124">
                                            <p:txEl>
                                              <p:pRg st="5" end="5"/>
                                            </p:txEl>
                                          </p:spTgt>
                                        </p:tgtEl>
                                        <p:attrNameLst>
                                          <p:attrName>style.visibility</p:attrName>
                                        </p:attrNameLst>
                                      </p:cBhvr>
                                      <p:to>
                                        <p:strVal val="visible"/>
                                      </p:to>
                                    </p:set>
                                    <p:animEffect transition="in" filter="wipe(left)">
                                      <p:cBhvr>
                                        <p:cTn id="32" dur="500"/>
                                        <p:tgtEl>
                                          <p:spTgt spid="1331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124">
                                            <p:txEl>
                                              <p:pRg st="6" end="6"/>
                                            </p:txEl>
                                          </p:spTgt>
                                        </p:tgtEl>
                                        <p:attrNameLst>
                                          <p:attrName>style.visibility</p:attrName>
                                        </p:attrNameLst>
                                      </p:cBhvr>
                                      <p:to>
                                        <p:strVal val="visible"/>
                                      </p:to>
                                    </p:set>
                                    <p:animEffect transition="in" filter="wipe(left)">
                                      <p:cBhvr>
                                        <p:cTn id="37" dur="500"/>
                                        <p:tgtEl>
                                          <p:spTgt spid="1331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3124">
                                            <p:txEl>
                                              <p:pRg st="7" end="7"/>
                                            </p:txEl>
                                          </p:spTgt>
                                        </p:tgtEl>
                                        <p:attrNameLst>
                                          <p:attrName>style.visibility</p:attrName>
                                        </p:attrNameLst>
                                      </p:cBhvr>
                                      <p:to>
                                        <p:strVal val="visible"/>
                                      </p:to>
                                    </p:set>
                                    <p:animEffect transition="in" filter="wipe(left)">
                                      <p:cBhvr>
                                        <p:cTn id="42" dur="500"/>
                                        <p:tgtEl>
                                          <p:spTgt spid="1331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3124">
                                            <p:txEl>
                                              <p:pRg st="8" end="8"/>
                                            </p:txEl>
                                          </p:spTgt>
                                        </p:tgtEl>
                                        <p:attrNameLst>
                                          <p:attrName>style.visibility</p:attrName>
                                        </p:attrNameLst>
                                      </p:cBhvr>
                                      <p:to>
                                        <p:strVal val="visible"/>
                                      </p:to>
                                    </p:set>
                                    <p:animEffect transition="in" filter="wipe(left)">
                                      <p:cBhvr>
                                        <p:cTn id="47" dur="500"/>
                                        <p:tgtEl>
                                          <p:spTgt spid="13312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3124">
                                            <p:txEl>
                                              <p:pRg st="9" end="9"/>
                                            </p:txEl>
                                          </p:spTgt>
                                        </p:tgtEl>
                                        <p:attrNameLst>
                                          <p:attrName>style.visibility</p:attrName>
                                        </p:attrNameLst>
                                      </p:cBhvr>
                                      <p:to>
                                        <p:strVal val="visible"/>
                                      </p:to>
                                    </p:set>
                                    <p:animEffect transition="in" filter="wipe(left)">
                                      <p:cBhvr>
                                        <p:cTn id="52" dur="500"/>
                                        <p:tgtEl>
                                          <p:spTgt spid="13312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TextBox 5"/>
          <p:cNvSpPr txBox="1">
            <a:spLocks noChangeArrowheads="1"/>
          </p:cNvSpPr>
          <p:nvPr/>
        </p:nvSpPr>
        <p:spPr bwMode="auto">
          <a:xfrm>
            <a:off x="6010275" y="1730375"/>
            <a:ext cx="884238" cy="1169988"/>
          </a:xfrm>
          <a:prstGeom prst="rect">
            <a:avLst/>
          </a:prstGeom>
          <a:noFill/>
          <a:ln w="9525">
            <a:noFill/>
            <a:miter lim="800000"/>
            <a:headEnd/>
            <a:tailEnd/>
          </a:ln>
        </p:spPr>
        <p:txBody>
          <a:bodyPr wrap="none">
            <a:spAutoFit/>
          </a:bodyPr>
          <a:lstStyle/>
          <a:p>
            <a:pPr>
              <a:defRPr/>
            </a:pPr>
            <a:r>
              <a:rPr lang="en-US" sz="7000" b="1" dirty="0">
                <a:effectLst>
                  <a:outerShdw blurRad="38100" dist="38100" dir="2700000" algn="tl">
                    <a:srgbClr val="000000">
                      <a:alpha val="43137"/>
                    </a:srgbClr>
                  </a:outerShdw>
                </a:effectLst>
              </a:rPr>
              <a:t>O</a:t>
            </a:r>
          </a:p>
        </p:txBody>
      </p:sp>
      <p:sp>
        <p:nvSpPr>
          <p:cNvPr id="11" name="Rectangle 10"/>
          <p:cNvSpPr/>
          <p:nvPr/>
        </p:nvSpPr>
        <p:spPr>
          <a:xfrm rot="5400000">
            <a:off x="4652963" y="4524375"/>
            <a:ext cx="3598862" cy="585788"/>
          </a:xfrm>
          <a:prstGeom prst="rect">
            <a:avLst/>
          </a:prstGeom>
        </p:spPr>
        <p:txBody>
          <a:bodyPr wrap="none">
            <a:spAutoFit/>
          </a:bodyPr>
          <a:lstStyle/>
          <a:p>
            <a:pPr marL="342900" indent="-342900">
              <a:spcBef>
                <a:spcPct val="20000"/>
              </a:spcBef>
              <a:buClr>
                <a:srgbClr val="CE8F10"/>
              </a:buClr>
              <a:buSzPct val="80000"/>
              <a:defRPr/>
            </a:pPr>
            <a:r>
              <a:rPr lang="en-US" sz="3200" b="1" kern="0" dirty="0">
                <a:effectLst>
                  <a:outerShdw blurRad="38100" dist="38100" dir="2700000" algn="tl">
                    <a:srgbClr val="000000">
                      <a:alpha val="43137"/>
                    </a:srgbClr>
                  </a:outerShdw>
                </a:effectLst>
                <a:latin typeface="Arial"/>
              </a:rPr>
              <a:t>Options Explored</a:t>
            </a:r>
          </a:p>
        </p:txBody>
      </p:sp>
      <p:sp>
        <p:nvSpPr>
          <p:cNvPr id="10" name="Title 1"/>
          <p:cNvSpPr txBox="1">
            <a:spLocks/>
          </p:cNvSpPr>
          <p:nvPr/>
        </p:nvSpPr>
        <p:spPr>
          <a:xfrm>
            <a:off x="914400" y="304800"/>
            <a:ext cx="7315200" cy="1362456"/>
          </a:xfrm>
          <a:prstGeom prst="rect">
            <a:avLst/>
          </a:prstGeom>
          <a:ln>
            <a:noFill/>
          </a:ln>
        </p:spPr>
        <p:txBody>
          <a:bodyPr lIns="0" tIns="0" rIns="0" bIns="0" anchor="b">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a:defRPr/>
            </a:pPr>
            <a:r>
              <a:rPr sz="4400" smtClean="0">
                <a:solidFill>
                  <a:schemeClr val="tx2"/>
                </a:solidFill>
                <a:effectLst>
                  <a:outerShdw blurRad="38100" dist="38100" dir="2700000" algn="tl">
                    <a:srgbClr val="000000">
                      <a:alpha val="43137"/>
                    </a:srgbClr>
                  </a:outerShdw>
                </a:effectLst>
              </a:rPr>
              <a:t>The 3 Tasks of a BI</a:t>
            </a:r>
          </a:p>
        </p:txBody>
      </p:sp>
      <p:sp>
        <p:nvSpPr>
          <p:cNvPr id="12" name="TextBox 3"/>
          <p:cNvSpPr txBox="1">
            <a:spLocks noChangeArrowheads="1"/>
          </p:cNvSpPr>
          <p:nvPr/>
        </p:nvSpPr>
        <p:spPr bwMode="auto">
          <a:xfrm>
            <a:off x="2530475" y="1871663"/>
            <a:ext cx="654050" cy="1016000"/>
          </a:xfrm>
          <a:prstGeom prst="rect">
            <a:avLst/>
          </a:prstGeom>
          <a:noFill/>
          <a:ln w="9525">
            <a:noFill/>
            <a:miter lim="800000"/>
            <a:headEnd/>
            <a:tailEnd/>
          </a:ln>
        </p:spPr>
        <p:txBody>
          <a:bodyPr wrap="none">
            <a:spAutoFit/>
          </a:bodyPr>
          <a:lstStyle/>
          <a:p>
            <a:pPr>
              <a:defRPr/>
            </a:pPr>
            <a:r>
              <a:rPr lang="en-US" sz="6000" b="1" dirty="0">
                <a:solidFill>
                  <a:schemeClr val="tx1">
                    <a:lumMod val="85000"/>
                  </a:schemeClr>
                </a:solidFill>
              </a:rPr>
              <a:t>F</a:t>
            </a:r>
          </a:p>
        </p:txBody>
      </p:sp>
      <p:sp>
        <p:nvSpPr>
          <p:cNvPr id="13" name="TextBox 4"/>
          <p:cNvSpPr txBox="1">
            <a:spLocks noChangeArrowheads="1"/>
          </p:cNvSpPr>
          <p:nvPr/>
        </p:nvSpPr>
        <p:spPr bwMode="auto">
          <a:xfrm>
            <a:off x="4313238" y="1847850"/>
            <a:ext cx="655637" cy="1016000"/>
          </a:xfrm>
          <a:prstGeom prst="rect">
            <a:avLst/>
          </a:prstGeom>
          <a:noFill/>
          <a:ln w="9525">
            <a:noFill/>
            <a:miter lim="800000"/>
            <a:headEnd/>
            <a:tailEnd/>
          </a:ln>
        </p:spPr>
        <p:txBody>
          <a:bodyPr wrap="none">
            <a:spAutoFit/>
          </a:bodyPr>
          <a:lstStyle/>
          <a:p>
            <a:pPr>
              <a:defRPr/>
            </a:pPr>
            <a:r>
              <a:rPr lang="en-US" sz="6000" b="1" dirty="0">
                <a:solidFill>
                  <a:schemeClr val="tx1">
                    <a:lumMod val="85000"/>
                  </a:schemeClr>
                </a:solidFill>
              </a:rPr>
              <a:t>L</a:t>
            </a:r>
          </a:p>
        </p:txBody>
      </p:sp>
      <p:sp>
        <p:nvSpPr>
          <p:cNvPr id="15" name="Rectangle 14"/>
          <p:cNvSpPr/>
          <p:nvPr/>
        </p:nvSpPr>
        <p:spPr>
          <a:xfrm rot="5400000">
            <a:off x="1930400" y="3943350"/>
            <a:ext cx="1844675" cy="523875"/>
          </a:xfrm>
          <a:prstGeom prst="rect">
            <a:avLst/>
          </a:prstGeom>
        </p:spPr>
        <p:txBody>
          <a:bodyPr wrap="none">
            <a:spAutoFit/>
          </a:bodyPr>
          <a:lstStyle/>
          <a:p>
            <a:pPr marL="342900" indent="-342900">
              <a:spcBef>
                <a:spcPct val="20000"/>
              </a:spcBef>
              <a:buClr>
                <a:srgbClr val="CE8F10"/>
              </a:buClr>
              <a:buSzPct val="80000"/>
              <a:defRPr/>
            </a:pPr>
            <a:r>
              <a:rPr lang="en-US" sz="2800" b="1" kern="0" dirty="0">
                <a:solidFill>
                  <a:schemeClr val="tx1">
                    <a:lumMod val="85000"/>
                  </a:schemeClr>
                </a:solidFill>
                <a:latin typeface="Arial"/>
              </a:rPr>
              <a:t>Feedback</a:t>
            </a:r>
          </a:p>
        </p:txBody>
      </p:sp>
      <p:sp>
        <p:nvSpPr>
          <p:cNvPr id="16" name="Rectangle 15"/>
          <p:cNvSpPr/>
          <p:nvPr/>
        </p:nvSpPr>
        <p:spPr>
          <a:xfrm rot="5400000">
            <a:off x="2790826" y="4556125"/>
            <a:ext cx="3702050" cy="523875"/>
          </a:xfrm>
          <a:prstGeom prst="rect">
            <a:avLst/>
          </a:prstGeom>
        </p:spPr>
        <p:txBody>
          <a:bodyPr wrap="none">
            <a:spAutoFit/>
          </a:bodyPr>
          <a:lstStyle/>
          <a:p>
            <a:pPr marL="342900" indent="-342900">
              <a:spcBef>
                <a:spcPct val="20000"/>
              </a:spcBef>
              <a:buClr>
                <a:srgbClr val="CE8F10"/>
              </a:buClr>
              <a:buSzPct val="80000"/>
              <a:defRPr/>
            </a:pPr>
            <a:r>
              <a:rPr lang="en-US" sz="2800" b="1" kern="0" dirty="0">
                <a:solidFill>
                  <a:schemeClr val="tx1">
                    <a:lumMod val="85000"/>
                  </a:schemeClr>
                </a:solidFill>
                <a:latin typeface="Arial"/>
              </a:rPr>
              <a:t>Listen &amp; Understand</a:t>
            </a:r>
          </a:p>
        </p:txBody>
      </p:sp>
      <p:sp>
        <p:nvSpPr>
          <p:cNvPr id="14"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ChangeArrowheads="1"/>
          </p:cNvSpPr>
          <p:nvPr/>
        </p:nvSpPr>
        <p:spPr bwMode="auto">
          <a:xfrm>
            <a:off x="857250" y="2133600"/>
            <a:ext cx="7448550" cy="3011488"/>
          </a:xfrm>
          <a:prstGeom prst="rect">
            <a:avLst/>
          </a:prstGeom>
          <a:noFill/>
          <a:ln w="9525">
            <a:noFill/>
            <a:miter lim="800000"/>
            <a:headEnd/>
            <a:tailEnd/>
          </a:ln>
        </p:spPr>
        <p:txBody>
          <a:bodyPr>
            <a:spAutoFit/>
          </a:bodyPr>
          <a:lstStyle/>
          <a:p>
            <a:pPr>
              <a:spcBef>
                <a:spcPts val="1000"/>
              </a:spcBef>
              <a:spcAft>
                <a:spcPts val="0"/>
              </a:spcAft>
              <a:defRPr/>
            </a:pPr>
            <a:r>
              <a:rPr lang="en-US" sz="2800" b="1" dirty="0">
                <a:solidFill>
                  <a:srgbClr val="FFC000"/>
                </a:solidFill>
              </a:rPr>
              <a:t>What now?</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What do you think you will do?</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What changes are you thinking about making?</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What do you see as your options?</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Where do we go from here?</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What happens next?</a:t>
            </a:r>
          </a:p>
        </p:txBody>
      </p:sp>
      <p:sp>
        <p:nvSpPr>
          <p:cNvPr id="125955" name="Title 1"/>
          <p:cNvSpPr>
            <a:spLocks noGrp="1"/>
          </p:cNvSpPr>
          <p:nvPr>
            <p:ph type="title"/>
          </p:nvPr>
        </p:nvSpPr>
        <p:spPr>
          <a:xfrm>
            <a:off x="888357" y="533400"/>
            <a:ext cx="7874643" cy="1133856"/>
          </a:xfrm>
        </p:spPr>
        <p:txBody>
          <a:bodyPr/>
          <a:lstStyle/>
          <a:p>
            <a:pPr fontAlgn="auto">
              <a:spcAft>
                <a:spcPts val="0"/>
              </a:spcAft>
              <a:defRPr/>
            </a:pPr>
            <a:r>
              <a:rPr sz="4400" smtClean="0">
                <a:solidFill>
                  <a:schemeClr val="tx2"/>
                </a:solidFill>
              </a:rPr>
              <a:t>The 3</a:t>
            </a:r>
            <a:r>
              <a:rPr sz="4400" baseline="30000" smtClean="0">
                <a:solidFill>
                  <a:schemeClr val="tx2"/>
                </a:solidFill>
              </a:rPr>
              <a:t>rd</a:t>
            </a:r>
            <a:r>
              <a:rPr sz="4400" smtClean="0">
                <a:solidFill>
                  <a:schemeClr val="tx2"/>
                </a:solidFill>
              </a:rPr>
              <a:t> Task:  Options for Change</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151</a:t>
            </a:fld>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4"/>
          <p:cNvSpPr>
            <a:spLocks noChangeArrowheads="1"/>
          </p:cNvSpPr>
          <p:nvPr/>
        </p:nvSpPr>
        <p:spPr bwMode="auto">
          <a:xfrm>
            <a:off x="914400" y="2057400"/>
            <a:ext cx="7772400" cy="3134191"/>
          </a:xfrm>
          <a:prstGeom prst="rect">
            <a:avLst/>
          </a:prstGeom>
          <a:noFill/>
          <a:ln w="9525">
            <a:noFill/>
            <a:miter lim="800000"/>
            <a:headEnd/>
            <a:tailEnd/>
          </a:ln>
        </p:spPr>
        <p:txBody>
          <a:bodyPr wrap="square">
            <a:spAutoFit/>
          </a:bodyPr>
          <a:lstStyle/>
          <a:p>
            <a:pPr>
              <a:spcBef>
                <a:spcPts val="1000"/>
              </a:spcBef>
            </a:pPr>
            <a:r>
              <a:rPr lang="en-US" sz="2600" b="1" dirty="0">
                <a:solidFill>
                  <a:srgbClr val="FFC000"/>
                </a:solidFill>
              </a:rPr>
              <a:t>Offer a Menu of Options</a:t>
            </a:r>
          </a:p>
          <a:p>
            <a:pPr>
              <a:spcBef>
                <a:spcPts val="1000"/>
              </a:spcBef>
              <a:buFont typeface="Arial" charset="0"/>
              <a:buChar char="•"/>
            </a:pPr>
            <a:r>
              <a:rPr lang="en-US" sz="2600" dirty="0"/>
              <a:t> Manage drinking/use (</a:t>
            </a:r>
            <a:r>
              <a:rPr lang="en-US" sz="2600" i="1" dirty="0">
                <a:solidFill>
                  <a:srgbClr val="FFFF00"/>
                </a:solidFill>
              </a:rPr>
              <a:t>cut down to low-risk limits</a:t>
            </a:r>
            <a:r>
              <a:rPr lang="en-US" sz="2600" dirty="0"/>
              <a:t>)</a:t>
            </a:r>
          </a:p>
          <a:p>
            <a:pPr>
              <a:spcBef>
                <a:spcPts val="1000"/>
              </a:spcBef>
              <a:buFont typeface="Arial" charset="0"/>
              <a:buChar char="•"/>
            </a:pPr>
            <a:r>
              <a:rPr lang="en-US" sz="2600" dirty="0"/>
              <a:t> Eliminate your drinking/drug use (</a:t>
            </a:r>
            <a:r>
              <a:rPr lang="en-US" sz="2600" i="1" dirty="0">
                <a:solidFill>
                  <a:srgbClr val="FFFF00"/>
                </a:solidFill>
              </a:rPr>
              <a:t>quit</a:t>
            </a:r>
            <a:r>
              <a:rPr lang="en-US" sz="2600" dirty="0"/>
              <a:t>)</a:t>
            </a:r>
          </a:p>
          <a:p>
            <a:pPr>
              <a:spcBef>
                <a:spcPts val="1000"/>
              </a:spcBef>
              <a:buFont typeface="Arial" charset="0"/>
              <a:buChar char="•"/>
            </a:pPr>
            <a:r>
              <a:rPr lang="en-US" sz="2600" dirty="0"/>
              <a:t> Never drink and drive (</a:t>
            </a:r>
            <a:r>
              <a:rPr lang="en-US" sz="2600" i="1" dirty="0">
                <a:solidFill>
                  <a:srgbClr val="FFFF00"/>
                </a:solidFill>
              </a:rPr>
              <a:t>reduce harm</a:t>
            </a:r>
            <a:r>
              <a:rPr lang="en-US" sz="2600" dirty="0"/>
              <a:t>)</a:t>
            </a:r>
          </a:p>
          <a:p>
            <a:pPr>
              <a:spcBef>
                <a:spcPts val="1000"/>
              </a:spcBef>
              <a:buFont typeface="Arial" charset="0"/>
              <a:buChar char="•"/>
            </a:pPr>
            <a:r>
              <a:rPr lang="en-US" sz="2600" dirty="0"/>
              <a:t> </a:t>
            </a:r>
            <a:r>
              <a:rPr lang="en-US" sz="2600" dirty="0" smtClean="0"/>
              <a:t>Do nothing…and observe </a:t>
            </a:r>
            <a:r>
              <a:rPr lang="en-US" sz="2600" dirty="0"/>
              <a:t>(</a:t>
            </a:r>
            <a:r>
              <a:rPr lang="en-US" sz="2600" i="1" dirty="0">
                <a:solidFill>
                  <a:srgbClr val="FFFF00"/>
                </a:solidFill>
              </a:rPr>
              <a:t>no change</a:t>
            </a:r>
            <a:r>
              <a:rPr lang="en-US" sz="2600" dirty="0"/>
              <a:t>)</a:t>
            </a:r>
          </a:p>
          <a:p>
            <a:pPr>
              <a:spcBef>
                <a:spcPts val="1000"/>
              </a:spcBef>
              <a:buFont typeface="Arial" charset="0"/>
              <a:buChar char="•"/>
            </a:pPr>
            <a:r>
              <a:rPr lang="en-US" sz="2600" dirty="0"/>
              <a:t> Seek help (</a:t>
            </a:r>
            <a:r>
              <a:rPr lang="en-US" sz="2600" i="1" dirty="0">
                <a:solidFill>
                  <a:srgbClr val="FFFF00"/>
                </a:solidFill>
              </a:rPr>
              <a:t>refer to treatment</a:t>
            </a:r>
            <a:r>
              <a:rPr lang="en-US" sz="2600" dirty="0"/>
              <a:t>)</a:t>
            </a:r>
          </a:p>
        </p:txBody>
      </p:sp>
      <p:sp>
        <p:nvSpPr>
          <p:cNvPr id="126979" name="Title 1"/>
          <p:cNvSpPr>
            <a:spLocks noGrp="1"/>
          </p:cNvSpPr>
          <p:nvPr>
            <p:ph type="title"/>
          </p:nvPr>
        </p:nvSpPr>
        <p:spPr>
          <a:xfrm>
            <a:off x="892215" y="304800"/>
            <a:ext cx="7772400" cy="1362456"/>
          </a:xfrm>
        </p:spPr>
        <p:txBody>
          <a:bodyPr/>
          <a:lstStyle/>
          <a:p>
            <a:pPr fontAlgn="auto">
              <a:spcAft>
                <a:spcPts val="0"/>
              </a:spcAft>
              <a:defRPr/>
            </a:pPr>
            <a:r>
              <a:rPr sz="4400" smtClean="0">
                <a:solidFill>
                  <a:schemeClr val="tx2"/>
                </a:solidFill>
              </a:rPr>
              <a:t>The 3</a:t>
            </a:r>
            <a:r>
              <a:rPr sz="4400" baseline="30000" smtClean="0">
                <a:solidFill>
                  <a:schemeClr val="tx2"/>
                </a:solidFill>
              </a:rPr>
              <a:t>rd</a:t>
            </a:r>
            <a:r>
              <a:rPr sz="4400" smtClean="0">
                <a:solidFill>
                  <a:schemeClr val="tx2"/>
                </a:solidFill>
              </a:rPr>
              <a:t> Task:  Options for Change</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152</a:t>
            </a:fld>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p:cNvSpPr>
            <a:spLocks noChangeArrowheads="1"/>
          </p:cNvSpPr>
          <p:nvPr/>
        </p:nvSpPr>
        <p:spPr bwMode="auto">
          <a:xfrm>
            <a:off x="869950" y="1905000"/>
            <a:ext cx="7969250" cy="3811300"/>
          </a:xfrm>
          <a:prstGeom prst="rect">
            <a:avLst/>
          </a:prstGeom>
          <a:noFill/>
          <a:ln w="9525">
            <a:noFill/>
            <a:miter lim="800000"/>
            <a:headEnd/>
            <a:tailEnd/>
          </a:ln>
        </p:spPr>
        <p:txBody>
          <a:bodyPr wrap="square">
            <a:spAutoFit/>
          </a:bodyPr>
          <a:lstStyle/>
          <a:p>
            <a:pPr>
              <a:spcBef>
                <a:spcPts val="1000"/>
              </a:spcBef>
              <a:spcAft>
                <a:spcPts val="0"/>
              </a:spcAft>
              <a:defRPr/>
            </a:pPr>
            <a:r>
              <a:rPr lang="en-US" sz="2800" b="1" dirty="0" smtClean="0">
                <a:solidFill>
                  <a:srgbClr val="FFC000"/>
                </a:solidFill>
              </a:rPr>
              <a:t>At this time, you </a:t>
            </a:r>
            <a:r>
              <a:rPr lang="en-US" sz="2800" b="1" dirty="0">
                <a:solidFill>
                  <a:srgbClr val="FFC000"/>
                </a:solidFill>
              </a:rPr>
              <a:t>can also explore previous strengths, resources, and successes</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Have you stopped drinking/using drugs before?</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What personal strengths allowed you to do it?</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Who helped you and what did you do?</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Have you made other kinds of changes successfully in the past?</a:t>
            </a:r>
          </a:p>
          <a:p>
            <a:pPr marL="342900" indent="-342900">
              <a:spcBef>
                <a:spcPts val="1000"/>
              </a:spcBef>
              <a:spcAft>
                <a:spcPts val="0"/>
              </a:spcAft>
              <a:buClr>
                <a:schemeClr val="bg2">
                  <a:lumMod val="60000"/>
                  <a:lumOff val="40000"/>
                </a:schemeClr>
              </a:buClr>
              <a:buFont typeface="Arial" pitchFamily="34" charset="0"/>
              <a:buChar char="•"/>
              <a:defRPr/>
            </a:pPr>
            <a:r>
              <a:rPr lang="en-US" sz="2400" dirty="0"/>
              <a:t>How did you accomplish these things?</a:t>
            </a:r>
          </a:p>
        </p:txBody>
      </p:sp>
      <p:sp>
        <p:nvSpPr>
          <p:cNvPr id="128003" name="Title 1"/>
          <p:cNvSpPr>
            <a:spLocks noGrp="1"/>
          </p:cNvSpPr>
          <p:nvPr>
            <p:ph type="title"/>
          </p:nvPr>
        </p:nvSpPr>
        <p:spPr>
          <a:xfrm>
            <a:off x="938996" y="304800"/>
            <a:ext cx="7772400" cy="1362456"/>
          </a:xfrm>
        </p:spPr>
        <p:txBody>
          <a:bodyPr/>
          <a:lstStyle/>
          <a:p>
            <a:pPr fontAlgn="auto">
              <a:spcAft>
                <a:spcPts val="0"/>
              </a:spcAft>
              <a:defRPr/>
            </a:pPr>
            <a:r>
              <a:rPr sz="4400" smtClean="0">
                <a:solidFill>
                  <a:schemeClr val="tx2"/>
                </a:solidFill>
              </a:rPr>
              <a:t>The 3</a:t>
            </a:r>
            <a:r>
              <a:rPr sz="4400" baseline="30000" smtClean="0">
                <a:solidFill>
                  <a:schemeClr val="tx2"/>
                </a:solidFill>
              </a:rPr>
              <a:t>rd</a:t>
            </a:r>
            <a:r>
              <a:rPr sz="4400" smtClean="0">
                <a:solidFill>
                  <a:schemeClr val="tx2"/>
                </a:solidFill>
              </a:rPr>
              <a:t> Task:  Options for Change</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153</a:t>
            </a:fld>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914400" y="304800"/>
            <a:ext cx="7772400" cy="1362456"/>
          </a:xfrm>
        </p:spPr>
        <p:txBody>
          <a:bodyPr/>
          <a:lstStyle/>
          <a:p>
            <a:pPr algn="ctr" fontAlgn="auto">
              <a:spcAft>
                <a:spcPts val="0"/>
              </a:spcAft>
              <a:defRPr/>
            </a:pPr>
            <a:r>
              <a:rPr sz="4400" smtClean="0">
                <a:solidFill>
                  <a:schemeClr val="tx2"/>
                </a:solidFill>
              </a:rPr>
              <a:t>The 3</a:t>
            </a:r>
            <a:r>
              <a:rPr sz="4400" baseline="30000" smtClean="0">
                <a:solidFill>
                  <a:schemeClr val="tx2"/>
                </a:solidFill>
              </a:rPr>
              <a:t>rd</a:t>
            </a:r>
            <a:r>
              <a:rPr sz="4400" smtClean="0">
                <a:solidFill>
                  <a:schemeClr val="tx2"/>
                </a:solidFill>
              </a:rPr>
              <a:t> Task:  Options for Change</a:t>
            </a:r>
          </a:p>
        </p:txBody>
      </p:sp>
      <p:sp>
        <p:nvSpPr>
          <p:cNvPr id="3" name="Content Placeholder 2"/>
          <p:cNvSpPr>
            <a:spLocks noGrp="1"/>
          </p:cNvSpPr>
          <p:nvPr>
            <p:ph type="body" idx="1"/>
          </p:nvPr>
        </p:nvSpPr>
        <p:spPr>
          <a:xfrm>
            <a:off x="877888" y="2057400"/>
            <a:ext cx="7961312" cy="4191000"/>
          </a:xfrm>
        </p:spPr>
        <p:txBody>
          <a:bodyPr>
            <a:noAutofit/>
          </a:bodyPr>
          <a:lstStyle/>
          <a:p>
            <a:pPr fontAlgn="auto">
              <a:spcBef>
                <a:spcPts val="1000"/>
              </a:spcBef>
              <a:spcAft>
                <a:spcPts val="0"/>
              </a:spcAft>
              <a:buClr>
                <a:schemeClr val="accent3"/>
              </a:buClr>
              <a:buFont typeface="Wingdings" pitchFamily="2" charset="2"/>
              <a:buNone/>
              <a:defRPr/>
            </a:pPr>
            <a:r>
              <a:rPr lang="en-US" sz="2800" b="1" dirty="0" smtClean="0">
                <a:solidFill>
                  <a:srgbClr val="FFC000"/>
                </a:solidFill>
              </a:rPr>
              <a:t>Giving Advice Without Telling Someone What to Do</a:t>
            </a:r>
          </a:p>
          <a:p>
            <a:pPr marL="457200" indent="-457200" fontAlgn="auto">
              <a:spcBef>
                <a:spcPts val="1000"/>
              </a:spcBef>
              <a:spcAft>
                <a:spcPts val="0"/>
              </a:spcAft>
              <a:buClr>
                <a:schemeClr val="accent3"/>
              </a:buClr>
              <a:buFont typeface="Arial" pitchFamily="34" charset="0"/>
              <a:buChar char="•"/>
              <a:defRPr/>
            </a:pPr>
            <a:r>
              <a:rPr lang="en-US" sz="2800" dirty="0" smtClean="0"/>
              <a:t>Provide Clear Information (Advice or Feedback </a:t>
            </a:r>
            <a:r>
              <a:rPr lang="en-US" sz="2800" dirty="0"/>
              <a:t>)</a:t>
            </a:r>
            <a:endParaRPr lang="en-US" sz="2800" dirty="0" smtClean="0"/>
          </a:p>
          <a:p>
            <a:pPr marL="850392" lvl="1" indent="-457200" fontAlgn="auto">
              <a:spcBef>
                <a:spcPts val="1000"/>
              </a:spcBef>
              <a:spcAft>
                <a:spcPts val="0"/>
              </a:spcAft>
              <a:buClr>
                <a:schemeClr val="tx1"/>
              </a:buClr>
              <a:buFont typeface="Arial" pitchFamily="34" charset="0"/>
              <a:buChar char="•"/>
              <a:defRPr/>
            </a:pPr>
            <a:r>
              <a:rPr lang="en-US" sz="2400" dirty="0" smtClean="0"/>
              <a:t>What happens to some people is that…</a:t>
            </a:r>
          </a:p>
          <a:p>
            <a:pPr marL="850392" lvl="1" indent="-457200" fontAlgn="auto">
              <a:spcBef>
                <a:spcPts val="1000"/>
              </a:spcBef>
              <a:spcAft>
                <a:spcPts val="0"/>
              </a:spcAft>
              <a:buClr>
                <a:schemeClr val="tx1"/>
              </a:buClr>
              <a:buFont typeface="Arial" pitchFamily="34" charset="0"/>
              <a:buChar char="•"/>
              <a:defRPr/>
            </a:pPr>
            <a:r>
              <a:rPr lang="en-US" sz="2400" dirty="0" smtClean="0"/>
              <a:t>My recommendation would be that…</a:t>
            </a:r>
          </a:p>
          <a:p>
            <a:pPr marL="457200" indent="-457200" fontAlgn="auto">
              <a:spcBef>
                <a:spcPts val="1000"/>
              </a:spcBef>
              <a:spcAft>
                <a:spcPts val="0"/>
              </a:spcAft>
              <a:buClr>
                <a:schemeClr val="accent3"/>
              </a:buClr>
              <a:buFont typeface="Arial" pitchFamily="34" charset="0"/>
              <a:buChar char="•"/>
              <a:defRPr/>
            </a:pPr>
            <a:r>
              <a:rPr lang="en-US" sz="2800" dirty="0" smtClean="0"/>
              <a:t>Elicit their reaction</a:t>
            </a:r>
          </a:p>
          <a:p>
            <a:pPr marL="850392" lvl="1" indent="-457200" fontAlgn="auto">
              <a:spcBef>
                <a:spcPts val="1000"/>
              </a:spcBef>
              <a:spcAft>
                <a:spcPts val="0"/>
              </a:spcAft>
              <a:buClr>
                <a:schemeClr val="tx1"/>
              </a:buClr>
              <a:buFont typeface="Arial" pitchFamily="34" charset="0"/>
              <a:buChar char="•"/>
              <a:defRPr/>
            </a:pPr>
            <a:r>
              <a:rPr lang="en-US" sz="2400" dirty="0" smtClean="0"/>
              <a:t>What do you think?</a:t>
            </a:r>
          </a:p>
          <a:p>
            <a:pPr marL="850392" lvl="1" indent="-457200" fontAlgn="auto">
              <a:spcBef>
                <a:spcPts val="1000"/>
              </a:spcBef>
              <a:spcAft>
                <a:spcPts val="0"/>
              </a:spcAft>
              <a:buClr>
                <a:schemeClr val="tx1"/>
              </a:buClr>
              <a:buFont typeface="Arial" pitchFamily="34" charset="0"/>
              <a:buChar char="•"/>
              <a:defRPr/>
            </a:pPr>
            <a:r>
              <a:rPr lang="en-US" sz="2400" dirty="0" smtClean="0"/>
              <a:t>What are your thoughts?</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154</a:t>
            </a:fld>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838200" y="304800"/>
            <a:ext cx="7848600" cy="1362456"/>
          </a:xfrm>
        </p:spPr>
        <p:txBody>
          <a:bodyPr/>
          <a:lstStyle/>
          <a:p>
            <a:pPr fontAlgn="auto">
              <a:spcAft>
                <a:spcPts val="0"/>
              </a:spcAft>
              <a:defRPr/>
            </a:pPr>
            <a:r>
              <a:rPr sz="4400" smtClean="0">
                <a:solidFill>
                  <a:schemeClr val="tx2"/>
                </a:solidFill>
              </a:rPr>
              <a:t>The 3</a:t>
            </a:r>
            <a:r>
              <a:rPr sz="4400" baseline="30000" smtClean="0">
                <a:solidFill>
                  <a:schemeClr val="tx2"/>
                </a:solidFill>
              </a:rPr>
              <a:t>rd</a:t>
            </a:r>
            <a:r>
              <a:rPr sz="4400" smtClean="0">
                <a:solidFill>
                  <a:schemeClr val="tx2"/>
                </a:solidFill>
              </a:rPr>
              <a:t> Task: Options for Change</a:t>
            </a:r>
          </a:p>
        </p:txBody>
      </p:sp>
      <p:sp>
        <p:nvSpPr>
          <p:cNvPr id="181250" name="Content Placeholder 2"/>
          <p:cNvSpPr>
            <a:spLocks noGrp="1"/>
          </p:cNvSpPr>
          <p:nvPr>
            <p:ph type="body" idx="1"/>
          </p:nvPr>
        </p:nvSpPr>
        <p:spPr>
          <a:xfrm>
            <a:off x="0" y="2133600"/>
            <a:ext cx="9144000" cy="609600"/>
          </a:xfrm>
        </p:spPr>
        <p:txBody>
          <a:bodyPr/>
          <a:lstStyle/>
          <a:p>
            <a:pPr algn="ctr">
              <a:buFont typeface="Wingdings" pitchFamily="2" charset="2"/>
              <a:buNone/>
            </a:pPr>
            <a:r>
              <a:rPr lang="en-US" sz="2800" b="1" dirty="0" smtClean="0">
                <a:solidFill>
                  <a:srgbClr val="FFC000"/>
                </a:solidFill>
              </a:rPr>
              <a:t>The Advice Sandwich</a:t>
            </a:r>
          </a:p>
          <a:p>
            <a:pPr>
              <a:buFont typeface="Wingdings" pitchFamily="2" charset="2"/>
              <a:buNone/>
            </a:pPr>
            <a:endParaRPr lang="en-US" sz="2800" b="1" dirty="0" smtClean="0"/>
          </a:p>
        </p:txBody>
      </p:sp>
      <p:sp>
        <p:nvSpPr>
          <p:cNvPr id="6" name="Content Placeholder 2"/>
          <p:cNvSpPr txBox="1">
            <a:spLocks/>
          </p:cNvSpPr>
          <p:nvPr/>
        </p:nvSpPr>
        <p:spPr bwMode="auto">
          <a:xfrm>
            <a:off x="4572000" y="2971800"/>
            <a:ext cx="3810000" cy="3505200"/>
          </a:xfrm>
          <a:prstGeom prst="rect">
            <a:avLst/>
          </a:prstGeom>
          <a:noFill/>
          <a:ln w="9525">
            <a:noFill/>
            <a:miter lim="800000"/>
            <a:headEnd/>
            <a:tailEnd/>
          </a:ln>
          <a:effectLst/>
        </p:spPr>
        <p:txBody>
          <a:bodyPr/>
          <a:lstStyle/>
          <a:p>
            <a:pPr algn="ctr">
              <a:spcBef>
                <a:spcPct val="20000"/>
              </a:spcBef>
              <a:buClr>
                <a:schemeClr val="hlink"/>
              </a:buClr>
              <a:buSzPct val="80000"/>
              <a:buFont typeface="Wingdings" pitchFamily="2" charset="2"/>
              <a:buNone/>
              <a:defRPr/>
            </a:pPr>
            <a:r>
              <a:rPr lang="en-US" sz="2800" kern="0" dirty="0">
                <a:latin typeface="+mn-lt"/>
              </a:rPr>
              <a:t>Ask Permission</a:t>
            </a:r>
          </a:p>
          <a:p>
            <a:pPr algn="ctr">
              <a:spcBef>
                <a:spcPct val="20000"/>
              </a:spcBef>
              <a:buClr>
                <a:schemeClr val="hlink"/>
              </a:buClr>
              <a:buSzPct val="80000"/>
              <a:buFont typeface="Wingdings" pitchFamily="2" charset="2"/>
              <a:buNone/>
              <a:defRPr/>
            </a:pPr>
            <a:endParaRPr lang="en-US" sz="2800" kern="0" dirty="0">
              <a:latin typeface="+mn-lt"/>
            </a:endParaRPr>
          </a:p>
          <a:p>
            <a:pPr algn="ctr">
              <a:spcBef>
                <a:spcPct val="20000"/>
              </a:spcBef>
              <a:buClr>
                <a:schemeClr val="hlink"/>
              </a:buClr>
              <a:buSzPct val="80000"/>
              <a:buFont typeface="Wingdings" pitchFamily="2" charset="2"/>
              <a:buNone/>
              <a:defRPr/>
            </a:pPr>
            <a:r>
              <a:rPr lang="en-US" sz="2800" kern="0" dirty="0">
                <a:latin typeface="+mn-lt"/>
              </a:rPr>
              <a:t>Give Advice</a:t>
            </a:r>
          </a:p>
          <a:p>
            <a:pPr algn="ctr">
              <a:spcBef>
                <a:spcPct val="20000"/>
              </a:spcBef>
              <a:buClr>
                <a:schemeClr val="hlink"/>
              </a:buClr>
              <a:buSzPct val="80000"/>
              <a:buFont typeface="Wingdings" pitchFamily="2" charset="2"/>
              <a:buNone/>
              <a:defRPr/>
            </a:pPr>
            <a:endParaRPr lang="en-US" sz="2800" kern="0" dirty="0">
              <a:latin typeface="+mn-lt"/>
            </a:endParaRPr>
          </a:p>
          <a:p>
            <a:pPr algn="ctr">
              <a:spcBef>
                <a:spcPct val="20000"/>
              </a:spcBef>
              <a:buClr>
                <a:schemeClr val="hlink"/>
              </a:buClr>
              <a:buSzPct val="80000"/>
              <a:buFont typeface="Wingdings" pitchFamily="2" charset="2"/>
              <a:buNone/>
              <a:defRPr/>
            </a:pPr>
            <a:r>
              <a:rPr lang="en-US" sz="2800" kern="0" dirty="0">
                <a:latin typeface="+mn-lt"/>
              </a:rPr>
              <a:t>Ask for Response</a:t>
            </a:r>
          </a:p>
          <a:p>
            <a:pPr marL="342900" indent="-342900" algn="ctr">
              <a:spcBef>
                <a:spcPct val="20000"/>
              </a:spcBef>
              <a:buClr>
                <a:schemeClr val="hlink"/>
              </a:buClr>
              <a:buSzPct val="80000"/>
              <a:buFont typeface="Wingdings" pitchFamily="2" charset="2"/>
              <a:buNone/>
              <a:defRPr/>
            </a:pPr>
            <a:endParaRPr lang="en-US" sz="2800" b="1" i="1" kern="0" dirty="0">
              <a:latin typeface="+mn-lt"/>
            </a:endParaRPr>
          </a:p>
        </p:txBody>
      </p:sp>
      <p:pic>
        <p:nvPicPr>
          <p:cNvPr id="181252" name="Picture 6"/>
          <p:cNvPicPr>
            <a:picLocks noChangeAspect="1"/>
          </p:cNvPicPr>
          <p:nvPr/>
        </p:nvPicPr>
        <p:blipFill>
          <a:blip r:embed="rId3"/>
          <a:srcRect l="30453" r="8066" b="2596"/>
          <a:stretch>
            <a:fillRect/>
          </a:stretch>
        </p:blipFill>
        <p:spPr bwMode="auto">
          <a:xfrm>
            <a:off x="990600" y="3209925"/>
            <a:ext cx="3035300" cy="3190875"/>
          </a:xfrm>
          <a:prstGeom prst="rect">
            <a:avLst/>
          </a:prstGeom>
          <a:noFill/>
          <a:ln w="9525">
            <a:noFill/>
            <a:miter lim="800000"/>
            <a:headEnd/>
            <a:tailEnd/>
          </a:ln>
        </p:spPr>
      </p:pic>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155</a:t>
            </a:fld>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914400" y="304800"/>
            <a:ext cx="7772400" cy="1362456"/>
          </a:xfrm>
        </p:spPr>
        <p:txBody>
          <a:bodyPr/>
          <a:lstStyle/>
          <a:p>
            <a:pPr fontAlgn="auto">
              <a:spcAft>
                <a:spcPts val="0"/>
              </a:spcAft>
              <a:defRPr/>
            </a:pPr>
            <a:r>
              <a:rPr sz="4400" smtClean="0">
                <a:solidFill>
                  <a:schemeClr val="tx2"/>
                </a:solidFill>
              </a:rPr>
              <a:t>The 3</a:t>
            </a:r>
            <a:r>
              <a:rPr sz="4400" baseline="30000" smtClean="0">
                <a:solidFill>
                  <a:schemeClr val="tx2"/>
                </a:solidFill>
              </a:rPr>
              <a:t>rd</a:t>
            </a:r>
            <a:r>
              <a:rPr sz="4400" smtClean="0">
                <a:solidFill>
                  <a:schemeClr val="tx2"/>
                </a:solidFill>
              </a:rPr>
              <a:t> Task: Options for Change</a:t>
            </a:r>
          </a:p>
        </p:txBody>
      </p:sp>
      <p:sp>
        <p:nvSpPr>
          <p:cNvPr id="183298" name="Content Placeholder 2"/>
          <p:cNvSpPr>
            <a:spLocks noGrp="1"/>
          </p:cNvSpPr>
          <p:nvPr>
            <p:ph type="body" idx="1"/>
          </p:nvPr>
        </p:nvSpPr>
        <p:spPr>
          <a:xfrm>
            <a:off x="889000" y="1981200"/>
            <a:ext cx="7340600" cy="990600"/>
          </a:xfrm>
        </p:spPr>
        <p:txBody>
          <a:bodyPr/>
          <a:lstStyle/>
          <a:p>
            <a:pPr>
              <a:spcBef>
                <a:spcPts val="1000"/>
              </a:spcBef>
              <a:buFont typeface="Wingdings" pitchFamily="2" charset="2"/>
              <a:buNone/>
            </a:pPr>
            <a:r>
              <a:rPr lang="en-US" sz="2800" b="1" dirty="0" smtClean="0">
                <a:solidFill>
                  <a:srgbClr val="FFFF00"/>
                </a:solidFill>
              </a:rPr>
              <a:t>Closing the Conversation (“SEW”)</a:t>
            </a:r>
          </a:p>
        </p:txBody>
      </p:sp>
      <p:sp>
        <p:nvSpPr>
          <p:cNvPr id="5" name="Content Placeholder 2"/>
          <p:cNvSpPr txBox="1">
            <a:spLocks/>
          </p:cNvSpPr>
          <p:nvPr/>
        </p:nvSpPr>
        <p:spPr bwMode="auto">
          <a:xfrm>
            <a:off x="885825" y="2743200"/>
            <a:ext cx="7315200" cy="2133600"/>
          </a:xfrm>
          <a:prstGeom prst="rect">
            <a:avLst/>
          </a:prstGeom>
          <a:noFill/>
          <a:ln w="9525">
            <a:noFill/>
            <a:miter lim="800000"/>
            <a:headEnd/>
            <a:tailEnd/>
          </a:ln>
          <a:effectLst/>
        </p:spPr>
        <p:txBody>
          <a:bodyPr/>
          <a:lstStyle/>
          <a:p>
            <a:pPr marL="457200" indent="-457200">
              <a:spcBef>
                <a:spcPts val="1000"/>
              </a:spcBef>
              <a:buClr>
                <a:schemeClr val="bg2">
                  <a:lumMod val="60000"/>
                  <a:lumOff val="40000"/>
                </a:schemeClr>
              </a:buClr>
              <a:buSzPct val="80000"/>
              <a:buFont typeface="Arial" pitchFamily="34" charset="0"/>
              <a:buChar char="•"/>
              <a:defRPr/>
            </a:pPr>
            <a:r>
              <a:rPr lang="en-US" sz="3200" b="1" u="sng" kern="0" dirty="0">
                <a:solidFill>
                  <a:srgbClr val="FFC000"/>
                </a:solidFill>
                <a:latin typeface="+mn-lt"/>
              </a:rPr>
              <a:t>S</a:t>
            </a:r>
            <a:r>
              <a:rPr lang="en-US" sz="2800" kern="0" dirty="0">
                <a:latin typeface="+mn-lt"/>
              </a:rPr>
              <a:t>ummarize patients views (especially the pro)</a:t>
            </a:r>
          </a:p>
          <a:p>
            <a:pPr marL="457200" indent="-457200">
              <a:spcBef>
                <a:spcPts val="1000"/>
              </a:spcBef>
              <a:buClr>
                <a:schemeClr val="bg2">
                  <a:lumMod val="60000"/>
                  <a:lumOff val="40000"/>
                </a:schemeClr>
              </a:buClr>
              <a:buSzPct val="80000"/>
              <a:buFont typeface="Arial" pitchFamily="34" charset="0"/>
              <a:buChar char="•"/>
              <a:defRPr/>
            </a:pPr>
            <a:r>
              <a:rPr lang="en-US" sz="3200" b="1" u="sng" kern="0" dirty="0">
                <a:solidFill>
                  <a:srgbClr val="FFC000"/>
                </a:solidFill>
                <a:latin typeface="+mn-lt"/>
              </a:rPr>
              <a:t>E</a:t>
            </a:r>
            <a:r>
              <a:rPr lang="en-US" sz="2800" kern="0" dirty="0">
                <a:latin typeface="+mn-lt"/>
              </a:rPr>
              <a:t>ncourage them to share their views</a:t>
            </a:r>
          </a:p>
          <a:p>
            <a:pPr marL="457200" indent="-457200">
              <a:spcBef>
                <a:spcPts val="1000"/>
              </a:spcBef>
              <a:buClr>
                <a:schemeClr val="bg2">
                  <a:lumMod val="60000"/>
                  <a:lumOff val="40000"/>
                </a:schemeClr>
              </a:buClr>
              <a:buSzPct val="80000"/>
              <a:buFont typeface="Arial" pitchFamily="34" charset="0"/>
              <a:buChar char="•"/>
              <a:defRPr/>
            </a:pPr>
            <a:r>
              <a:rPr lang="en-US" sz="3200" b="1" u="sng" kern="0" dirty="0">
                <a:solidFill>
                  <a:srgbClr val="FFC000"/>
                </a:solidFill>
                <a:latin typeface="+mn-lt"/>
              </a:rPr>
              <a:t>W</a:t>
            </a:r>
            <a:r>
              <a:rPr lang="en-US" sz="2800" kern="0" dirty="0">
                <a:latin typeface="+mn-lt"/>
              </a:rPr>
              <a:t>hat agreement was reached (repeat it)</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2813" y="871538"/>
            <a:ext cx="7315200" cy="914400"/>
          </a:xfrm>
          <a:prstGeom prst="rect">
            <a:avLst/>
          </a:prstGeom>
          <a:noFill/>
          <a:ln w="9525">
            <a:noFill/>
            <a:miter lim="800000"/>
            <a:headEnd/>
            <a:tailEnd/>
          </a:ln>
          <a:effectLst/>
        </p:spPr>
        <p:txBody>
          <a:bodyPr anchor="ctr"/>
          <a:lstStyle/>
          <a:p>
            <a:pPr algn="ctr">
              <a:defRPr/>
            </a:pP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Activity: </a:t>
            </a:r>
            <a:r>
              <a:rPr lang="en-US" sz="4400" b="1" kern="0" dirty="0">
                <a:solidFill>
                  <a:schemeClr val="tx2"/>
                </a:solidFill>
                <a:effectLst>
                  <a:outerShdw blurRad="38100" dist="38100" dir="2700000" algn="tl">
                    <a:srgbClr val="000000">
                      <a:alpha val="43137"/>
                    </a:srgbClr>
                  </a:outerShdw>
                </a:effectLst>
                <a:latin typeface="+mj-lt"/>
                <a:ea typeface="+mj-ea"/>
                <a:cs typeface="+mj-cs"/>
              </a:rPr>
              <a:t>Role Play  </a:t>
            </a:r>
          </a:p>
        </p:txBody>
      </p:sp>
      <p:sp>
        <p:nvSpPr>
          <p:cNvPr id="119811" name="Content Placeholder 2"/>
          <p:cNvSpPr>
            <a:spLocks noGrp="1"/>
          </p:cNvSpPr>
          <p:nvPr>
            <p:ph type="body" idx="1"/>
          </p:nvPr>
        </p:nvSpPr>
        <p:spPr>
          <a:xfrm>
            <a:off x="914400" y="1981200"/>
            <a:ext cx="7315200" cy="3314700"/>
          </a:xfrm>
        </p:spPr>
        <p:txBody>
          <a:bodyPr>
            <a:normAutofit/>
          </a:bodyPr>
          <a:lstStyle/>
          <a:p>
            <a:pPr fontAlgn="auto">
              <a:spcBef>
                <a:spcPts val="1000"/>
              </a:spcBef>
              <a:spcAft>
                <a:spcPts val="0"/>
              </a:spcAft>
              <a:buClr>
                <a:schemeClr val="accent3"/>
              </a:buClr>
              <a:buFont typeface="Wingdings" pitchFamily="2" charset="2"/>
              <a:buNone/>
              <a:defRPr/>
            </a:pPr>
            <a:r>
              <a:rPr lang="en-US" sz="2800" dirty="0" smtClean="0"/>
              <a:t>Let’s practice </a:t>
            </a:r>
            <a:r>
              <a:rPr lang="en-US" sz="4000" b="1" dirty="0" smtClean="0">
                <a:solidFill>
                  <a:srgbClr val="FFC000"/>
                </a:solidFill>
              </a:rPr>
              <a:t>O</a:t>
            </a:r>
            <a:r>
              <a:rPr lang="en-US" sz="2800" b="1" dirty="0" smtClean="0"/>
              <a:t>:  </a:t>
            </a:r>
            <a:r>
              <a:rPr lang="en-US" sz="2800" dirty="0" smtClean="0"/>
              <a:t>Role Play Options Explored</a:t>
            </a:r>
            <a:r>
              <a:rPr lang="en-US" sz="2800" i="1" dirty="0" smtClean="0"/>
              <a:t> </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Ask about next steps, offer menu of options</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Offer advice if relevant</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Summarize patient’s views</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Repeat what patient agrees to do</a:t>
            </a:r>
          </a:p>
          <a:p>
            <a:pPr marL="457200" indent="-457200" fontAlgn="auto">
              <a:spcAft>
                <a:spcPts val="0"/>
              </a:spcAft>
              <a:buClr>
                <a:schemeClr val="accent3"/>
              </a:buClr>
              <a:buFont typeface="Wingdings 2"/>
              <a:buNone/>
              <a:defRPr/>
            </a:pPr>
            <a:endParaRPr lang="en-US" sz="3600" dirty="0" smtClean="0"/>
          </a:p>
          <a:p>
            <a:pPr algn="ctr" fontAlgn="auto">
              <a:spcAft>
                <a:spcPts val="0"/>
              </a:spcAft>
              <a:buClr>
                <a:schemeClr val="accent3"/>
              </a:buClr>
              <a:buFont typeface="Wingdings" pitchFamily="2" charset="2"/>
              <a:buNone/>
              <a:defRPr/>
            </a:pPr>
            <a:endParaRPr lang="en-US" sz="4000" b="1" i="1"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157</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304800"/>
            <a:ext cx="7772400" cy="1362456"/>
          </a:xfrm>
        </p:spPr>
        <p:txBody>
          <a:bodyPr/>
          <a:lstStyle/>
          <a:p>
            <a:pPr algn="ctr" fontAlgn="auto">
              <a:spcAft>
                <a:spcPts val="0"/>
              </a:spcAft>
              <a:defRPr/>
            </a:pPr>
            <a:r>
              <a:rPr sz="4400" dirty="0" smtClean="0">
                <a:solidFill>
                  <a:schemeClr val="tx2"/>
                </a:solidFill>
              </a:rPr>
              <a:t>Activity: Putting It All Together</a:t>
            </a:r>
          </a:p>
        </p:txBody>
      </p:sp>
      <p:sp>
        <p:nvSpPr>
          <p:cNvPr id="3" name="TextBox 2"/>
          <p:cNvSpPr txBox="1"/>
          <p:nvPr/>
        </p:nvSpPr>
        <p:spPr>
          <a:xfrm>
            <a:off x="838200" y="1905000"/>
            <a:ext cx="8001000" cy="4400550"/>
          </a:xfrm>
          <a:prstGeom prst="rect">
            <a:avLst/>
          </a:prstGeom>
          <a:noFill/>
        </p:spPr>
        <p:txBody>
          <a:bodyPr>
            <a:spAutoFit/>
          </a:bodyPr>
          <a:lstStyle/>
          <a:p>
            <a:pPr>
              <a:defRPr/>
            </a:pPr>
            <a:r>
              <a:rPr lang="en-US" sz="2800" b="1" dirty="0">
                <a:solidFill>
                  <a:srgbClr val="FFC000"/>
                </a:solidFill>
              </a:rPr>
              <a:t>Feedback</a:t>
            </a:r>
          </a:p>
          <a:p>
            <a:pPr marL="457200" indent="-457200">
              <a:buClr>
                <a:schemeClr val="bg2">
                  <a:lumMod val="60000"/>
                  <a:lumOff val="40000"/>
                </a:schemeClr>
              </a:buClr>
              <a:buFont typeface="Arial" pitchFamily="34" charset="0"/>
              <a:buChar char="•"/>
              <a:defRPr/>
            </a:pPr>
            <a:r>
              <a:rPr lang="en-US" sz="2600" dirty="0"/>
              <a:t>Range</a:t>
            </a:r>
            <a:r>
              <a:rPr lang="en-US" sz="2800" dirty="0"/>
              <a:t/>
            </a:r>
            <a:br>
              <a:rPr lang="en-US" sz="2800" dirty="0"/>
            </a:br>
            <a:endParaRPr lang="en-US" sz="2800" dirty="0"/>
          </a:p>
          <a:p>
            <a:pPr>
              <a:defRPr/>
            </a:pPr>
            <a:r>
              <a:rPr lang="en-US" sz="2800" b="1" dirty="0">
                <a:solidFill>
                  <a:srgbClr val="FFC000"/>
                </a:solidFill>
              </a:rPr>
              <a:t>Listen and Understand</a:t>
            </a:r>
          </a:p>
          <a:p>
            <a:pPr marL="457200" indent="-457200">
              <a:buClr>
                <a:schemeClr val="bg2">
                  <a:lumMod val="60000"/>
                  <a:lumOff val="40000"/>
                </a:schemeClr>
              </a:buClr>
              <a:buFont typeface="Arial" pitchFamily="34" charset="0"/>
              <a:buChar char="•"/>
              <a:defRPr/>
            </a:pPr>
            <a:r>
              <a:rPr lang="en-US" sz="2600" dirty="0"/>
              <a:t>Pros and Cons</a:t>
            </a:r>
          </a:p>
          <a:p>
            <a:pPr marL="457200" indent="-457200">
              <a:buClr>
                <a:schemeClr val="bg2">
                  <a:lumMod val="60000"/>
                  <a:lumOff val="40000"/>
                </a:schemeClr>
              </a:buClr>
              <a:buFont typeface="Arial" pitchFamily="34" charset="0"/>
              <a:buChar char="•"/>
              <a:defRPr/>
            </a:pPr>
            <a:r>
              <a:rPr lang="en-US" sz="2600" dirty="0"/>
              <a:t>Importance/Confidence/Readiness Scales</a:t>
            </a:r>
          </a:p>
          <a:p>
            <a:pPr marL="457200" indent="-457200">
              <a:buClr>
                <a:schemeClr val="bg2">
                  <a:lumMod val="60000"/>
                  <a:lumOff val="40000"/>
                </a:schemeClr>
              </a:buClr>
              <a:buFont typeface="Arial" pitchFamily="34" charset="0"/>
              <a:buChar char="•"/>
              <a:defRPr/>
            </a:pPr>
            <a:r>
              <a:rPr lang="en-US" sz="2600" dirty="0"/>
              <a:t>Summary</a:t>
            </a:r>
            <a:r>
              <a:rPr lang="en-US" sz="2800" dirty="0"/>
              <a:t/>
            </a:r>
            <a:br>
              <a:rPr lang="en-US" sz="2800" dirty="0"/>
            </a:br>
            <a:endParaRPr lang="en-US" sz="2800" dirty="0"/>
          </a:p>
          <a:p>
            <a:pPr>
              <a:defRPr/>
            </a:pPr>
            <a:r>
              <a:rPr lang="en-US" sz="2800" b="1" dirty="0">
                <a:solidFill>
                  <a:srgbClr val="FFC000"/>
                </a:solidFill>
              </a:rPr>
              <a:t>Options Explored</a:t>
            </a:r>
          </a:p>
          <a:p>
            <a:pPr marL="457200" indent="-457200">
              <a:buClr>
                <a:schemeClr val="bg2">
                  <a:lumMod val="60000"/>
                  <a:lumOff val="40000"/>
                </a:schemeClr>
              </a:buClr>
              <a:buFont typeface="Arial" pitchFamily="34" charset="0"/>
              <a:buChar char="•"/>
              <a:defRPr/>
            </a:pPr>
            <a:r>
              <a:rPr lang="en-US" sz="2600" dirty="0"/>
              <a:t>Menu of Options</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158</a:t>
            </a:fld>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228600"/>
            <a:ext cx="7315200" cy="1362456"/>
          </a:xfrm>
        </p:spPr>
        <p:txBody>
          <a:bodyPr/>
          <a:lstStyle/>
          <a:p>
            <a:pPr algn="ctr" fontAlgn="auto">
              <a:spcAft>
                <a:spcPts val="0"/>
              </a:spcAft>
              <a:defRPr/>
            </a:pPr>
            <a:r>
              <a:rPr sz="4400" smtClean="0">
                <a:solidFill>
                  <a:schemeClr val="tx2"/>
                </a:solidFill>
              </a:rPr>
              <a:t>Encourage Follow-Up </a:t>
            </a:r>
            <a:r>
              <a:rPr sz="4400">
                <a:solidFill>
                  <a:schemeClr val="tx2"/>
                </a:solidFill>
              </a:rPr>
              <a:t>V</a:t>
            </a:r>
            <a:r>
              <a:rPr sz="4400" smtClean="0">
                <a:solidFill>
                  <a:schemeClr val="tx2"/>
                </a:solidFill>
              </a:rPr>
              <a:t>isits</a:t>
            </a:r>
          </a:p>
        </p:txBody>
      </p:sp>
      <p:sp>
        <p:nvSpPr>
          <p:cNvPr id="48131" name="Rectangle 3"/>
          <p:cNvSpPr>
            <a:spLocks noGrp="1" noChangeArrowheads="1"/>
          </p:cNvSpPr>
          <p:nvPr>
            <p:ph type="body" idx="1"/>
          </p:nvPr>
        </p:nvSpPr>
        <p:spPr>
          <a:xfrm>
            <a:off x="877888" y="1981200"/>
            <a:ext cx="7388225" cy="2743200"/>
          </a:xfrm>
        </p:spPr>
        <p:txBody>
          <a:bodyPr>
            <a:normAutofit/>
          </a:bodyPr>
          <a:lstStyle/>
          <a:p>
            <a:pPr fontAlgn="auto">
              <a:spcBef>
                <a:spcPts val="1000"/>
              </a:spcBef>
              <a:spcAft>
                <a:spcPts val="0"/>
              </a:spcAft>
              <a:buClr>
                <a:schemeClr val="accent3"/>
              </a:buClr>
              <a:buFont typeface="Wingdings" pitchFamily="2" charset="2"/>
              <a:buNone/>
              <a:defRPr/>
            </a:pPr>
            <a:r>
              <a:rPr lang="en-US" sz="2800" b="1" dirty="0" smtClean="0">
                <a:solidFill>
                  <a:srgbClr val="FFC000"/>
                </a:solidFill>
              </a:rPr>
              <a:t>At follow-up visit:</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Inquire about use</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Review goals and progress</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Reinforce and motivate</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Review tips for progress</a:t>
            </a:r>
          </a:p>
          <a:p>
            <a:pPr fontAlgn="auto">
              <a:spcAft>
                <a:spcPts val="0"/>
              </a:spcAft>
              <a:buClr>
                <a:schemeClr val="accent3"/>
              </a:buClr>
              <a:buFont typeface="Wingdings" pitchFamily="2" charset="2"/>
              <a:buNone/>
              <a:defRPr/>
            </a:pPr>
            <a:endParaRPr lang="en-US"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159</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0"/>
            <a:ext cx="7315200" cy="1362456"/>
          </a:xfrm>
        </p:spPr>
        <p:txBody>
          <a:bodyPr/>
          <a:lstStyle/>
          <a:p>
            <a:pPr algn="ctr" eaLnBrk="1" hangingPunct="1"/>
            <a:r>
              <a:rPr lang="en-US" sz="4400" b="1" dirty="0" smtClean="0">
                <a:solidFill>
                  <a:schemeClr val="tx2"/>
                </a:solidFill>
              </a:rPr>
              <a:t>Injection Drug Use and HIV</a:t>
            </a:r>
            <a:endParaRPr lang="bg-BG" sz="4400" b="1" dirty="0" smtClean="0">
              <a:solidFill>
                <a:schemeClr val="tx2"/>
              </a:solidFill>
            </a:endParaRPr>
          </a:p>
        </p:txBody>
      </p:sp>
      <p:sp>
        <p:nvSpPr>
          <p:cNvPr id="133124" name="Rectangle 3"/>
          <p:cNvSpPr>
            <a:spLocks noGrp="1" noChangeArrowheads="1"/>
          </p:cNvSpPr>
          <p:nvPr>
            <p:ph type="body" idx="1"/>
          </p:nvPr>
        </p:nvSpPr>
        <p:spPr>
          <a:xfrm>
            <a:off x="304800" y="1981200"/>
            <a:ext cx="7504176" cy="4419600"/>
          </a:xfrm>
        </p:spPr>
        <p:txBody>
          <a:bodyPr>
            <a:noAutofit/>
          </a:bodyPr>
          <a:lstStyle/>
          <a:p>
            <a:pPr marL="514350" indent="-514350" eaLnBrk="1" hangingPunct="1">
              <a:spcBef>
                <a:spcPts val="1000"/>
              </a:spcBef>
              <a:buFont typeface="Arial" pitchFamily="34" charset="0"/>
              <a:buChar char="•"/>
            </a:pPr>
            <a:r>
              <a:rPr lang="en-US" sz="2800" dirty="0" smtClean="0"/>
              <a:t>Injection drug use (IDU) has played a role in the global diffusion of HIV infection.</a:t>
            </a:r>
          </a:p>
          <a:p>
            <a:pPr marL="514350" indent="-514350" eaLnBrk="1" hangingPunct="1">
              <a:spcBef>
                <a:spcPts val="1000"/>
              </a:spcBef>
              <a:buFont typeface="Arial" pitchFamily="34" charset="0"/>
              <a:buChar char="•"/>
            </a:pPr>
            <a:r>
              <a:rPr lang="en-US" sz="2800" dirty="0" smtClean="0"/>
              <a:t>Globally, between 5% and 10% of HIV infections result from IDU</a:t>
            </a:r>
          </a:p>
          <a:p>
            <a:pPr marL="1154430" lvl="1" indent="-514350">
              <a:spcBef>
                <a:spcPts val="1000"/>
              </a:spcBef>
              <a:buClr>
                <a:schemeClr val="tx1"/>
              </a:buClr>
              <a:buSzPct val="100000"/>
              <a:buFont typeface="Courier New" pitchFamily="49" charset="0"/>
              <a:buChar char="o"/>
            </a:pPr>
            <a:r>
              <a:rPr lang="en-US" sz="2800" dirty="0" smtClean="0">
                <a:solidFill>
                  <a:srgbClr val="FFC000"/>
                </a:solidFill>
              </a:rPr>
              <a:t>In Asia and Europe, over </a:t>
            </a:r>
          </a:p>
          <a:p>
            <a:pPr lvl="1" indent="0">
              <a:spcBef>
                <a:spcPts val="1000"/>
              </a:spcBef>
              <a:buClr>
                <a:schemeClr val="tx1"/>
              </a:buClr>
              <a:buSzPct val="100000"/>
            </a:pPr>
            <a:r>
              <a:rPr lang="en-US" sz="2800" dirty="0" smtClean="0">
                <a:solidFill>
                  <a:srgbClr val="FFC000"/>
                </a:solidFill>
              </a:rPr>
              <a:t>70% due to IDU</a:t>
            </a:r>
            <a:endParaRPr lang="en-US" sz="2800" dirty="0">
              <a:solidFill>
                <a:srgbClr val="FFC000"/>
              </a:solidFill>
            </a:endParaRPr>
          </a:p>
          <a:p>
            <a:pPr marL="514350" indent="-514350" eaLnBrk="1" hangingPunct="1">
              <a:spcBef>
                <a:spcPts val="1000"/>
              </a:spcBef>
              <a:buFont typeface="Arial" pitchFamily="34" charset="0"/>
              <a:buChar char="•"/>
            </a:pPr>
            <a:r>
              <a:rPr lang="en-US" sz="2800" dirty="0" smtClean="0"/>
              <a:t>IDU is the dominant mode of </a:t>
            </a:r>
            <a:br>
              <a:rPr lang="en-US" sz="2800" dirty="0" smtClean="0"/>
            </a:br>
            <a:r>
              <a:rPr lang="en-US" sz="2800" dirty="0" smtClean="0"/>
              <a:t>transmission of hepatitis C </a:t>
            </a:r>
            <a:br>
              <a:rPr lang="en-US" sz="2800" dirty="0" smtClean="0"/>
            </a:br>
            <a:r>
              <a:rPr lang="en-US" sz="2800" dirty="0" smtClean="0"/>
              <a:t>virus</a:t>
            </a:r>
          </a:p>
        </p:txBody>
      </p:sp>
      <p:sp>
        <p:nvSpPr>
          <p:cNvPr id="7" name="Text Box 4"/>
          <p:cNvSpPr txBox="1">
            <a:spLocks noChangeArrowheads="1"/>
          </p:cNvSpPr>
          <p:nvPr/>
        </p:nvSpPr>
        <p:spPr bwMode="auto">
          <a:xfrm>
            <a:off x="0" y="6550223"/>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400" dirty="0" smtClean="0"/>
              <a:t>SOURCE: </a:t>
            </a:r>
            <a:r>
              <a:rPr lang="en-US" sz="1400" dirty="0"/>
              <a:t>UNODC, </a:t>
            </a:r>
            <a:r>
              <a:rPr lang="en-US" sz="1400" dirty="0" smtClean="0"/>
              <a:t>2004.</a:t>
            </a:r>
            <a:endParaRPr lang="en-US" sz="1400" dirty="0"/>
          </a:p>
        </p:txBody>
      </p:sp>
      <p:pic>
        <p:nvPicPr>
          <p:cNvPr id="5127" name="Picture 7" descr="C:\Users\bfinnerty\AppData\Local\Microsoft\Windows\Temporary Internet Files\Content.IE5\7AAI95C1\MP9001749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81400"/>
            <a:ext cx="3657600" cy="24384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a:t>
            </a:fld>
            <a:endParaRPr lang="en-US" dirty="0"/>
          </a:p>
        </p:txBody>
      </p:sp>
    </p:spTree>
    <p:extLst>
      <p:ext uri="{BB962C8B-B14F-4D97-AF65-F5344CB8AC3E}">
        <p14:creationId xmlns:p14="http://schemas.microsoft.com/office/powerpoint/2010/main" val="130187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4">
                                            <p:txEl>
                                              <p:pRg st="1" end="1"/>
                                            </p:txEl>
                                          </p:spTgt>
                                        </p:tgtEl>
                                        <p:attrNameLst>
                                          <p:attrName>style.visibility</p:attrName>
                                        </p:attrNameLst>
                                      </p:cBhvr>
                                      <p:to>
                                        <p:strVal val="visible"/>
                                      </p:to>
                                    </p:set>
                                    <p:animEffect transition="in" filter="wipe(left)">
                                      <p:cBhvr>
                                        <p:cTn id="12" dur="500"/>
                                        <p:tgtEl>
                                          <p:spTgt spid="133124">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3124">
                                            <p:txEl>
                                              <p:pRg st="2" end="2"/>
                                            </p:txEl>
                                          </p:spTgt>
                                        </p:tgtEl>
                                        <p:attrNameLst>
                                          <p:attrName>style.visibility</p:attrName>
                                        </p:attrNameLst>
                                      </p:cBhvr>
                                      <p:to>
                                        <p:strVal val="visible"/>
                                      </p:to>
                                    </p:set>
                                    <p:animEffect transition="in" filter="wipe(left)">
                                      <p:cBhvr>
                                        <p:cTn id="15" dur="500"/>
                                        <p:tgtEl>
                                          <p:spTgt spid="13312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3124">
                                            <p:txEl>
                                              <p:pRg st="3" end="3"/>
                                            </p:txEl>
                                          </p:spTgt>
                                        </p:tgtEl>
                                        <p:attrNameLst>
                                          <p:attrName>style.visibility</p:attrName>
                                        </p:attrNameLst>
                                      </p:cBhvr>
                                      <p:to>
                                        <p:strVal val="visible"/>
                                      </p:to>
                                    </p:set>
                                    <p:animEffect transition="in" filter="wipe(left)">
                                      <p:cBhvr>
                                        <p:cTn id="18" dur="500"/>
                                        <p:tgtEl>
                                          <p:spTgt spid="13312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3124">
                                            <p:txEl>
                                              <p:pRg st="4" end="4"/>
                                            </p:txEl>
                                          </p:spTgt>
                                        </p:tgtEl>
                                        <p:attrNameLst>
                                          <p:attrName>style.visibility</p:attrName>
                                        </p:attrNameLst>
                                      </p:cBhvr>
                                      <p:to>
                                        <p:strVal val="visible"/>
                                      </p:to>
                                    </p:set>
                                    <p:animEffect transition="in" filter="wipe(left)">
                                      <p:cBhvr>
                                        <p:cTn id="23" dur="500"/>
                                        <p:tgtEl>
                                          <p:spTgt spid="1331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uiExpand="1"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5"/>
          <p:cNvSpPr txBox="1">
            <a:spLocks noChangeArrowheads="1"/>
          </p:cNvSpPr>
          <p:nvPr/>
        </p:nvSpPr>
        <p:spPr bwMode="auto">
          <a:xfrm>
            <a:off x="0" y="4479925"/>
            <a:ext cx="9144000" cy="1920875"/>
          </a:xfrm>
          <a:prstGeom prst="rect">
            <a:avLst/>
          </a:prstGeom>
          <a:noFill/>
          <a:ln w="9525">
            <a:noFill/>
            <a:miter lim="800000"/>
            <a:headEnd/>
            <a:tailEnd/>
          </a:ln>
        </p:spPr>
        <p:txBody>
          <a:bodyPr wrap="none"/>
          <a:lstStyle/>
          <a:p>
            <a:pPr algn="ctr">
              <a:defRPr/>
            </a:pPr>
            <a:endParaRPr lang="en-US" sz="3600" b="1" dirty="0">
              <a:solidFill>
                <a:srgbClr val="FFC000"/>
              </a:solidFill>
              <a:latin typeface="+mn-lt"/>
            </a:endParaRPr>
          </a:p>
          <a:p>
            <a:pPr algn="ctr">
              <a:defRPr/>
            </a:pPr>
            <a:r>
              <a:rPr lang="en-US" sz="3600" b="1" dirty="0">
                <a:solidFill>
                  <a:srgbClr val="FFC000"/>
                </a:solidFill>
                <a:latin typeface="+mn-lt"/>
              </a:rPr>
              <a:t>Published by </a:t>
            </a:r>
            <a:r>
              <a:rPr lang="en-US" sz="3600" b="1" dirty="0" smtClean="0">
                <a:solidFill>
                  <a:srgbClr val="FFC000"/>
                </a:solidFill>
                <a:latin typeface="+mn-lt"/>
              </a:rPr>
              <a:t>SAMHSA-CSAT</a:t>
            </a:r>
            <a:endParaRPr lang="en-US" sz="3600" b="1" dirty="0">
              <a:solidFill>
                <a:srgbClr val="FFC000"/>
              </a:solidFill>
              <a:latin typeface="+mn-lt"/>
            </a:endParaRPr>
          </a:p>
          <a:p>
            <a:pPr algn="ctr">
              <a:defRPr/>
            </a:pPr>
            <a:r>
              <a:rPr lang="en-US" sz="3600" b="1" dirty="0">
                <a:solidFill>
                  <a:srgbClr val="FFC000"/>
                </a:solidFill>
                <a:latin typeface="+mn-lt"/>
              </a:rPr>
              <a:t>www.samhsa.gov </a:t>
            </a:r>
          </a:p>
          <a:p>
            <a:pPr algn="ctr">
              <a:defRPr/>
            </a:pPr>
            <a:endParaRPr lang="en-US" sz="3600" b="1" dirty="0">
              <a:solidFill>
                <a:srgbClr val="FFC000"/>
              </a:solidFill>
            </a:endParaRP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160</a:t>
            </a:fld>
            <a:endParaRPr lang="en-US" dirty="0"/>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1155700"/>
            <a:ext cx="2875396" cy="3721100"/>
          </a:xfrm>
          <a:prstGeom prst="rect">
            <a:avLst/>
          </a:prstGeom>
        </p:spPr>
      </p:pic>
      <p:pic>
        <p:nvPicPr>
          <p:cNvPr id="3" name="Picture 2">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1143000"/>
            <a:ext cx="2885209" cy="3733800"/>
          </a:xfrm>
          <a:prstGeom prst="rect">
            <a:avLst/>
          </a:prstGeom>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p:cNvSpPr>
            <a:spLocks noGrp="1"/>
          </p:cNvSpPr>
          <p:nvPr>
            <p:ph type="title"/>
          </p:nvPr>
        </p:nvSpPr>
        <p:spPr>
          <a:xfrm>
            <a:off x="914400" y="1066800"/>
            <a:ext cx="7315200" cy="2895600"/>
          </a:xfrm>
        </p:spPr>
        <p:txBody>
          <a:bodyPr>
            <a:normAutofit/>
          </a:bodyPr>
          <a:lstStyle/>
          <a:p>
            <a:pPr algn="ctr" fontAlgn="auto">
              <a:spcAft>
                <a:spcPts val="0"/>
              </a:spcAft>
              <a:defRPr/>
            </a:pPr>
            <a:r>
              <a:rPr lang="en-US" sz="4400" b="1" dirty="0" smtClean="0">
                <a:solidFill>
                  <a:schemeClr val="accent1">
                    <a:lumMod val="75000"/>
                  </a:schemeClr>
                </a:solidFill>
                <a:effectLst>
                  <a:outerShdw blurRad="38100" dist="38100" dir="2700000" algn="tl">
                    <a:srgbClr val="000000">
                      <a:alpha val="43137"/>
                    </a:srgbClr>
                  </a:outerShdw>
                </a:effectLst>
              </a:rPr>
              <a:t>Referral to Treatment </a:t>
            </a:r>
            <a:br>
              <a:rPr lang="en-US" sz="4400" b="1" dirty="0" smtClean="0">
                <a:solidFill>
                  <a:schemeClr val="accent1">
                    <a:lumMod val="75000"/>
                  </a:schemeClr>
                </a:solidFill>
                <a:effectLst>
                  <a:outerShdw blurRad="38100" dist="38100" dir="2700000" algn="tl">
                    <a:srgbClr val="000000">
                      <a:alpha val="43137"/>
                    </a:srgbClr>
                  </a:outerShdw>
                </a:effectLst>
              </a:rPr>
            </a:br>
            <a:r>
              <a:rPr lang="en-US" sz="4400" b="1" dirty="0" smtClean="0">
                <a:solidFill>
                  <a:schemeClr val="accent1">
                    <a:lumMod val="75000"/>
                  </a:schemeClr>
                </a:solidFill>
                <a:effectLst>
                  <a:outerShdw blurRad="38100" dist="38100" dir="2700000" algn="tl">
                    <a:srgbClr val="000000">
                      <a:alpha val="43137"/>
                    </a:srgbClr>
                  </a:outerShdw>
                </a:effectLst>
              </a:rPr>
              <a:t>for Patients At-Risk for Substance Dependence</a:t>
            </a:r>
            <a:endParaRPr lang="en-US" sz="4400" dirty="0" smtClean="0">
              <a:solidFill>
                <a:schemeClr val="accent1">
                  <a:lumMod val="75000"/>
                </a:schemeClr>
              </a:solidFill>
              <a:effectLst>
                <a:outerShdw blurRad="38100" dist="38100" dir="2700000" algn="tl">
                  <a:srgbClr val="000000">
                    <a:alpha val="43137"/>
                  </a:srgbClr>
                </a:outerShdw>
              </a:effectLst>
            </a:endParaRPr>
          </a:p>
        </p:txBody>
      </p:sp>
      <p:sp>
        <p:nvSpPr>
          <p:cNvPr id="4"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161</a:t>
            </a:fld>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914400" y="304800"/>
            <a:ext cx="7315200" cy="1362456"/>
          </a:xfrm>
        </p:spPr>
        <p:txBody>
          <a:bodyPr/>
          <a:lstStyle/>
          <a:p>
            <a:pPr algn="ctr" fontAlgn="auto">
              <a:spcAft>
                <a:spcPts val="0"/>
              </a:spcAft>
              <a:defRPr/>
            </a:pPr>
            <a:r>
              <a:rPr sz="4400" dirty="0" smtClean="0">
                <a:solidFill>
                  <a:schemeClr val="tx2"/>
                </a:solidFill>
              </a:rPr>
              <a:t>Referral to Treatment</a:t>
            </a:r>
          </a:p>
        </p:txBody>
      </p:sp>
      <p:sp>
        <p:nvSpPr>
          <p:cNvPr id="52227" name="Content Placeholder 2"/>
          <p:cNvSpPr>
            <a:spLocks noGrp="1"/>
          </p:cNvSpPr>
          <p:nvPr>
            <p:ph type="body" idx="1"/>
          </p:nvPr>
        </p:nvSpPr>
        <p:spPr>
          <a:xfrm>
            <a:off x="877888" y="1905000"/>
            <a:ext cx="7388225" cy="4648200"/>
          </a:xfrm>
        </p:spPr>
        <p:txBody>
          <a:bodyPr>
            <a:noAutofit/>
          </a:bodyPr>
          <a:lstStyle/>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Approximately </a:t>
            </a:r>
            <a:r>
              <a:rPr lang="en-US" sz="2800" dirty="0" smtClean="0">
                <a:solidFill>
                  <a:srgbClr val="FFC000"/>
                </a:solidFill>
              </a:rPr>
              <a:t>5% of patients </a:t>
            </a:r>
            <a:r>
              <a:rPr lang="en-US" sz="2800" dirty="0" smtClean="0"/>
              <a:t>screened will require referral to substance use evaluation and treatment.  </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A patient may be appropriate for referral when:</a:t>
            </a:r>
          </a:p>
          <a:p>
            <a:pPr marL="736092" lvl="1" indent="-342900" fontAlgn="auto">
              <a:spcBef>
                <a:spcPts val="1000"/>
              </a:spcBef>
              <a:spcAft>
                <a:spcPts val="0"/>
              </a:spcAft>
              <a:buClr>
                <a:schemeClr val="tx1"/>
              </a:buClr>
              <a:buFont typeface="Arial" pitchFamily="34" charset="0"/>
              <a:buChar char="•"/>
              <a:defRPr/>
            </a:pPr>
            <a:r>
              <a:rPr lang="en-US" sz="2200" dirty="0" smtClean="0">
                <a:solidFill>
                  <a:srgbClr val="FFC000"/>
                </a:solidFill>
              </a:rPr>
              <a:t>Assessment of the patient’s responses to the screening reveals serious medical, social, legal, or interpersonal consequences associated with their substance use.</a:t>
            </a:r>
            <a:br>
              <a:rPr lang="en-US" sz="2200" dirty="0" smtClean="0">
                <a:solidFill>
                  <a:srgbClr val="FFC000"/>
                </a:solidFill>
              </a:rPr>
            </a:br>
            <a:endParaRPr lang="en-US" sz="1000" dirty="0">
              <a:solidFill>
                <a:srgbClr val="FFC000"/>
              </a:solidFill>
            </a:endParaRPr>
          </a:p>
          <a:p>
            <a:pPr marL="0" lvl="1" indent="0" fontAlgn="auto">
              <a:spcBef>
                <a:spcPts val="1000"/>
              </a:spcBef>
              <a:spcAft>
                <a:spcPts val="0"/>
              </a:spcAft>
              <a:buClr>
                <a:schemeClr val="tx1"/>
              </a:buClr>
              <a:buFont typeface="Wingdings 2"/>
              <a:buNone/>
              <a:defRPr/>
            </a:pPr>
            <a:r>
              <a:rPr lang="en-US" sz="2800" dirty="0" smtClean="0"/>
              <a:t>These high risk patients will receive a brief intervention followed by referral.</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162</a:t>
            </a:fld>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877824" y="685800"/>
            <a:ext cx="7351776" cy="1362456"/>
          </a:xfrm>
        </p:spPr>
        <p:txBody>
          <a:bodyPr>
            <a:normAutofit/>
          </a:bodyPr>
          <a:lstStyle/>
          <a:p>
            <a:pPr algn="ctr" fontAlgn="auto">
              <a:spcAft>
                <a:spcPts val="0"/>
              </a:spcAft>
              <a:defRPr/>
            </a:pPr>
            <a:r>
              <a:rPr sz="4400" dirty="0" smtClean="0">
                <a:solidFill>
                  <a:schemeClr val="tx2"/>
                </a:solidFill>
              </a:rPr>
              <a:t>“Warm hand-off” </a:t>
            </a:r>
            <a:br>
              <a:rPr sz="4400" dirty="0" smtClean="0">
                <a:solidFill>
                  <a:schemeClr val="tx2"/>
                </a:solidFill>
              </a:rPr>
            </a:br>
            <a:r>
              <a:rPr sz="4400" dirty="0" smtClean="0">
                <a:solidFill>
                  <a:schemeClr val="tx2"/>
                </a:solidFill>
              </a:rPr>
              <a:t>Approach to Referrals</a:t>
            </a:r>
          </a:p>
        </p:txBody>
      </p:sp>
      <p:sp>
        <p:nvSpPr>
          <p:cNvPr id="53251" name="Content Placeholder 2"/>
          <p:cNvSpPr>
            <a:spLocks noGrp="1"/>
          </p:cNvSpPr>
          <p:nvPr>
            <p:ph type="body" idx="1"/>
          </p:nvPr>
        </p:nvSpPr>
        <p:spPr>
          <a:xfrm>
            <a:off x="914400" y="2286000"/>
            <a:ext cx="7848600" cy="4572000"/>
          </a:xfrm>
        </p:spPr>
        <p:txBody>
          <a:bodyPr>
            <a:normAutofit fontScale="55000" lnSpcReduction="20000"/>
          </a:bodyPr>
          <a:lstStyle/>
          <a:p>
            <a:pPr marL="457200" indent="-457200" fontAlgn="auto">
              <a:lnSpc>
                <a:spcPct val="120000"/>
              </a:lnSpc>
              <a:spcBef>
                <a:spcPts val="1000"/>
              </a:spcBef>
              <a:spcAft>
                <a:spcPts val="0"/>
              </a:spcAft>
              <a:buClr>
                <a:schemeClr val="bg2">
                  <a:lumMod val="60000"/>
                  <a:lumOff val="40000"/>
                </a:schemeClr>
              </a:buClr>
              <a:buFont typeface="Arial" pitchFamily="34" charset="0"/>
              <a:buChar char="•"/>
              <a:defRPr/>
            </a:pPr>
            <a:r>
              <a:rPr lang="en-US" sz="5100" dirty="0" smtClean="0"/>
              <a:t>Describe treatment options to patients based on available services</a:t>
            </a:r>
          </a:p>
          <a:p>
            <a:pPr marL="457200" indent="-457200" fontAlgn="auto">
              <a:lnSpc>
                <a:spcPct val="120000"/>
              </a:lnSpc>
              <a:spcBef>
                <a:spcPts val="1000"/>
              </a:spcBef>
              <a:spcAft>
                <a:spcPts val="0"/>
              </a:spcAft>
              <a:buClr>
                <a:schemeClr val="bg2">
                  <a:lumMod val="60000"/>
                  <a:lumOff val="40000"/>
                </a:schemeClr>
              </a:buClr>
              <a:buFont typeface="Arial" pitchFamily="34" charset="0"/>
              <a:buChar char="•"/>
              <a:defRPr/>
            </a:pPr>
            <a:r>
              <a:rPr lang="en-US" sz="5100" dirty="0" smtClean="0"/>
              <a:t>Develop relationships between health centers, who do screening, and local treatment centers</a:t>
            </a:r>
          </a:p>
          <a:p>
            <a:pPr marL="457200" indent="-457200" fontAlgn="auto">
              <a:lnSpc>
                <a:spcPct val="120000"/>
              </a:lnSpc>
              <a:spcBef>
                <a:spcPts val="1000"/>
              </a:spcBef>
              <a:spcAft>
                <a:spcPts val="0"/>
              </a:spcAft>
              <a:buClr>
                <a:schemeClr val="bg2">
                  <a:lumMod val="60000"/>
                  <a:lumOff val="40000"/>
                </a:schemeClr>
              </a:buClr>
              <a:buFont typeface="Arial" pitchFamily="34" charset="0"/>
              <a:buChar char="•"/>
              <a:defRPr/>
            </a:pPr>
            <a:r>
              <a:rPr lang="en-US" sz="5100" dirty="0" smtClean="0"/>
              <a:t>Facilitate hand-off by:</a:t>
            </a:r>
          </a:p>
          <a:p>
            <a:pPr marL="850392" lvl="1" indent="-457200" fontAlgn="auto">
              <a:lnSpc>
                <a:spcPct val="120000"/>
              </a:lnSpc>
              <a:spcBef>
                <a:spcPts val="1000"/>
              </a:spcBef>
              <a:spcAft>
                <a:spcPts val="0"/>
              </a:spcAft>
              <a:buClr>
                <a:schemeClr val="bg2">
                  <a:lumMod val="20000"/>
                  <a:lumOff val="80000"/>
                </a:schemeClr>
              </a:buClr>
              <a:buFont typeface="Arial" pitchFamily="34" charset="0"/>
              <a:buChar char="•"/>
              <a:defRPr/>
            </a:pPr>
            <a:r>
              <a:rPr lang="en-US" sz="4200" dirty="0" smtClean="0">
                <a:solidFill>
                  <a:srgbClr val="FFC000"/>
                </a:solidFill>
              </a:rPr>
              <a:t>Calling to make appointment for patient/student</a:t>
            </a:r>
          </a:p>
          <a:p>
            <a:pPr marL="850392" lvl="1" indent="-457200" fontAlgn="auto">
              <a:lnSpc>
                <a:spcPct val="120000"/>
              </a:lnSpc>
              <a:spcBef>
                <a:spcPts val="1000"/>
              </a:spcBef>
              <a:spcAft>
                <a:spcPts val="0"/>
              </a:spcAft>
              <a:buClr>
                <a:schemeClr val="bg2">
                  <a:lumMod val="20000"/>
                  <a:lumOff val="80000"/>
                </a:schemeClr>
              </a:buClr>
              <a:buFont typeface="Arial" pitchFamily="34" charset="0"/>
              <a:buChar char="•"/>
              <a:defRPr/>
            </a:pPr>
            <a:r>
              <a:rPr lang="en-US" sz="4200" dirty="0" smtClean="0">
                <a:solidFill>
                  <a:srgbClr val="FFC000"/>
                </a:solidFill>
              </a:rPr>
              <a:t>Providing directions and clinic hours to patient/student</a:t>
            </a:r>
          </a:p>
          <a:p>
            <a:pPr marL="850392" lvl="1" indent="-457200" fontAlgn="auto">
              <a:lnSpc>
                <a:spcPct val="120000"/>
              </a:lnSpc>
              <a:spcBef>
                <a:spcPts val="1000"/>
              </a:spcBef>
              <a:spcAft>
                <a:spcPts val="0"/>
              </a:spcAft>
              <a:buClr>
                <a:schemeClr val="bg2">
                  <a:lumMod val="20000"/>
                  <a:lumOff val="80000"/>
                </a:schemeClr>
              </a:buClr>
              <a:buFont typeface="Arial" pitchFamily="34" charset="0"/>
              <a:buChar char="•"/>
              <a:defRPr/>
            </a:pPr>
            <a:r>
              <a:rPr lang="en-US" sz="4200" dirty="0" smtClean="0">
                <a:solidFill>
                  <a:srgbClr val="FFC000"/>
                </a:solidFill>
              </a:rPr>
              <a:t>Coordinating transportation when needed</a:t>
            </a:r>
          </a:p>
          <a:p>
            <a:pPr fontAlgn="auto">
              <a:spcAft>
                <a:spcPts val="0"/>
              </a:spcAft>
              <a:buClr>
                <a:schemeClr val="accent3"/>
              </a:buClr>
              <a:buFont typeface="Wingdings 2"/>
              <a:buNone/>
              <a:defRPr/>
            </a:pPr>
            <a:r>
              <a:rPr lang="en-US" sz="2400" dirty="0" smtClean="0">
                <a:solidFill>
                  <a:srgbClr val="FFFF00"/>
                </a:solidFill>
              </a:rPr>
              <a:t>	</a:t>
            </a:r>
          </a:p>
          <a:p>
            <a:pPr fontAlgn="auto">
              <a:spcAft>
                <a:spcPts val="0"/>
              </a:spcAft>
              <a:buClr>
                <a:schemeClr val="accent3"/>
              </a:buClr>
              <a:buFont typeface="Wingdings 2"/>
              <a:buNone/>
              <a:defRPr/>
            </a:pPr>
            <a:r>
              <a:rPr lang="en-US" sz="2400" dirty="0" smtClean="0"/>
              <a:t>	</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163</a:t>
            </a:fld>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1362456"/>
          </a:xfrm>
        </p:spPr>
        <p:txBody>
          <a:bodyPr/>
          <a:lstStyle/>
          <a:p>
            <a:pPr algn="ctr" fontAlgn="auto">
              <a:spcAft>
                <a:spcPts val="0"/>
              </a:spcAft>
              <a:defRPr/>
            </a:pPr>
            <a:r>
              <a:rPr sz="4400" dirty="0" smtClean="0">
                <a:solidFill>
                  <a:schemeClr val="tx2"/>
                </a:solidFill>
              </a:rPr>
              <a:t>Practice FLO! </a:t>
            </a:r>
            <a:r>
              <a:rPr lang="en-US" sz="4400" dirty="0" smtClean="0">
                <a:solidFill>
                  <a:schemeClr val="tx2"/>
                </a:solidFill>
              </a:rPr>
              <a:t>–</a:t>
            </a:r>
            <a:r>
              <a:rPr sz="4400" dirty="0" smtClean="0">
                <a:solidFill>
                  <a:schemeClr val="tx2"/>
                </a:solidFill>
              </a:rPr>
              <a:t> Dive Right In!</a:t>
            </a:r>
            <a:endParaRPr sz="4400" dirty="0">
              <a:solidFill>
                <a:schemeClr val="tx2"/>
              </a:solidFill>
            </a:endParaRPr>
          </a:p>
        </p:txBody>
      </p:sp>
      <p:sp>
        <p:nvSpPr>
          <p:cNvPr id="14" name="Text Placeholder 13"/>
          <p:cNvSpPr>
            <a:spLocks noGrp="1"/>
          </p:cNvSpPr>
          <p:nvPr>
            <p:ph type="body" idx="1"/>
          </p:nvPr>
        </p:nvSpPr>
        <p:spPr>
          <a:xfrm>
            <a:off x="914400" y="2209800"/>
            <a:ext cx="3124200" cy="3733800"/>
          </a:xfrm>
        </p:spPr>
        <p:txBody>
          <a:bodyPr>
            <a:noAutofit/>
          </a:bodyPr>
          <a:lstStyle/>
          <a:p>
            <a:pPr marL="457200" indent="-457200" fontAlgn="auto">
              <a:spcBef>
                <a:spcPts val="1000"/>
              </a:spcBef>
              <a:spcAft>
                <a:spcPts val="0"/>
              </a:spcAft>
              <a:buClr>
                <a:schemeClr val="bg2">
                  <a:lumMod val="60000"/>
                  <a:lumOff val="40000"/>
                </a:schemeClr>
              </a:buClr>
              <a:buFont typeface="Arial" pitchFamily="34" charset="0"/>
              <a:buChar char="•"/>
              <a:defRPr/>
            </a:pPr>
            <a:r>
              <a:rPr lang="en-US" sz="3200" dirty="0" smtClean="0"/>
              <a:t>Try screening and giving feedback only.</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3200" dirty="0" smtClean="0"/>
              <a:t>After several practices with F add in L &amp; O.</a:t>
            </a:r>
          </a:p>
          <a:p>
            <a:pPr fontAlgn="auto">
              <a:spcAft>
                <a:spcPts val="0"/>
              </a:spcAft>
              <a:buClr>
                <a:schemeClr val="accent3"/>
              </a:buClr>
              <a:buFont typeface="Wingdings 2"/>
              <a:buNone/>
              <a:defRPr/>
            </a:pPr>
            <a:endParaRPr lang="en-US" sz="3200" dirty="0"/>
          </a:p>
        </p:txBody>
      </p:sp>
      <p:pic>
        <p:nvPicPr>
          <p:cNvPr id="5" name="Picture 3" descr="C:\Documents and Settings\bfinnerty\Local Settings\Temporary Internet Files\Content.IE5\WPCO3PFJ\MP9004306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0"/>
            <a:ext cx="3200400" cy="379809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164</a:t>
            </a:fld>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a:xfrm>
            <a:off x="228600" y="457200"/>
            <a:ext cx="8686800" cy="1143000"/>
          </a:xfrm>
        </p:spPr>
        <p:txBody>
          <a:bodyPr/>
          <a:lstStyle/>
          <a:p>
            <a:pPr algn="ctr"/>
            <a:r>
              <a:rPr lang="en-US" b="1" dirty="0" smtClean="0">
                <a:effectLst>
                  <a:outerShdw blurRad="38100" dist="38100" dir="2700000" algn="tl">
                    <a:srgbClr val="000000">
                      <a:alpha val="43137"/>
                    </a:srgbClr>
                  </a:outerShdw>
                </a:effectLst>
              </a:rPr>
              <a:t>Activity – Putting it all Together</a:t>
            </a:r>
            <a:endParaRPr lang="en-US" b="1" dirty="0">
              <a:effectLst>
                <a:outerShdw blurRad="38100" dist="38100" dir="2700000" algn="tl">
                  <a:srgbClr val="000000">
                    <a:alpha val="43137"/>
                  </a:srgbClr>
                </a:outerShdw>
              </a:effectLst>
            </a:endParaRPr>
          </a:p>
        </p:txBody>
      </p:sp>
      <p:pic>
        <p:nvPicPr>
          <p:cNvPr id="7" name="Smoker SBIRT Effective physican_x264.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646238" y="1935163"/>
            <a:ext cx="5853112" cy="4389437"/>
          </a:xfrm>
        </p:spPr>
      </p:pic>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165</a:t>
            </a:fld>
            <a:endParaRPr lang="en-US" dirty="0"/>
          </a:p>
        </p:txBody>
      </p:sp>
    </p:spTree>
    <p:extLst>
      <p:ext uri="{BB962C8B-B14F-4D97-AF65-F5344CB8AC3E}">
        <p14:creationId xmlns:p14="http://schemas.microsoft.com/office/powerpoint/2010/main" val="27615507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637" y="152400"/>
            <a:ext cx="7324725" cy="1362456"/>
          </a:xfrm>
        </p:spPr>
        <p:txBody>
          <a:bodyPr/>
          <a:lstStyle/>
          <a:p>
            <a:pPr algn="ctr" fontAlgn="auto">
              <a:spcAft>
                <a:spcPts val="0"/>
              </a:spcAft>
              <a:defRPr/>
            </a:pPr>
            <a:r>
              <a:rPr sz="4400" dirty="0" smtClean="0">
                <a:solidFill>
                  <a:schemeClr val="tx2"/>
                </a:solidFill>
              </a:rPr>
              <a:t>Activity: Wrap-Up</a:t>
            </a:r>
            <a:endParaRPr sz="4400" dirty="0">
              <a:solidFill>
                <a:schemeClr val="tx2"/>
              </a:solidFill>
            </a:endParaRPr>
          </a:p>
        </p:txBody>
      </p:sp>
      <p:grpSp>
        <p:nvGrpSpPr>
          <p:cNvPr id="6" name="Group 5"/>
          <p:cNvGrpSpPr/>
          <p:nvPr/>
        </p:nvGrpSpPr>
        <p:grpSpPr>
          <a:xfrm>
            <a:off x="2438400" y="1554003"/>
            <a:ext cx="4419600" cy="5151597"/>
            <a:chOff x="2438400" y="1676400"/>
            <a:chExt cx="4419600" cy="5151597"/>
          </a:xfrm>
        </p:grpSpPr>
        <p:pic>
          <p:nvPicPr>
            <p:cNvPr id="1027" name="Picture 3" descr="C:\Users\bfinnerty\AppData\Local\Microsoft\Windows\Temporary Internet Files\Content.IE5\F7624DB2\MP9004424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76400"/>
              <a:ext cx="3953248" cy="51515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71800" y="2895600"/>
              <a:ext cx="2667000" cy="492443"/>
            </a:xfrm>
            <a:prstGeom prst="rect">
              <a:avLst/>
            </a:prstGeom>
            <a:noFill/>
            <a:scene3d>
              <a:camera prst="orthographicFront">
                <a:rot lat="0" lon="0" rev="300000"/>
              </a:camera>
              <a:lightRig rig="threePt" dir="t"/>
            </a:scene3d>
          </p:spPr>
          <p:txBody>
            <a:bodyPr>
              <a:spAutoFit/>
            </a:bodyPr>
            <a:lstStyle/>
            <a:p>
              <a:pPr>
                <a:defRPr/>
              </a:pPr>
              <a:r>
                <a:rPr lang="en-US" sz="2600" b="1" dirty="0">
                  <a:solidFill>
                    <a:schemeClr val="bg1"/>
                  </a:solidFill>
                  <a:latin typeface="Bradley Hand ITC" pitchFamily="66" charset="0"/>
                </a:rPr>
                <a:t>What I learned...</a:t>
              </a:r>
            </a:p>
          </p:txBody>
        </p:sp>
        <p:sp>
          <p:nvSpPr>
            <p:cNvPr id="5" name="TextBox 4"/>
            <p:cNvSpPr txBox="1"/>
            <p:nvPr/>
          </p:nvSpPr>
          <p:spPr>
            <a:xfrm>
              <a:off x="3124200" y="3812738"/>
              <a:ext cx="3733800" cy="1292662"/>
            </a:xfrm>
            <a:prstGeom prst="rect">
              <a:avLst/>
            </a:prstGeom>
            <a:noFill/>
            <a:scene3d>
              <a:camera prst="orthographicFront">
                <a:rot lat="0" lon="0" rev="300000"/>
              </a:camera>
              <a:lightRig rig="threePt" dir="t"/>
            </a:scene3d>
          </p:spPr>
          <p:txBody>
            <a:bodyPr>
              <a:spAutoFit/>
            </a:bodyPr>
            <a:lstStyle/>
            <a:p>
              <a:pPr>
                <a:defRPr/>
              </a:pPr>
              <a:r>
                <a:rPr lang="en-US" sz="2600" b="1" dirty="0">
                  <a:solidFill>
                    <a:schemeClr val="bg1"/>
                  </a:solidFill>
                  <a:latin typeface="Bradley Hand ITC" pitchFamily="66" charset="0"/>
                </a:rPr>
                <a:t>What I’d like </a:t>
              </a:r>
            </a:p>
            <a:p>
              <a:pPr>
                <a:defRPr/>
              </a:pPr>
              <a:r>
                <a:rPr lang="en-US" sz="2600" b="1" dirty="0" smtClean="0">
                  <a:solidFill>
                    <a:schemeClr val="bg1"/>
                  </a:solidFill>
                  <a:latin typeface="Bradley Hand ITC" pitchFamily="66" charset="0"/>
                </a:rPr>
                <a:t>to </a:t>
              </a:r>
              <a:r>
                <a:rPr lang="en-US" sz="2600" b="1" dirty="0">
                  <a:solidFill>
                    <a:schemeClr val="bg1"/>
                  </a:solidFill>
                  <a:latin typeface="Bradley Hand ITC" pitchFamily="66" charset="0"/>
                </a:rPr>
                <a:t>work on </a:t>
              </a:r>
              <a:r>
                <a:rPr lang="en-US" sz="2600" b="1" dirty="0" smtClean="0">
                  <a:solidFill>
                    <a:schemeClr val="bg1"/>
                  </a:solidFill>
                  <a:latin typeface="Bradley Hand ITC" pitchFamily="66" charset="0"/>
                </a:rPr>
                <a:t/>
              </a:r>
              <a:br>
                <a:rPr lang="en-US" sz="2600" b="1" dirty="0" smtClean="0">
                  <a:solidFill>
                    <a:schemeClr val="bg1"/>
                  </a:solidFill>
                  <a:latin typeface="Bradley Hand ITC" pitchFamily="66" charset="0"/>
                </a:rPr>
              </a:br>
              <a:r>
                <a:rPr lang="en-US" sz="2600" b="1" dirty="0" smtClean="0">
                  <a:solidFill>
                    <a:schemeClr val="bg1"/>
                  </a:solidFill>
                  <a:latin typeface="Bradley Hand ITC" pitchFamily="66" charset="0"/>
                </a:rPr>
                <a:t>next</a:t>
              </a:r>
              <a:r>
                <a:rPr lang="en-US" sz="2600" b="1" dirty="0">
                  <a:solidFill>
                    <a:schemeClr val="bg1"/>
                  </a:solidFill>
                  <a:latin typeface="Bradley Hand ITC" pitchFamily="66" charset="0"/>
                </a:rPr>
                <a:t>…</a:t>
              </a:r>
            </a:p>
          </p:txBody>
        </p:sp>
      </p:grpSp>
      <p:sp>
        <p:nvSpPr>
          <p:cNvPr id="8"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166</a:t>
            </a:fld>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8077200" cy="2209800"/>
          </a:xfrm>
          <a:noFill/>
          <a:ln w="9525">
            <a:noFill/>
            <a:miter lim="800000"/>
            <a:headEnd/>
            <a:tailEnd/>
          </a:ln>
        </p:spPr>
        <p:txBody>
          <a:bodyPr vert="horz" wrap="square" lIns="0" tIns="45720" rIns="0" bIns="0" numCol="1" anchor="b" anchorCtr="0" compatLnSpc="1">
            <a:prstTxWarp prst="textNoShape">
              <a:avLst/>
            </a:prstTxWarp>
            <a:normAutofit/>
          </a:bodyPr>
          <a:lstStyle/>
          <a:p>
            <a:pPr algn="ctr" fontAlgn="auto">
              <a:spcAft>
                <a:spcPts val="0"/>
              </a:spcAft>
            </a:pPr>
            <a:r>
              <a:rPr lang="en-US" sz="4400" dirty="0">
                <a:solidFill>
                  <a:schemeClr val="accent1">
                    <a:lumMod val="75000"/>
                  </a:schemeClr>
                </a:solidFill>
                <a:effectLst>
                  <a:outerShdw blurRad="38100" dist="38100" dir="2700000" algn="tl">
                    <a:srgbClr val="000000">
                      <a:alpha val="43137"/>
                    </a:srgbClr>
                  </a:outerShdw>
                </a:effectLst>
              </a:rPr>
              <a:t>SBIRT Implementation Issues and Questions</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167</a:t>
            </a:fld>
            <a:endParaRPr lang="en-US" dirty="0"/>
          </a:p>
        </p:txBody>
      </p:sp>
    </p:spTree>
    <p:extLst>
      <p:ext uri="{BB962C8B-B14F-4D97-AF65-F5344CB8AC3E}">
        <p14:creationId xmlns:p14="http://schemas.microsoft.com/office/powerpoint/2010/main" val="1044590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a:r>
              <a:rPr lang="en-US" sz="4400" b="1" dirty="0" smtClean="0">
                <a:solidFill>
                  <a:schemeClr val="tx2"/>
                </a:solidFill>
              </a:rPr>
              <a:t>Strategies for Implementation</a:t>
            </a:r>
            <a:endParaRPr lang="en-US" sz="4400" b="1" dirty="0">
              <a:solidFill>
                <a:schemeClr val="tx2"/>
              </a:solidFill>
            </a:endParaRPr>
          </a:p>
        </p:txBody>
      </p:sp>
      <p:sp>
        <p:nvSpPr>
          <p:cNvPr id="14" name="Text Placeholder 13"/>
          <p:cNvSpPr>
            <a:spLocks noGrp="1"/>
          </p:cNvSpPr>
          <p:nvPr>
            <p:ph type="body" idx="1"/>
          </p:nvPr>
        </p:nvSpPr>
        <p:spPr>
          <a:xfrm>
            <a:off x="457200" y="1981200"/>
            <a:ext cx="7924800" cy="44196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b="1" dirty="0" smtClean="0">
                <a:solidFill>
                  <a:srgbClr val="FFC000"/>
                </a:solidFill>
              </a:rPr>
              <a:t>Study and Learn</a:t>
            </a:r>
          </a:p>
          <a:p>
            <a:pPr marL="1097280" lvl="1" indent="-457200">
              <a:spcBef>
                <a:spcPts val="1000"/>
              </a:spcBef>
              <a:buClr>
                <a:schemeClr val="bg2">
                  <a:lumMod val="60000"/>
                  <a:lumOff val="40000"/>
                </a:schemeClr>
              </a:buClr>
              <a:buFont typeface="Calibri" pitchFamily="34" charset="0"/>
              <a:buChar char="—"/>
            </a:pPr>
            <a:r>
              <a:rPr lang="en-US" sz="2800" dirty="0" smtClean="0"/>
              <a:t>Study the SBIRT models and guidelines</a:t>
            </a:r>
          </a:p>
          <a:p>
            <a:pPr marL="1097280" lvl="1" indent="-457200">
              <a:spcBef>
                <a:spcPts val="1000"/>
              </a:spcBef>
              <a:buClr>
                <a:schemeClr val="bg2">
                  <a:lumMod val="60000"/>
                  <a:lumOff val="40000"/>
                </a:schemeClr>
              </a:buClr>
              <a:buFont typeface="Calibri" pitchFamily="34" charset="0"/>
              <a:buChar char="—"/>
            </a:pPr>
            <a:r>
              <a:rPr lang="en-US" sz="2800" dirty="0" smtClean="0"/>
              <a:t>Consider how to apply best in your setting</a:t>
            </a:r>
          </a:p>
          <a:p>
            <a:pPr marL="1097280" lvl="1" indent="-457200">
              <a:spcBef>
                <a:spcPts val="1000"/>
              </a:spcBef>
              <a:buClr>
                <a:schemeClr val="bg2">
                  <a:lumMod val="60000"/>
                  <a:lumOff val="40000"/>
                </a:schemeClr>
              </a:buClr>
              <a:buFont typeface="Calibri" pitchFamily="34" charset="0"/>
              <a:buChar char="—"/>
            </a:pPr>
            <a:r>
              <a:rPr lang="en-US" sz="2800" dirty="0" smtClean="0"/>
              <a:t>Determine availability of behavioral health services for referral and treatment</a:t>
            </a:r>
          </a:p>
          <a:p>
            <a:endParaRPr lang="en-US" sz="2800" dirty="0"/>
          </a:p>
        </p:txBody>
      </p:sp>
      <p:sp>
        <p:nvSpPr>
          <p:cNvPr id="5" name="TextBox 4"/>
          <p:cNvSpPr txBox="1"/>
          <p:nvPr/>
        </p:nvSpPr>
        <p:spPr>
          <a:xfrm>
            <a:off x="14468" y="6550223"/>
            <a:ext cx="8138932" cy="307777"/>
          </a:xfrm>
          <a:prstGeom prst="rect">
            <a:avLst/>
          </a:prstGeom>
          <a:noFill/>
        </p:spPr>
        <p:txBody>
          <a:bodyPr wrap="square" rtlCol="0">
            <a:spAutoFit/>
          </a:bodyPr>
          <a:lstStyle/>
          <a:p>
            <a:r>
              <a:rPr lang="en-US" sz="1400" dirty="0" smtClean="0">
                <a:solidFill>
                  <a:srgbClr val="FFC000"/>
                </a:solidFill>
                <a:latin typeface="+mj-lt"/>
              </a:rPr>
              <a:t>SOURCE: Amy Brom, SBIRT presentation conducted at Northern CAIRS Provider Conference, August 7, 2012</a:t>
            </a:r>
            <a:endParaRPr lang="en-US" sz="1400" dirty="0">
              <a:solidFill>
                <a:srgbClr val="FFC000"/>
              </a:solidFill>
              <a:latin typeface="+mj-lt"/>
            </a:endParaRP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168</a:t>
            </a:fld>
            <a:endParaRPr lang="en-US" dirty="0"/>
          </a:p>
        </p:txBody>
      </p:sp>
    </p:spTree>
    <p:extLst>
      <p:ext uri="{BB962C8B-B14F-4D97-AF65-F5344CB8AC3E}">
        <p14:creationId xmlns:p14="http://schemas.microsoft.com/office/powerpoint/2010/main" val="65858734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a:r>
              <a:rPr lang="en-US" sz="4400" b="1" dirty="0" smtClean="0">
                <a:solidFill>
                  <a:schemeClr val="tx2"/>
                </a:solidFill>
              </a:rPr>
              <a:t>Strategies for Implementation</a:t>
            </a:r>
            <a:endParaRPr lang="en-US" sz="4400" b="1" dirty="0">
              <a:solidFill>
                <a:schemeClr val="tx2"/>
              </a:solidFill>
            </a:endParaRPr>
          </a:p>
        </p:txBody>
      </p:sp>
      <p:sp>
        <p:nvSpPr>
          <p:cNvPr id="14" name="Text Placeholder 13"/>
          <p:cNvSpPr>
            <a:spLocks noGrp="1"/>
          </p:cNvSpPr>
          <p:nvPr>
            <p:ph type="body" idx="1"/>
          </p:nvPr>
        </p:nvSpPr>
        <p:spPr>
          <a:xfrm>
            <a:off x="457200" y="1981200"/>
            <a:ext cx="7924800" cy="44196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b="1" dirty="0" smtClean="0">
                <a:solidFill>
                  <a:srgbClr val="FFC000"/>
                </a:solidFill>
              </a:rPr>
              <a:t>Decide</a:t>
            </a:r>
          </a:p>
          <a:p>
            <a:pPr marL="1097280" lvl="1" indent="-457200">
              <a:spcBef>
                <a:spcPts val="1000"/>
              </a:spcBef>
              <a:buClr>
                <a:schemeClr val="bg2">
                  <a:lumMod val="60000"/>
                  <a:lumOff val="40000"/>
                </a:schemeClr>
              </a:buClr>
              <a:buFont typeface="Calibri" pitchFamily="34" charset="0"/>
              <a:buChar char="—"/>
            </a:pPr>
            <a:r>
              <a:rPr lang="en-US" sz="2800" dirty="0" smtClean="0"/>
              <a:t>Choose the best screening method for you</a:t>
            </a:r>
          </a:p>
          <a:p>
            <a:pPr marL="1371600" lvl="2" indent="-457200">
              <a:spcBef>
                <a:spcPts val="1000"/>
              </a:spcBef>
              <a:buClr>
                <a:schemeClr val="bg2">
                  <a:lumMod val="60000"/>
                  <a:lumOff val="40000"/>
                </a:schemeClr>
              </a:buClr>
              <a:buFont typeface="Calibri" pitchFamily="34" charset="0"/>
              <a:buChar char="—"/>
            </a:pPr>
            <a:r>
              <a:rPr lang="en-US" sz="2600" dirty="0" smtClean="0"/>
              <a:t>Annually</a:t>
            </a:r>
          </a:p>
          <a:p>
            <a:pPr marL="1371600" lvl="2" indent="-457200">
              <a:spcBef>
                <a:spcPts val="1000"/>
              </a:spcBef>
              <a:buClr>
                <a:schemeClr val="bg2">
                  <a:lumMod val="60000"/>
                  <a:lumOff val="40000"/>
                </a:schemeClr>
              </a:buClr>
              <a:buFont typeface="Calibri" pitchFamily="34" charset="0"/>
              <a:buChar char="—"/>
            </a:pPr>
            <a:r>
              <a:rPr lang="en-US" sz="2600" dirty="0" smtClean="0"/>
              <a:t>What assessment tool to use</a:t>
            </a:r>
          </a:p>
          <a:p>
            <a:pPr marL="1371600" lvl="2" indent="-457200">
              <a:spcBef>
                <a:spcPts val="1000"/>
              </a:spcBef>
              <a:buClr>
                <a:schemeClr val="bg2">
                  <a:lumMod val="60000"/>
                  <a:lumOff val="40000"/>
                </a:schemeClr>
              </a:buClr>
              <a:buFont typeface="Calibri" pitchFamily="34" charset="0"/>
              <a:buChar char="—"/>
            </a:pPr>
            <a:r>
              <a:rPr lang="en-US" sz="2600" dirty="0" smtClean="0"/>
              <a:t>Who is going to administer</a:t>
            </a:r>
          </a:p>
          <a:p>
            <a:pPr marL="1371600" lvl="2" indent="-457200">
              <a:spcBef>
                <a:spcPts val="1000"/>
              </a:spcBef>
              <a:buClr>
                <a:schemeClr val="bg2">
                  <a:lumMod val="60000"/>
                  <a:lumOff val="40000"/>
                </a:schemeClr>
              </a:buClr>
              <a:buFont typeface="Calibri" pitchFamily="34" charset="0"/>
              <a:buChar char="—"/>
            </a:pPr>
            <a:r>
              <a:rPr lang="en-US" sz="2600" dirty="0" smtClean="0"/>
              <a:t>Indications for screening (everyone, age groups, certain diagnoses)</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169</a:t>
            </a:fld>
            <a:endParaRPr lang="en-US" dirty="0"/>
          </a:p>
        </p:txBody>
      </p:sp>
      <p:sp>
        <p:nvSpPr>
          <p:cNvPr id="7" name="TextBox 6"/>
          <p:cNvSpPr txBox="1"/>
          <p:nvPr/>
        </p:nvSpPr>
        <p:spPr>
          <a:xfrm>
            <a:off x="14468" y="6550223"/>
            <a:ext cx="8138932" cy="307777"/>
          </a:xfrm>
          <a:prstGeom prst="rect">
            <a:avLst/>
          </a:prstGeom>
          <a:noFill/>
        </p:spPr>
        <p:txBody>
          <a:bodyPr wrap="square" rtlCol="0">
            <a:spAutoFit/>
          </a:bodyPr>
          <a:lstStyle/>
          <a:p>
            <a:r>
              <a:rPr lang="en-US" sz="1400" dirty="0" smtClean="0">
                <a:solidFill>
                  <a:srgbClr val="FFC000"/>
                </a:solidFill>
                <a:latin typeface="+mj-lt"/>
              </a:rPr>
              <a:t>SOURCE: Amy Brom, SBIRT presentation conducted at Northern CAIRS Provider Conference, August 7, 2012</a:t>
            </a:r>
            <a:endParaRPr lang="en-US" sz="1400" dirty="0">
              <a:solidFill>
                <a:srgbClr val="FFC000"/>
              </a:solidFill>
              <a:latin typeface="+mj-lt"/>
            </a:endParaRPr>
          </a:p>
        </p:txBody>
      </p:sp>
    </p:spTree>
    <p:extLst>
      <p:ext uri="{BB962C8B-B14F-4D97-AF65-F5344CB8AC3E}">
        <p14:creationId xmlns:p14="http://schemas.microsoft.com/office/powerpoint/2010/main" val="3380094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Ref idx="1002">
        <a:schemeClr val="bg2"/>
      </p:bgRef>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57375"/>
            <a:ext cx="6950538"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22" name="Rectangle 2"/>
          <p:cNvSpPr>
            <a:spLocks noGrp="1" noChangeArrowheads="1"/>
          </p:cNvSpPr>
          <p:nvPr>
            <p:ph idx="1"/>
          </p:nvPr>
        </p:nvSpPr>
        <p:spPr>
          <a:xfrm>
            <a:off x="-461731" y="685800"/>
            <a:ext cx="9702800" cy="682625"/>
          </a:xfrm>
          <a:noFill/>
        </p:spPr>
        <p:txBody>
          <a:bodyPr lIns="0" tIns="0" rIns="0" bIns="0" anchor="b">
            <a:noAutofit/>
          </a:bodyPr>
          <a:lstStyle/>
          <a:p>
            <a:pPr marL="0" indent="0" algn="ctr" defTabSz="452438" eaLnBrk="1" hangingPunct="1">
              <a:buSzPct val="90000"/>
              <a:buFont typeface="Monotype Sorts" pitchFamily="2" charset="2"/>
              <a:buChar char=" "/>
            </a:pPr>
            <a:r>
              <a:rPr lang="en-US" sz="2800" b="1" dirty="0" smtClean="0">
                <a:solidFill>
                  <a:schemeClr val="tx2"/>
                </a:solidFill>
                <a:effectLst>
                  <a:outerShdw blurRad="38100" dist="38100" dir="2700000" algn="tl">
                    <a:srgbClr val="000000">
                      <a:alpha val="43137"/>
                    </a:srgbClr>
                  </a:outerShdw>
                </a:effectLst>
              </a:rPr>
              <a:t>Substance Abuse Challenges: </a:t>
            </a:r>
          </a:p>
          <a:p>
            <a:pPr marL="0" indent="0" algn="ctr" defTabSz="452438" eaLnBrk="1" hangingPunct="1">
              <a:buSzPct val="90000"/>
              <a:buFont typeface="Monotype Sorts" pitchFamily="2" charset="2"/>
              <a:buChar char=" "/>
            </a:pPr>
            <a:r>
              <a:rPr lang="en-US" sz="2800" b="1" dirty="0" smtClean="0">
                <a:solidFill>
                  <a:schemeClr val="tx2"/>
                </a:solidFill>
                <a:effectLst>
                  <a:outerShdw blurRad="38100" dist="38100" dir="2700000" algn="tl">
                    <a:srgbClr val="000000">
                      <a:alpha val="43137"/>
                    </a:srgbClr>
                  </a:outerShdw>
                </a:effectLst>
              </a:rPr>
              <a:t>22.5 Million Americans Are Current* Users of Illicit Drugs</a:t>
            </a:r>
          </a:p>
        </p:txBody>
      </p:sp>
      <p:sp>
        <p:nvSpPr>
          <p:cNvPr id="13316" name="Text Box 4"/>
          <p:cNvSpPr txBox="1">
            <a:spLocks noChangeArrowheads="1"/>
          </p:cNvSpPr>
          <p:nvPr/>
        </p:nvSpPr>
        <p:spPr bwMode="auto">
          <a:xfrm>
            <a:off x="0" y="6553201"/>
            <a:ext cx="662940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marL="0" marR="0" lvl="0" indent="0" defTabSz="914400" eaLnBrk="1" latinLnBrk="0" hangingPunct="1">
              <a:lnSpc>
                <a:spcPct val="100000"/>
              </a:lnSpc>
              <a:buClrTx/>
              <a:buSzTx/>
              <a:buFontTx/>
              <a:buNone/>
              <a:tabLst/>
              <a:defRPr kumimoji="0" sz="1400" b="0" i="0" u="none" strike="noStrike" cap="none" normalizeH="0" baseline="0">
                <a:ln>
                  <a:noFill/>
                </a:ln>
                <a:solidFill>
                  <a:srgbClr val="FFC000"/>
                </a:solidFill>
                <a:effectLst/>
                <a:latin typeface="+mj-lt"/>
                <a:ea typeface="Calibri" pitchFamily="34" charset="0"/>
                <a:cs typeface="Arial" pitchFamily="34" charset="0"/>
              </a:defRPr>
            </a:lvl1pPr>
          </a:lstStyle>
          <a:p>
            <a:r>
              <a:rPr lang="en-US" dirty="0"/>
              <a:t>SOURCE:  SAMHSA. (2012). National Survey on Drug Use and Health, 2011 results.</a:t>
            </a:r>
          </a:p>
        </p:txBody>
      </p:sp>
      <p:sp>
        <p:nvSpPr>
          <p:cNvPr id="13318" name="AutoShape 7"/>
          <p:cNvSpPr>
            <a:spLocks noChangeAspect="1" noChangeArrowheads="1" noTextEdit="1"/>
          </p:cNvSpPr>
          <p:nvPr/>
        </p:nvSpPr>
        <p:spPr bwMode="auto">
          <a:xfrm>
            <a:off x="990600" y="1524000"/>
            <a:ext cx="7239000" cy="4935538"/>
          </a:xfrm>
          <a:prstGeom prst="rect">
            <a:avLst/>
          </a:prstGeom>
          <a:noFill/>
          <a:ln w="9525">
            <a:noFill/>
            <a:miter lim="800000"/>
            <a:headEnd/>
            <a:tailEnd/>
          </a:ln>
        </p:spPr>
        <p:txBody>
          <a:bodyPr/>
          <a:lstStyle/>
          <a:p>
            <a:endParaRPr lang="en-US"/>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97" y="3809999"/>
            <a:ext cx="8732303" cy="83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914400" y="1295400"/>
            <a:ext cx="8613098" cy="523220"/>
            <a:chOff x="914400" y="1208598"/>
            <a:chExt cx="8613098" cy="523220"/>
          </a:xfrm>
        </p:grpSpPr>
        <p:pic>
          <p:nvPicPr>
            <p:cNvPr id="3074" name="Picture 2"/>
            <p:cNvPicPr>
              <a:picLocks noChangeAspect="1" noChangeArrowheads="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914400" y="1217468"/>
              <a:ext cx="8395856"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90600" y="1239375"/>
              <a:ext cx="2133600" cy="492443"/>
            </a:xfrm>
            <a:prstGeom prst="rect">
              <a:avLst/>
            </a:prstGeom>
            <a:solidFill>
              <a:schemeClr val="tx1"/>
            </a:solidFill>
          </p:spPr>
          <p:txBody>
            <a:bodyPr wrap="square" rtlCol="0">
              <a:spAutoFit/>
            </a:bodyPr>
            <a:lstStyle/>
            <a:p>
              <a:pPr algn="ctr"/>
              <a:r>
                <a:rPr lang="en-US" sz="2560" b="1" dirty="0" smtClean="0">
                  <a:solidFill>
                    <a:srgbClr val="C00000"/>
                  </a:solidFill>
                </a:rPr>
                <a:t>Alcohol</a:t>
              </a:r>
              <a:endParaRPr lang="en-US" sz="2560" b="1" dirty="0">
                <a:solidFill>
                  <a:srgbClr val="C00000"/>
                </a:solidFill>
              </a:endParaRPr>
            </a:p>
          </p:txBody>
        </p:sp>
        <p:sp>
          <p:nvSpPr>
            <p:cNvPr id="10" name="TextBox 9"/>
            <p:cNvSpPr txBox="1"/>
            <p:nvPr/>
          </p:nvSpPr>
          <p:spPr>
            <a:xfrm>
              <a:off x="7393898" y="1208598"/>
              <a:ext cx="2133600" cy="523220"/>
            </a:xfrm>
            <a:prstGeom prst="rect">
              <a:avLst/>
            </a:prstGeom>
            <a:noFill/>
            <a:ln>
              <a:noFill/>
            </a:ln>
          </p:spPr>
          <p:txBody>
            <a:bodyPr wrap="square" rtlCol="0">
              <a:spAutoFit/>
            </a:bodyPr>
            <a:lstStyle/>
            <a:p>
              <a:pPr algn="ctr"/>
              <a:r>
                <a:rPr lang="en-US" b="1" dirty="0" smtClean="0">
                  <a:solidFill>
                    <a:srgbClr val="C00000"/>
                  </a:solidFill>
                </a:rPr>
                <a:t>51.8%  </a:t>
              </a:r>
              <a:r>
                <a:rPr lang="en-US" sz="2800" b="1" dirty="0" smtClean="0">
                  <a:solidFill>
                    <a:srgbClr val="C00000"/>
                  </a:solidFill>
                </a:rPr>
                <a:t>→</a:t>
              </a:r>
              <a:endParaRPr lang="en-US" sz="2800" b="1" dirty="0">
                <a:solidFill>
                  <a:srgbClr val="C00000"/>
                </a:solidFill>
              </a:endParaRPr>
            </a:p>
          </p:txBody>
        </p:sp>
      </p:grpSp>
      <p:sp>
        <p:nvSpPr>
          <p:cNvPr id="14" name="Slide Number Placeholder 1"/>
          <p:cNvSpPr txBox="1">
            <a:spLocks/>
          </p:cNvSpPr>
          <p:nvPr/>
        </p:nvSpPr>
        <p:spPr>
          <a:xfrm>
            <a:off x="8229600" y="6400800"/>
            <a:ext cx="762000" cy="365125"/>
          </a:xfrm>
          <a:prstGeom prst="rect">
            <a:avLst/>
          </a:prstGeom>
        </p:spPr>
        <p:txBody>
          <a:bodyPr vert="horz" lIns="0" tIns="0" rIns="0" bIns="0" anchor="b"/>
          <a:lstStyle>
            <a:defPPr>
              <a:defRPr lang="en-US"/>
            </a:defPPr>
            <a:lvl1pPr algn="r" eaLnBrk="1" latinLnBrk="0" hangingPunct="1">
              <a:defRPr kumimoji="0" sz="1200">
                <a:solidFill>
                  <a:schemeClr val="tx2">
                    <a:shade val="90000"/>
                  </a:schemeClr>
                </a:solidFill>
              </a:defRPr>
            </a:lvl1pPr>
          </a:lstStyle>
          <a:p>
            <a:fld id="{2D15A5B2-D3D7-4912-8390-4F00C27E8DDB}" type="slidenum">
              <a:rPr lang="en-US">
                <a:solidFill>
                  <a:schemeClr val="tx1"/>
                </a:solidFill>
              </a:rPr>
              <a:pPr/>
              <a:t>17</a:t>
            </a:fld>
            <a:endParaRPr lang="en-US" dirty="0">
              <a:solidFill>
                <a:schemeClr val="tx1"/>
              </a:solidFill>
            </a:endParaRPr>
          </a:p>
        </p:txBody>
      </p:sp>
    </p:spTree>
    <p:extLst>
      <p:ext uri="{BB962C8B-B14F-4D97-AF65-F5344CB8AC3E}">
        <p14:creationId xmlns:p14="http://schemas.microsoft.com/office/powerpoint/2010/main" val="987079519"/>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ircle(in)">
                                      <p:cBhvr>
                                        <p:cTn id="7" dur="2000"/>
                                        <p:tgtEl>
                                          <p:spTgt spid="4099"/>
                                        </p:tgtEl>
                                      </p:cBhvr>
                                    </p:animEffect>
                                  </p:childTnLst>
                                  <p:subTnLst>
                                    <p:set>
                                      <p:cBhvr override="childStyle">
                                        <p:cTn dur="1" fill="hold" display="0" masterRel="nextClick" afterEffect="1"/>
                                        <p:tgtEl>
                                          <p:spTgt spid="409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a:r>
              <a:rPr lang="en-US" sz="4400" b="1" dirty="0" smtClean="0">
                <a:solidFill>
                  <a:schemeClr val="tx2"/>
                </a:solidFill>
              </a:rPr>
              <a:t>Strategies for Implementation</a:t>
            </a:r>
            <a:endParaRPr lang="en-US" sz="4400" b="1" dirty="0">
              <a:solidFill>
                <a:schemeClr val="tx2"/>
              </a:solidFill>
            </a:endParaRPr>
          </a:p>
        </p:txBody>
      </p:sp>
      <p:sp>
        <p:nvSpPr>
          <p:cNvPr id="14" name="Text Placeholder 13"/>
          <p:cNvSpPr>
            <a:spLocks noGrp="1"/>
          </p:cNvSpPr>
          <p:nvPr>
            <p:ph type="body" idx="1"/>
          </p:nvPr>
        </p:nvSpPr>
        <p:spPr>
          <a:xfrm>
            <a:off x="457200" y="1981200"/>
            <a:ext cx="7924800" cy="44196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b="1" dirty="0" smtClean="0">
                <a:solidFill>
                  <a:srgbClr val="FFC000"/>
                </a:solidFill>
              </a:rPr>
              <a:t>Prepare</a:t>
            </a:r>
          </a:p>
          <a:p>
            <a:pPr marL="1097280" lvl="1" indent="-457200">
              <a:spcBef>
                <a:spcPts val="1000"/>
              </a:spcBef>
              <a:buClr>
                <a:schemeClr val="bg2">
                  <a:lumMod val="60000"/>
                  <a:lumOff val="40000"/>
                </a:schemeClr>
              </a:buClr>
              <a:buFont typeface="Calibri" pitchFamily="34" charset="0"/>
              <a:buChar char="—"/>
            </a:pPr>
            <a:r>
              <a:rPr lang="en-US" sz="2800" dirty="0" smtClean="0"/>
              <a:t>Select a “champion” for the effort</a:t>
            </a:r>
          </a:p>
          <a:p>
            <a:pPr marL="1097280" lvl="1" indent="-457200">
              <a:spcBef>
                <a:spcPts val="1000"/>
              </a:spcBef>
              <a:buClr>
                <a:schemeClr val="bg2">
                  <a:lumMod val="60000"/>
                  <a:lumOff val="40000"/>
                </a:schemeClr>
              </a:buClr>
              <a:buFont typeface="Calibri" pitchFamily="34" charset="0"/>
              <a:buChar char="—"/>
            </a:pPr>
            <a:r>
              <a:rPr lang="en-US" sz="2800" dirty="0" smtClean="0"/>
              <a:t>Train clinicians and staff on their specific responsibilities</a:t>
            </a:r>
          </a:p>
          <a:p>
            <a:pPr marL="1097280" lvl="1" indent="-457200">
              <a:spcBef>
                <a:spcPts val="1000"/>
              </a:spcBef>
              <a:buClr>
                <a:schemeClr val="bg2">
                  <a:lumMod val="60000"/>
                  <a:lumOff val="40000"/>
                </a:schemeClr>
              </a:buClr>
              <a:buFont typeface="Calibri" pitchFamily="34" charset="0"/>
              <a:buChar char="—"/>
            </a:pPr>
            <a:r>
              <a:rPr lang="en-US" sz="2800" dirty="0" smtClean="0"/>
              <a:t>Put copies of screener, guidelines, etc. in exam rooms</a:t>
            </a:r>
          </a:p>
          <a:p>
            <a:pPr marL="1097280" lvl="1" indent="-457200">
              <a:spcBef>
                <a:spcPts val="1000"/>
              </a:spcBef>
              <a:buClr>
                <a:schemeClr val="bg2">
                  <a:lumMod val="60000"/>
                  <a:lumOff val="40000"/>
                </a:schemeClr>
              </a:buClr>
              <a:buFont typeface="Calibri" pitchFamily="34" charset="0"/>
              <a:buChar char="—"/>
            </a:pPr>
            <a:r>
              <a:rPr lang="en-US" sz="2800" dirty="0" smtClean="0"/>
              <a:t>Determine a record-keeping system</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170</a:t>
            </a:fld>
            <a:endParaRPr lang="en-US" dirty="0"/>
          </a:p>
        </p:txBody>
      </p:sp>
      <p:sp>
        <p:nvSpPr>
          <p:cNvPr id="7" name="TextBox 6"/>
          <p:cNvSpPr txBox="1"/>
          <p:nvPr/>
        </p:nvSpPr>
        <p:spPr>
          <a:xfrm>
            <a:off x="14468" y="6550223"/>
            <a:ext cx="8138932" cy="307777"/>
          </a:xfrm>
          <a:prstGeom prst="rect">
            <a:avLst/>
          </a:prstGeom>
          <a:noFill/>
        </p:spPr>
        <p:txBody>
          <a:bodyPr wrap="square" rtlCol="0">
            <a:spAutoFit/>
          </a:bodyPr>
          <a:lstStyle/>
          <a:p>
            <a:r>
              <a:rPr lang="en-US" sz="1400" dirty="0" smtClean="0">
                <a:solidFill>
                  <a:srgbClr val="FFC000"/>
                </a:solidFill>
                <a:latin typeface="+mj-lt"/>
              </a:rPr>
              <a:t>SOURCE: Amy Brom, SBIRT presentation conducted at Northern CAIRS Provider Conference, August 7, 2012</a:t>
            </a:r>
            <a:endParaRPr lang="en-US" sz="1400" dirty="0">
              <a:solidFill>
                <a:srgbClr val="FFC000"/>
              </a:solidFill>
              <a:latin typeface="+mj-lt"/>
            </a:endParaRPr>
          </a:p>
        </p:txBody>
      </p:sp>
    </p:spTree>
    <p:extLst>
      <p:ext uri="{BB962C8B-B14F-4D97-AF65-F5344CB8AC3E}">
        <p14:creationId xmlns:p14="http://schemas.microsoft.com/office/powerpoint/2010/main" val="147738866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a:r>
              <a:rPr lang="en-US" sz="4400" b="1" dirty="0" smtClean="0">
                <a:solidFill>
                  <a:schemeClr val="tx2"/>
                </a:solidFill>
              </a:rPr>
              <a:t>Strategies for Implementation</a:t>
            </a:r>
            <a:endParaRPr lang="en-US" sz="4400" b="1" dirty="0">
              <a:solidFill>
                <a:schemeClr val="tx2"/>
              </a:solidFill>
            </a:endParaRPr>
          </a:p>
        </p:txBody>
      </p:sp>
      <p:sp>
        <p:nvSpPr>
          <p:cNvPr id="14" name="Text Placeholder 13"/>
          <p:cNvSpPr>
            <a:spLocks noGrp="1"/>
          </p:cNvSpPr>
          <p:nvPr>
            <p:ph type="body" idx="1"/>
          </p:nvPr>
        </p:nvSpPr>
        <p:spPr>
          <a:xfrm>
            <a:off x="457200" y="1981200"/>
            <a:ext cx="7924800" cy="44196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b="1" dirty="0" smtClean="0">
                <a:solidFill>
                  <a:srgbClr val="FFC000"/>
                </a:solidFill>
              </a:rPr>
              <a:t>Reinforce</a:t>
            </a:r>
          </a:p>
          <a:p>
            <a:pPr marL="1097280" lvl="1" indent="-457200">
              <a:spcBef>
                <a:spcPts val="1000"/>
              </a:spcBef>
              <a:buClr>
                <a:schemeClr val="bg2">
                  <a:lumMod val="60000"/>
                  <a:lumOff val="40000"/>
                </a:schemeClr>
              </a:buClr>
              <a:buFont typeface="Calibri" pitchFamily="34" charset="0"/>
              <a:buChar char="—"/>
            </a:pPr>
            <a:r>
              <a:rPr lang="en-US" sz="2800" dirty="0" smtClean="0"/>
              <a:t>Remind staff regularly</a:t>
            </a:r>
          </a:p>
          <a:p>
            <a:pPr marL="1097280" lvl="1" indent="-457200">
              <a:spcBef>
                <a:spcPts val="1000"/>
              </a:spcBef>
              <a:buClr>
                <a:schemeClr val="bg2">
                  <a:lumMod val="60000"/>
                  <a:lumOff val="40000"/>
                </a:schemeClr>
              </a:buClr>
              <a:buFont typeface="Calibri" pitchFamily="34" charset="0"/>
              <a:buChar char="—"/>
            </a:pPr>
            <a:r>
              <a:rPr lang="en-US" sz="2800" dirty="0" smtClean="0"/>
              <a:t>Collect success stories to encourage ongoing implementation/support</a:t>
            </a:r>
          </a:p>
          <a:p>
            <a:pPr marL="1097280" lvl="1" indent="-457200">
              <a:spcBef>
                <a:spcPts val="1000"/>
              </a:spcBef>
              <a:buClr>
                <a:schemeClr val="bg2">
                  <a:lumMod val="60000"/>
                  <a:lumOff val="40000"/>
                </a:schemeClr>
              </a:buClr>
              <a:buFont typeface="Calibri" pitchFamily="34" charset="0"/>
              <a:buChar char="—"/>
            </a:pPr>
            <a:r>
              <a:rPr lang="en-US" sz="2800" dirty="0" smtClean="0"/>
              <a:t>Accept feedback from staff and patients and adapt as you go</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171</a:t>
            </a:fld>
            <a:endParaRPr lang="en-US" dirty="0"/>
          </a:p>
        </p:txBody>
      </p:sp>
      <p:sp>
        <p:nvSpPr>
          <p:cNvPr id="7" name="TextBox 6"/>
          <p:cNvSpPr txBox="1"/>
          <p:nvPr/>
        </p:nvSpPr>
        <p:spPr>
          <a:xfrm>
            <a:off x="14468" y="6550223"/>
            <a:ext cx="8138932" cy="307777"/>
          </a:xfrm>
          <a:prstGeom prst="rect">
            <a:avLst/>
          </a:prstGeom>
          <a:noFill/>
        </p:spPr>
        <p:txBody>
          <a:bodyPr wrap="square" rtlCol="0">
            <a:spAutoFit/>
          </a:bodyPr>
          <a:lstStyle/>
          <a:p>
            <a:r>
              <a:rPr lang="en-US" sz="1400" dirty="0" smtClean="0">
                <a:solidFill>
                  <a:srgbClr val="FFC000"/>
                </a:solidFill>
                <a:latin typeface="+mj-lt"/>
              </a:rPr>
              <a:t>SOURCE: Amy Brom, SBIRT presentation conducted at Northern CAIRS Provider Conference, August 7, 2012</a:t>
            </a:r>
            <a:endParaRPr lang="en-US" sz="1400" dirty="0">
              <a:solidFill>
                <a:srgbClr val="FFC000"/>
              </a:solidFill>
              <a:latin typeface="+mj-lt"/>
            </a:endParaRPr>
          </a:p>
        </p:txBody>
      </p:sp>
    </p:spTree>
    <p:extLst>
      <p:ext uri="{BB962C8B-B14F-4D97-AF65-F5344CB8AC3E}">
        <p14:creationId xmlns:p14="http://schemas.microsoft.com/office/powerpoint/2010/main" val="248541276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C:\Documents and Settings\bfinnerty\Local Settings\Temporary Internet Files\Content.IE5\ZZ30R8A4\MP900439390[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983" y="304800"/>
            <a:ext cx="9016817" cy="6019800"/>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p:cNvSpPr>
          <p:nvPr>
            <p:ph type="ctrTitle" idx="4294967295"/>
          </p:nvPr>
        </p:nvSpPr>
        <p:spPr>
          <a:xfrm>
            <a:off x="139791" y="76200"/>
            <a:ext cx="6642009" cy="1219200"/>
          </a:xfrm>
        </p:spPr>
        <p:txBody>
          <a:bodyPr/>
          <a:lstStyle/>
          <a:p>
            <a:r>
              <a:rPr lang="en-US" sz="5000" b="1" dirty="0" smtClean="0">
                <a:solidFill>
                  <a:schemeClr val="tx1"/>
                </a:solidFill>
                <a:effectLst>
                  <a:outerShdw blurRad="38100" dist="38100" dir="2700000" algn="tl">
                    <a:srgbClr val="000000">
                      <a:alpha val="43137"/>
                    </a:srgbClr>
                  </a:outerShdw>
                </a:effectLst>
              </a:rPr>
              <a:t>What did you learn?</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172</a:t>
            </a:fld>
            <a:endParaRPr lang="en-US" dirty="0"/>
          </a:p>
        </p:txBody>
      </p:sp>
    </p:spTree>
    <p:custDataLst>
      <p:tags r:id="rId1"/>
    </p:custDataLst>
    <p:extLst>
      <p:ext uri="{BB962C8B-B14F-4D97-AF65-F5344CB8AC3E}">
        <p14:creationId xmlns:p14="http://schemas.microsoft.com/office/powerpoint/2010/main" val="827359269"/>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0" y="381000"/>
            <a:ext cx="7315200" cy="1362456"/>
          </a:xfrm>
        </p:spPr>
        <p:txBody>
          <a:bodyPr/>
          <a:lstStyle/>
          <a:p>
            <a:pPr algn="ctr" fontAlgn="auto">
              <a:spcAft>
                <a:spcPts val="0"/>
              </a:spcAft>
              <a:defRPr/>
            </a:pPr>
            <a:r>
              <a:rPr dirty="0" smtClean="0"/>
              <a:t> </a:t>
            </a:r>
            <a:r>
              <a:rPr sz="4400" dirty="0" smtClean="0">
                <a:solidFill>
                  <a:schemeClr val="tx2"/>
                </a:solidFill>
              </a:rPr>
              <a:t>What did you learn?</a:t>
            </a:r>
          </a:p>
        </p:txBody>
      </p:sp>
      <p:sp>
        <p:nvSpPr>
          <p:cNvPr id="19458" name="Content Placeholder 2"/>
          <p:cNvSpPr>
            <a:spLocks noGrp="1"/>
          </p:cNvSpPr>
          <p:nvPr>
            <p:ph type="body" idx="1"/>
          </p:nvPr>
        </p:nvSpPr>
        <p:spPr>
          <a:xfrm>
            <a:off x="914400" y="2057400"/>
            <a:ext cx="7315200" cy="1509713"/>
          </a:xfrm>
        </p:spPr>
        <p:txBody>
          <a:bodyPr/>
          <a:lstStyle/>
          <a:p>
            <a:r>
              <a:rPr lang="en-US" sz="3200" dirty="0" smtClean="0">
                <a:solidFill>
                  <a:srgbClr val="FFFF00"/>
                </a:solidFill>
              </a:rPr>
              <a:t>1.</a:t>
            </a:r>
            <a:r>
              <a:rPr lang="en-US" sz="3200" dirty="0" smtClean="0"/>
              <a:t> </a:t>
            </a:r>
            <a:r>
              <a:rPr lang="en-US" sz="3200" dirty="0">
                <a:solidFill>
                  <a:srgbClr val="FFFF00"/>
                </a:solidFill>
              </a:rPr>
              <a:t>What is the maximum number of </a:t>
            </a:r>
            <a:r>
              <a:rPr lang="en-US" sz="3200" u="sng" dirty="0">
                <a:solidFill>
                  <a:srgbClr val="FFFF00"/>
                </a:solidFill>
              </a:rPr>
              <a:t>standard drink</a:t>
            </a:r>
            <a:r>
              <a:rPr lang="en-US" sz="3200" dirty="0">
                <a:solidFill>
                  <a:srgbClr val="FFFF00"/>
                </a:solidFill>
              </a:rPr>
              <a:t>s that are within the low-risk drinking range for a healthy, non-pregnant 35 year-old woman?</a:t>
            </a:r>
          </a:p>
          <a:p>
            <a:pPr>
              <a:buFont typeface="Wingdings" pitchFamily="2" charset="2"/>
              <a:buNone/>
            </a:pPr>
            <a:endParaRPr lang="en-US" sz="3200" dirty="0" smtClean="0"/>
          </a:p>
        </p:txBody>
      </p:sp>
      <p:sp>
        <p:nvSpPr>
          <p:cNvPr id="5" name="TPAnswers"/>
          <p:cNvSpPr txBox="1">
            <a:spLocks/>
          </p:cNvSpPr>
          <p:nvPr>
            <p:custDataLst>
              <p:tags r:id="rId1"/>
            </p:custDataLst>
          </p:nvPr>
        </p:nvSpPr>
        <p:spPr bwMode="auto">
          <a:xfrm>
            <a:off x="990600" y="4114800"/>
            <a:ext cx="7543800" cy="26670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lvl1pPr marL="0" indent="0" algn="l" rtl="0" fontAlgn="base">
              <a:spcBef>
                <a:spcPct val="20000"/>
              </a:spcBef>
              <a:spcAft>
                <a:spcPct val="0"/>
              </a:spcAft>
              <a:buClr>
                <a:srgbClr val="0BD0D9"/>
              </a:buClr>
              <a:buSzPct val="95000"/>
              <a:buFont typeface="Wingdings 2" pitchFamily="18" charset="2"/>
              <a:buNone/>
              <a:defRPr sz="22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None/>
              <a:defRPr sz="1800" kern="1200">
                <a:solidFill>
                  <a:schemeClr val="tx1">
                    <a:tint val="75000"/>
                  </a:schemeClr>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None/>
              <a:defRPr sz="1600" kern="1200">
                <a:solidFill>
                  <a:schemeClr val="tx1">
                    <a:tint val="75000"/>
                  </a:schemeClr>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None/>
              <a:defRPr sz="1400" kern="1200">
                <a:solidFill>
                  <a:schemeClr val="tx1">
                    <a:tint val="75000"/>
                  </a:schemeClr>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None/>
              <a:defRPr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33400" indent="-533400">
              <a:spcAft>
                <a:spcPts val="0"/>
              </a:spcAft>
              <a:buClr>
                <a:srgbClr val="FFFF00"/>
              </a:buClr>
              <a:buFont typeface="Calibri" pitchFamily="34" charset="0"/>
              <a:buAutoNum type="alphaUcPeriod"/>
            </a:pPr>
            <a:r>
              <a:rPr lang="en-US" sz="2800" dirty="0" smtClean="0"/>
              <a:t>No more than 1 drink per occasion</a:t>
            </a:r>
          </a:p>
          <a:p>
            <a:pPr marL="533400" indent="-533400">
              <a:spcAft>
                <a:spcPts val="0"/>
              </a:spcAft>
              <a:buClr>
                <a:srgbClr val="FFFF00"/>
              </a:buClr>
              <a:buFont typeface="Calibri" pitchFamily="34" charset="0"/>
              <a:buAutoNum type="alphaUcPeriod"/>
            </a:pPr>
            <a:r>
              <a:rPr lang="en-US" sz="2800" dirty="0" smtClean="0"/>
              <a:t>No more than 2 drinks per occasion</a:t>
            </a:r>
          </a:p>
          <a:p>
            <a:pPr marL="533400" indent="-533400">
              <a:spcAft>
                <a:spcPts val="0"/>
              </a:spcAft>
              <a:buClr>
                <a:srgbClr val="FFFF00"/>
              </a:buClr>
              <a:buFont typeface="Calibri" pitchFamily="34" charset="0"/>
              <a:buAutoNum type="alphaUcPeriod"/>
            </a:pPr>
            <a:r>
              <a:rPr lang="en-US" sz="2800" dirty="0" smtClean="0"/>
              <a:t>No more than 3 drinks per occasion</a:t>
            </a:r>
          </a:p>
          <a:p>
            <a:pPr marL="533400" indent="-533400">
              <a:spcAft>
                <a:spcPts val="0"/>
              </a:spcAft>
              <a:buClr>
                <a:srgbClr val="FFFF00"/>
              </a:buClr>
              <a:buFont typeface="Calibri" pitchFamily="34" charset="0"/>
              <a:buAutoNum type="alphaUcPeriod"/>
            </a:pPr>
            <a:r>
              <a:rPr lang="en-US" sz="2800" dirty="0" smtClean="0"/>
              <a:t>No more than 4 drinks per occasion</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173</a:t>
            </a:fld>
            <a:endParaRPr lang="en-US" dirty="0"/>
          </a:p>
        </p:txBody>
      </p:sp>
    </p:spTree>
    <p:extLst>
      <p:ext uri="{BB962C8B-B14F-4D97-AF65-F5344CB8AC3E}">
        <p14:creationId xmlns:p14="http://schemas.microsoft.com/office/powerpoint/2010/main" val="2943750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type="body" idx="1"/>
          </p:nvPr>
        </p:nvSpPr>
        <p:spPr>
          <a:xfrm>
            <a:off x="914400" y="2147887"/>
            <a:ext cx="7315200" cy="1509713"/>
          </a:xfrm>
        </p:spPr>
        <p:txBody>
          <a:bodyPr/>
          <a:lstStyle/>
          <a:p>
            <a:pPr lvl="0"/>
            <a:r>
              <a:rPr lang="en-US" sz="3200" dirty="0" smtClean="0">
                <a:solidFill>
                  <a:srgbClr val="FFFF00"/>
                </a:solidFill>
              </a:rPr>
              <a:t>2. </a:t>
            </a:r>
            <a:r>
              <a:rPr lang="en-US" sz="3200" dirty="0">
                <a:solidFill>
                  <a:srgbClr val="FFFF00"/>
                </a:solidFill>
              </a:rPr>
              <a:t>Please identify what the 5-letters in the AUDIT acronym stand for</a:t>
            </a:r>
            <a:r>
              <a:rPr lang="en-US" sz="3200" dirty="0" smtClean="0">
                <a:solidFill>
                  <a:srgbClr val="FFFF00"/>
                </a:solidFill>
              </a:rPr>
              <a:t>:</a:t>
            </a:r>
            <a:endParaRPr lang="en-US" sz="3200" dirty="0">
              <a:solidFill>
                <a:srgbClr val="FFFF00"/>
              </a:solidFill>
            </a:endParaRPr>
          </a:p>
        </p:txBody>
      </p:sp>
      <p:sp>
        <p:nvSpPr>
          <p:cNvPr id="5" name="TPAnswers"/>
          <p:cNvSpPr txBox="1">
            <a:spLocks/>
          </p:cNvSpPr>
          <p:nvPr>
            <p:custDataLst>
              <p:tags r:id="rId1"/>
            </p:custDataLst>
          </p:nvPr>
        </p:nvSpPr>
        <p:spPr bwMode="auto">
          <a:xfrm>
            <a:off x="990600" y="3352800"/>
            <a:ext cx="7543800" cy="30480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lvl1pPr marL="0" indent="0" algn="l" rtl="0" fontAlgn="base">
              <a:spcBef>
                <a:spcPct val="20000"/>
              </a:spcBef>
              <a:spcAft>
                <a:spcPct val="0"/>
              </a:spcAft>
              <a:buClr>
                <a:srgbClr val="0BD0D9"/>
              </a:buClr>
              <a:buSzPct val="95000"/>
              <a:buFont typeface="Wingdings 2" pitchFamily="18" charset="2"/>
              <a:buNone/>
              <a:defRPr sz="22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None/>
              <a:defRPr sz="1800" kern="1200">
                <a:solidFill>
                  <a:schemeClr val="tx1">
                    <a:tint val="75000"/>
                  </a:schemeClr>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None/>
              <a:defRPr sz="1600" kern="1200">
                <a:solidFill>
                  <a:schemeClr val="tx1">
                    <a:tint val="75000"/>
                  </a:schemeClr>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None/>
              <a:defRPr sz="1400" kern="1200">
                <a:solidFill>
                  <a:schemeClr val="tx1">
                    <a:tint val="75000"/>
                  </a:schemeClr>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None/>
              <a:defRPr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33400" indent="-533400">
              <a:spcAft>
                <a:spcPts val="0"/>
              </a:spcAft>
              <a:buClr>
                <a:srgbClr val="FFFF00"/>
              </a:buClr>
              <a:buFont typeface="Calibri" pitchFamily="34" charset="0"/>
              <a:buAutoNum type="alphaUcPeriod"/>
            </a:pPr>
            <a:r>
              <a:rPr lang="en-US" sz="2800" dirty="0" smtClean="0"/>
              <a:t>Alcohol Use Disease Inventory Test</a:t>
            </a:r>
          </a:p>
          <a:p>
            <a:pPr marL="533400" indent="-533400">
              <a:spcAft>
                <a:spcPts val="0"/>
              </a:spcAft>
              <a:buClr>
                <a:srgbClr val="FFFF00"/>
              </a:buClr>
              <a:buFont typeface="Calibri" pitchFamily="34" charset="0"/>
              <a:buAutoNum type="alphaUcPeriod"/>
            </a:pPr>
            <a:r>
              <a:rPr lang="en-US" sz="2800" dirty="0" smtClean="0"/>
              <a:t>Alcohol Use Disorders Identification Test</a:t>
            </a:r>
          </a:p>
          <a:p>
            <a:pPr marL="533400" indent="-533400">
              <a:spcAft>
                <a:spcPts val="0"/>
              </a:spcAft>
              <a:buClr>
                <a:srgbClr val="FFFF00"/>
              </a:buClr>
              <a:buFont typeface="Calibri" pitchFamily="34" charset="0"/>
              <a:buAutoNum type="alphaUcPeriod"/>
            </a:pPr>
            <a:r>
              <a:rPr lang="en-US" sz="2800" dirty="0" smtClean="0"/>
              <a:t>Alcohol Use Disorders Inventory Test</a:t>
            </a:r>
          </a:p>
          <a:p>
            <a:pPr marL="533400" indent="-533400">
              <a:spcAft>
                <a:spcPts val="0"/>
              </a:spcAft>
              <a:buClr>
                <a:srgbClr val="FFFF00"/>
              </a:buClr>
              <a:buFont typeface="Calibri" pitchFamily="34" charset="0"/>
              <a:buAutoNum type="alphaUcPeriod"/>
            </a:pPr>
            <a:r>
              <a:rPr lang="en-US" sz="2800" dirty="0" smtClean="0"/>
              <a:t>Alcohol Use Disease Inventory Training</a:t>
            </a:r>
          </a:p>
        </p:txBody>
      </p:sp>
      <p:sp>
        <p:nvSpPr>
          <p:cNvPr id="6" name="Title 1"/>
          <p:cNvSpPr txBox="1">
            <a:spLocks/>
          </p:cNvSpPr>
          <p:nvPr/>
        </p:nvSpPr>
        <p:spPr bwMode="auto">
          <a:xfrm>
            <a:off x="762000" y="381000"/>
            <a:ext cx="7315200" cy="1362456"/>
          </a:xfrm>
          <a:prstGeom prst="rect">
            <a:avLst/>
          </a:prstGeom>
          <a:noFill/>
          <a:ln w="9525">
            <a:noFill/>
            <a:miter lim="800000"/>
            <a:headEnd/>
            <a:tailEnd/>
          </a:ln>
        </p:spPr>
        <p:txBody>
          <a:bodyPr vert="horz" wrap="square" lIns="0" tIns="0" rIns="0" bIns="0" numCol="1" anchor="b" anchorCtr="0" compatLnSpc="1">
            <a:prstTxWarp prst="textNoShape">
              <a:avLst/>
            </a:prstTxWarp>
            <a:noAutofit/>
            <a:scene3d>
              <a:camera prst="orthographicFront"/>
              <a:lightRig rig="freezing" dir="t">
                <a:rot lat="0" lon="0" rev="5640000"/>
              </a:lightRig>
            </a:scene3d>
            <a:sp3d prstMaterial="flat">
              <a:bevelT w="38100" h="38100"/>
            </a:sp3d>
          </a:bodyPr>
          <a:lstStyle>
            <a:lvl1pPr algn="l" rtl="0" fontAlgn="base">
              <a:spcBef>
                <a:spcPct val="0"/>
              </a:spcBef>
              <a:spcAft>
                <a:spcPct val="0"/>
              </a:spcAft>
              <a:buNone/>
              <a:defRPr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fontAlgn="auto">
              <a:spcAft>
                <a:spcPts val="0"/>
              </a:spcAft>
              <a:defRPr/>
            </a:pPr>
            <a:r>
              <a:rPr lang="en-US" smtClean="0"/>
              <a:t> </a:t>
            </a:r>
            <a:r>
              <a:rPr lang="en-US" sz="4400" smtClean="0">
                <a:solidFill>
                  <a:schemeClr val="tx2"/>
                </a:solidFill>
              </a:rPr>
              <a:t>What did you learn?</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174</a:t>
            </a:fld>
            <a:endParaRPr lang="en-US" dirty="0"/>
          </a:p>
        </p:txBody>
      </p:sp>
    </p:spTree>
    <p:extLst>
      <p:ext uri="{BB962C8B-B14F-4D97-AF65-F5344CB8AC3E}">
        <p14:creationId xmlns:p14="http://schemas.microsoft.com/office/powerpoint/2010/main" val="206502885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type="body" idx="1"/>
          </p:nvPr>
        </p:nvSpPr>
        <p:spPr>
          <a:xfrm>
            <a:off x="914400" y="2133600"/>
            <a:ext cx="7315200" cy="2057400"/>
          </a:xfrm>
        </p:spPr>
        <p:txBody>
          <a:bodyPr/>
          <a:lstStyle/>
          <a:p>
            <a:pPr>
              <a:buFont typeface="Wingdings" pitchFamily="2" charset="2"/>
              <a:buNone/>
            </a:pPr>
            <a:r>
              <a:rPr lang="en-US" sz="3200" dirty="0" smtClean="0">
                <a:solidFill>
                  <a:srgbClr val="FFFF00"/>
                </a:solidFill>
              </a:rPr>
              <a:t>3. Because of the link between substance use and HIV, screening and brief intervention protocols have been routinely adopted in HIV care settings throughout the United States.</a:t>
            </a:r>
          </a:p>
        </p:txBody>
      </p:sp>
      <p:sp>
        <p:nvSpPr>
          <p:cNvPr id="5" name="TPAnswers"/>
          <p:cNvSpPr txBox="1">
            <a:spLocks/>
          </p:cNvSpPr>
          <p:nvPr>
            <p:custDataLst>
              <p:tags r:id="rId1"/>
            </p:custDataLst>
          </p:nvPr>
        </p:nvSpPr>
        <p:spPr bwMode="auto">
          <a:xfrm>
            <a:off x="914400" y="4724400"/>
            <a:ext cx="7620000" cy="20574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lvl1pPr marL="0" indent="0" algn="l" rtl="0" fontAlgn="base">
              <a:spcBef>
                <a:spcPct val="20000"/>
              </a:spcBef>
              <a:spcAft>
                <a:spcPct val="0"/>
              </a:spcAft>
              <a:buClr>
                <a:srgbClr val="0BD0D9"/>
              </a:buClr>
              <a:buSzPct val="95000"/>
              <a:buFont typeface="Wingdings 2" pitchFamily="18" charset="2"/>
              <a:buNone/>
              <a:defRPr sz="22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None/>
              <a:defRPr sz="1800" kern="1200">
                <a:solidFill>
                  <a:schemeClr val="tx1">
                    <a:tint val="75000"/>
                  </a:schemeClr>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None/>
              <a:defRPr sz="1600" kern="1200">
                <a:solidFill>
                  <a:schemeClr val="tx1">
                    <a:tint val="75000"/>
                  </a:schemeClr>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None/>
              <a:defRPr sz="1400" kern="1200">
                <a:solidFill>
                  <a:schemeClr val="tx1">
                    <a:tint val="75000"/>
                  </a:schemeClr>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None/>
              <a:defRPr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33400" indent="-533400">
              <a:spcAft>
                <a:spcPts val="0"/>
              </a:spcAft>
              <a:buClr>
                <a:srgbClr val="FFFF00"/>
              </a:buClr>
              <a:buFont typeface="Calibri" pitchFamily="34" charset="0"/>
              <a:buAutoNum type="alphaUcPeriod"/>
            </a:pPr>
            <a:r>
              <a:rPr lang="en-US" sz="2800" dirty="0" smtClean="0"/>
              <a:t>True</a:t>
            </a:r>
          </a:p>
          <a:p>
            <a:pPr marL="533400" indent="-533400">
              <a:spcAft>
                <a:spcPts val="0"/>
              </a:spcAft>
              <a:buClr>
                <a:srgbClr val="FFFF00"/>
              </a:buClr>
              <a:buFont typeface="Calibri" pitchFamily="34" charset="0"/>
              <a:buAutoNum type="alphaUcPeriod"/>
            </a:pPr>
            <a:r>
              <a:rPr lang="en-US" sz="2800" dirty="0" smtClean="0"/>
              <a:t>False</a:t>
            </a:r>
          </a:p>
        </p:txBody>
      </p:sp>
      <p:sp>
        <p:nvSpPr>
          <p:cNvPr id="6" name="Title 1"/>
          <p:cNvSpPr>
            <a:spLocks noGrp="1"/>
          </p:cNvSpPr>
          <p:nvPr>
            <p:ph type="title"/>
          </p:nvPr>
        </p:nvSpPr>
        <p:spPr>
          <a:xfrm>
            <a:off x="762000" y="381000"/>
            <a:ext cx="7315200" cy="1362456"/>
          </a:xfrm>
        </p:spPr>
        <p:txBody>
          <a:bodyPr/>
          <a:lstStyle/>
          <a:p>
            <a:pPr algn="ctr" fontAlgn="auto">
              <a:spcAft>
                <a:spcPts val="0"/>
              </a:spcAft>
              <a:defRPr/>
            </a:pPr>
            <a:r>
              <a:rPr dirty="0" smtClean="0"/>
              <a:t> </a:t>
            </a:r>
            <a:r>
              <a:rPr sz="4400" dirty="0" smtClean="0">
                <a:solidFill>
                  <a:schemeClr val="tx2"/>
                </a:solidFill>
              </a:rPr>
              <a:t>What did you learn?</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175</a:t>
            </a:fld>
            <a:endParaRPr lang="en-US" dirty="0"/>
          </a:p>
        </p:txBody>
      </p:sp>
    </p:spTree>
    <p:extLst>
      <p:ext uri="{BB962C8B-B14F-4D97-AF65-F5344CB8AC3E}">
        <p14:creationId xmlns:p14="http://schemas.microsoft.com/office/powerpoint/2010/main" val="299011250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type="body" idx="1"/>
          </p:nvPr>
        </p:nvSpPr>
        <p:spPr>
          <a:xfrm>
            <a:off x="914400" y="2133600"/>
            <a:ext cx="7315200" cy="1509713"/>
          </a:xfrm>
        </p:spPr>
        <p:txBody>
          <a:bodyPr/>
          <a:lstStyle/>
          <a:p>
            <a:pPr>
              <a:buFont typeface="Wingdings" pitchFamily="2" charset="2"/>
              <a:buNone/>
            </a:pPr>
            <a:r>
              <a:rPr lang="en-US" sz="3200" dirty="0" smtClean="0">
                <a:solidFill>
                  <a:srgbClr val="FFFF00"/>
                </a:solidFill>
              </a:rPr>
              <a:t>4. Brief interventions often include: </a:t>
            </a:r>
          </a:p>
        </p:txBody>
      </p:sp>
      <p:sp>
        <p:nvSpPr>
          <p:cNvPr id="5" name="TPAnswers"/>
          <p:cNvSpPr txBox="1">
            <a:spLocks/>
          </p:cNvSpPr>
          <p:nvPr>
            <p:custDataLst>
              <p:tags r:id="rId1"/>
            </p:custDataLst>
          </p:nvPr>
        </p:nvSpPr>
        <p:spPr bwMode="auto">
          <a:xfrm>
            <a:off x="990600" y="2743200"/>
            <a:ext cx="7543800" cy="3840162"/>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lvl1pPr marL="0" indent="0" algn="l" rtl="0" fontAlgn="base">
              <a:spcBef>
                <a:spcPct val="20000"/>
              </a:spcBef>
              <a:spcAft>
                <a:spcPct val="0"/>
              </a:spcAft>
              <a:buClr>
                <a:srgbClr val="0BD0D9"/>
              </a:buClr>
              <a:buSzPct val="95000"/>
              <a:buFont typeface="Wingdings 2" pitchFamily="18" charset="2"/>
              <a:buNone/>
              <a:defRPr sz="22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None/>
              <a:defRPr sz="1800" kern="1200">
                <a:solidFill>
                  <a:schemeClr val="tx1">
                    <a:tint val="75000"/>
                  </a:schemeClr>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None/>
              <a:defRPr sz="1600" kern="1200">
                <a:solidFill>
                  <a:schemeClr val="tx1">
                    <a:tint val="75000"/>
                  </a:schemeClr>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None/>
              <a:defRPr sz="1400" kern="1200">
                <a:solidFill>
                  <a:schemeClr val="tx1">
                    <a:tint val="75000"/>
                  </a:schemeClr>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None/>
              <a:defRPr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33400" indent="-533400">
              <a:spcAft>
                <a:spcPts val="0"/>
              </a:spcAft>
              <a:buClr>
                <a:srgbClr val="FFFF00"/>
              </a:buClr>
              <a:buFont typeface="Calibri" pitchFamily="34" charset="0"/>
              <a:buAutoNum type="alphaUcPeriod"/>
            </a:pPr>
            <a:r>
              <a:rPr lang="en-US" sz="2800" dirty="0" smtClean="0"/>
              <a:t>Feedback about the patient’s drug and/or alcohol use</a:t>
            </a:r>
          </a:p>
          <a:p>
            <a:pPr marL="533400" indent="-533400">
              <a:spcAft>
                <a:spcPts val="0"/>
              </a:spcAft>
              <a:buClr>
                <a:srgbClr val="FFFF00"/>
              </a:buClr>
              <a:buFont typeface="Calibri" pitchFamily="34" charset="0"/>
              <a:buAutoNum type="alphaUcPeriod"/>
            </a:pPr>
            <a:r>
              <a:rPr lang="en-US" sz="2800" dirty="0" smtClean="0"/>
              <a:t>Advice on how to cut down on one’s alcohol and/or drug use</a:t>
            </a:r>
          </a:p>
          <a:p>
            <a:pPr marL="533400" indent="-533400">
              <a:spcAft>
                <a:spcPts val="0"/>
              </a:spcAft>
              <a:buClr>
                <a:srgbClr val="FFFF00"/>
              </a:buClr>
              <a:buFont typeface="Calibri" pitchFamily="34" charset="0"/>
              <a:buAutoNum type="alphaUcPeriod"/>
            </a:pPr>
            <a:r>
              <a:rPr lang="en-US" sz="2800" dirty="0" smtClean="0"/>
              <a:t>Motivational techniques</a:t>
            </a:r>
          </a:p>
          <a:p>
            <a:pPr marL="533400" indent="-533400">
              <a:spcAft>
                <a:spcPts val="0"/>
              </a:spcAft>
              <a:buClr>
                <a:srgbClr val="FFFF00"/>
              </a:buClr>
              <a:buFont typeface="Calibri" pitchFamily="34" charset="0"/>
              <a:buAutoNum type="alphaUcPeriod"/>
            </a:pPr>
            <a:r>
              <a:rPr lang="en-US" sz="2800" dirty="0" smtClean="0"/>
              <a:t>A and B only</a:t>
            </a:r>
          </a:p>
          <a:p>
            <a:pPr marL="533400" indent="-533400">
              <a:spcAft>
                <a:spcPts val="0"/>
              </a:spcAft>
              <a:buClr>
                <a:srgbClr val="FFFF00"/>
              </a:buClr>
              <a:buFont typeface="Calibri" pitchFamily="34" charset="0"/>
              <a:buAutoNum type="alphaUcPeriod"/>
            </a:pPr>
            <a:r>
              <a:rPr lang="en-US" sz="2800" dirty="0" smtClean="0"/>
              <a:t>All of the above</a:t>
            </a:r>
          </a:p>
        </p:txBody>
      </p:sp>
      <p:sp>
        <p:nvSpPr>
          <p:cNvPr id="6" name="Title 1"/>
          <p:cNvSpPr>
            <a:spLocks noGrp="1"/>
          </p:cNvSpPr>
          <p:nvPr>
            <p:ph type="title"/>
          </p:nvPr>
        </p:nvSpPr>
        <p:spPr>
          <a:xfrm>
            <a:off x="762000" y="381000"/>
            <a:ext cx="7315200" cy="1362456"/>
          </a:xfrm>
        </p:spPr>
        <p:txBody>
          <a:bodyPr/>
          <a:lstStyle/>
          <a:p>
            <a:pPr algn="ctr" fontAlgn="auto">
              <a:spcAft>
                <a:spcPts val="0"/>
              </a:spcAft>
              <a:defRPr/>
            </a:pPr>
            <a:r>
              <a:rPr dirty="0" smtClean="0"/>
              <a:t> </a:t>
            </a:r>
            <a:r>
              <a:rPr sz="4400" dirty="0" smtClean="0">
                <a:solidFill>
                  <a:schemeClr val="tx2"/>
                </a:solidFill>
              </a:rPr>
              <a:t>What did you learn?</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176</a:t>
            </a:fld>
            <a:endParaRPr lang="en-US" dirty="0"/>
          </a:p>
        </p:txBody>
      </p:sp>
    </p:spTree>
    <p:extLst>
      <p:ext uri="{BB962C8B-B14F-4D97-AF65-F5344CB8AC3E}">
        <p14:creationId xmlns:p14="http://schemas.microsoft.com/office/powerpoint/2010/main" val="89569866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762000" y="457200"/>
            <a:ext cx="7696200" cy="990600"/>
          </a:xfrm>
        </p:spPr>
        <p:txBody>
          <a:bodyPr/>
          <a:lstStyle/>
          <a:p>
            <a:pPr algn="ctr" fontAlgn="auto">
              <a:spcAft>
                <a:spcPts val="0"/>
              </a:spcAft>
              <a:defRPr/>
            </a:pPr>
            <a:r>
              <a:rPr sz="4400" dirty="0" smtClean="0">
                <a:solidFill>
                  <a:schemeClr val="tx2"/>
                </a:solidFill>
              </a:rPr>
              <a:t>Take Home Points for Clinicians</a:t>
            </a:r>
          </a:p>
        </p:txBody>
      </p:sp>
      <p:sp>
        <p:nvSpPr>
          <p:cNvPr id="52227" name="Content Placeholder 2"/>
          <p:cNvSpPr>
            <a:spLocks noGrp="1"/>
          </p:cNvSpPr>
          <p:nvPr>
            <p:ph type="body" idx="1"/>
          </p:nvPr>
        </p:nvSpPr>
        <p:spPr>
          <a:xfrm>
            <a:off x="838200" y="1752600"/>
            <a:ext cx="7388225" cy="4648200"/>
          </a:xfrm>
        </p:spPr>
        <p:txBody>
          <a:bodyPr>
            <a:noAutofit/>
          </a:bodyPr>
          <a:lstStyle/>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Alcohol and drug problems are common, identifiable, and treatable conditions in a variety of medical settings.</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solidFill>
                  <a:srgbClr val="FFC000"/>
                </a:solidFill>
              </a:rPr>
              <a:t>Screening helps HIV providers to understand and address the consequences of untreated substance use disorders.</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Screening and brief intervention strategies can be used to maximize a “teachable moment” with your HIV patients.</a:t>
            </a:r>
          </a:p>
          <a:p>
            <a:pPr marL="342900" indent="-342900" fontAlgn="auto">
              <a:spcBef>
                <a:spcPts val="1000"/>
              </a:spcBef>
              <a:spcAft>
                <a:spcPts val="0"/>
              </a:spcAft>
              <a:buClr>
                <a:schemeClr val="bg2">
                  <a:lumMod val="60000"/>
                  <a:lumOff val="40000"/>
                </a:schemeClr>
              </a:buClr>
              <a:buFont typeface="Arial" pitchFamily="34" charset="0"/>
              <a:buChar char="•"/>
              <a:defRPr/>
            </a:pPr>
            <a:endParaRPr lang="en-US" sz="1000" dirty="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177</a:t>
            </a:fld>
            <a:endParaRPr lang="en-US" dirty="0"/>
          </a:p>
        </p:txBody>
      </p:sp>
    </p:spTree>
    <p:extLst>
      <p:ext uri="{BB962C8B-B14F-4D97-AF65-F5344CB8AC3E}">
        <p14:creationId xmlns:p14="http://schemas.microsoft.com/office/powerpoint/2010/main" val="381952654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762000" y="457200"/>
            <a:ext cx="7696200" cy="990600"/>
          </a:xfrm>
        </p:spPr>
        <p:txBody>
          <a:bodyPr/>
          <a:lstStyle/>
          <a:p>
            <a:pPr algn="ctr" fontAlgn="auto">
              <a:spcAft>
                <a:spcPts val="0"/>
              </a:spcAft>
              <a:defRPr/>
            </a:pPr>
            <a:r>
              <a:rPr sz="4400" dirty="0" smtClean="0">
                <a:solidFill>
                  <a:schemeClr val="tx2"/>
                </a:solidFill>
              </a:rPr>
              <a:t>Key SBIRT Resources</a:t>
            </a:r>
          </a:p>
        </p:txBody>
      </p:sp>
      <p:sp>
        <p:nvSpPr>
          <p:cNvPr id="52227" name="Content Placeholder 2"/>
          <p:cNvSpPr>
            <a:spLocks noGrp="1"/>
          </p:cNvSpPr>
          <p:nvPr>
            <p:ph type="body" idx="1"/>
          </p:nvPr>
        </p:nvSpPr>
        <p:spPr>
          <a:xfrm>
            <a:off x="838200" y="1600200"/>
            <a:ext cx="7620000" cy="5105400"/>
          </a:xfrm>
        </p:spPr>
        <p:txBody>
          <a:bodyPr>
            <a:noAutofit/>
          </a:bodyPr>
          <a:lstStyle/>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Foundations of SBIRT Self-Paced, Online Course </a:t>
            </a:r>
            <a:r>
              <a:rPr lang="en-US" sz="2800" dirty="0" smtClean="0">
                <a:solidFill>
                  <a:srgbClr val="FFFF00"/>
                </a:solidFill>
              </a:rPr>
              <a:t>(www.attcelearn.org) </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SBIRT Implementation Guide for HIV Care Service Programs </a:t>
            </a:r>
            <a:r>
              <a:rPr lang="en-US" sz="2800" dirty="0" smtClean="0">
                <a:solidFill>
                  <a:srgbClr val="FFFF00"/>
                </a:solidFill>
              </a:rPr>
              <a:t>(www.centerforcommunitycollaboration.org )</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NIAAA SBIRT </a:t>
            </a:r>
            <a:r>
              <a:rPr lang="en-US" sz="2800" dirty="0"/>
              <a:t>Pocket Guide </a:t>
            </a:r>
            <a:r>
              <a:rPr lang="en-US" sz="2800" dirty="0">
                <a:solidFill>
                  <a:srgbClr val="FFFF00"/>
                </a:solidFill>
              </a:rPr>
              <a:t>(http://</a:t>
            </a:r>
            <a:r>
              <a:rPr lang="en-US" sz="2800" dirty="0" smtClean="0">
                <a:solidFill>
                  <a:srgbClr val="FFFF00"/>
                </a:solidFill>
              </a:rPr>
              <a:t>pubs.niaaa.nih.gov/publications/Practitioner/PocketGuide/pocket.pdf) </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SAMHSA SBIRT </a:t>
            </a:r>
            <a:r>
              <a:rPr lang="en-US" sz="2800" dirty="0"/>
              <a:t>White Paper </a:t>
            </a:r>
            <a:r>
              <a:rPr lang="en-US" sz="2800" dirty="0">
                <a:solidFill>
                  <a:srgbClr val="FFFF00"/>
                </a:solidFill>
              </a:rPr>
              <a:t>(http://www.samhsa.gov/prevention/sbirt</a:t>
            </a:r>
            <a:r>
              <a:rPr lang="en-US" sz="2800" dirty="0" smtClean="0">
                <a:solidFill>
                  <a:srgbClr val="FFFF00"/>
                </a:solidFill>
              </a:rPr>
              <a:t>/) </a:t>
            </a:r>
          </a:p>
          <a:p>
            <a:pPr marL="342900" indent="-342900" fontAlgn="auto">
              <a:spcBef>
                <a:spcPts val="1000"/>
              </a:spcBef>
              <a:spcAft>
                <a:spcPts val="0"/>
              </a:spcAft>
              <a:buClr>
                <a:schemeClr val="bg2">
                  <a:lumMod val="60000"/>
                  <a:lumOff val="40000"/>
                </a:schemeClr>
              </a:buClr>
              <a:buFont typeface="Arial" pitchFamily="34" charset="0"/>
              <a:buChar char="•"/>
              <a:defRPr/>
            </a:pPr>
            <a:endParaRPr lang="en-US" sz="1000" dirty="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178</a:t>
            </a:fld>
            <a:endParaRPr lang="en-US" dirty="0"/>
          </a:p>
        </p:txBody>
      </p:sp>
    </p:spTree>
    <p:extLst>
      <p:ext uri="{BB962C8B-B14F-4D97-AF65-F5344CB8AC3E}">
        <p14:creationId xmlns:p14="http://schemas.microsoft.com/office/powerpoint/2010/main" val="326901468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762000" y="457200"/>
            <a:ext cx="7696200" cy="990600"/>
          </a:xfrm>
        </p:spPr>
        <p:txBody>
          <a:bodyPr/>
          <a:lstStyle/>
          <a:p>
            <a:pPr algn="ctr" fontAlgn="auto">
              <a:spcAft>
                <a:spcPts val="0"/>
              </a:spcAft>
              <a:defRPr/>
            </a:pPr>
            <a:r>
              <a:rPr sz="4400" dirty="0" smtClean="0">
                <a:solidFill>
                  <a:schemeClr val="tx2"/>
                </a:solidFill>
              </a:rPr>
              <a:t>Key SBIRT Resources</a:t>
            </a:r>
          </a:p>
        </p:txBody>
      </p:sp>
      <p:sp>
        <p:nvSpPr>
          <p:cNvPr id="52227" name="Content Placeholder 2"/>
          <p:cNvSpPr>
            <a:spLocks noGrp="1"/>
          </p:cNvSpPr>
          <p:nvPr>
            <p:ph type="body" idx="1"/>
          </p:nvPr>
        </p:nvSpPr>
        <p:spPr>
          <a:xfrm>
            <a:off x="838200" y="1600200"/>
            <a:ext cx="7620000" cy="5105400"/>
          </a:xfrm>
        </p:spPr>
        <p:txBody>
          <a:bodyPr>
            <a:noAutofit/>
          </a:bodyPr>
          <a:lstStyle/>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SAMHSA-HRSA Center for Integrated Health Solutions – </a:t>
            </a:r>
            <a:r>
              <a:rPr lang="en-US" sz="2800" dirty="0"/>
              <a:t>SBIRT Page </a:t>
            </a:r>
            <a:r>
              <a:rPr lang="en-US" sz="2800" dirty="0">
                <a:solidFill>
                  <a:srgbClr val="FFFF00"/>
                </a:solidFill>
              </a:rPr>
              <a:t>(http://</a:t>
            </a:r>
            <a:r>
              <a:rPr lang="en-US" sz="2800" dirty="0" smtClean="0">
                <a:solidFill>
                  <a:srgbClr val="FFFF00"/>
                </a:solidFill>
              </a:rPr>
              <a:t>www.integration.samhsa.gov/clinical-practice/sbirt)</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Alcohol SBI Guide for Public Health </a:t>
            </a:r>
            <a:r>
              <a:rPr lang="en-US" sz="2800" dirty="0"/>
              <a:t>Professionals </a:t>
            </a:r>
            <a:r>
              <a:rPr lang="en-US" sz="2800" dirty="0">
                <a:solidFill>
                  <a:srgbClr val="FFFF00"/>
                </a:solidFill>
              </a:rPr>
              <a:t>(http://www.apha.org/NR/rdonlyres/B03B4514-CCBA-47B9-82B0-5FEB4D2DC983/0</a:t>
            </a:r>
            <a:r>
              <a:rPr lang="en-US" sz="2800" dirty="0" smtClean="0">
                <a:solidFill>
                  <a:srgbClr val="FFFF00"/>
                </a:solidFill>
              </a:rPr>
              <a:t>/ SBImanualfinal4_16.pdf</a:t>
            </a:r>
            <a:r>
              <a:rPr lang="en-US" sz="2800" dirty="0">
                <a:solidFill>
                  <a:srgbClr val="FFFF00"/>
                </a:solidFill>
              </a:rPr>
              <a:t>)</a:t>
            </a:r>
            <a:endParaRPr lang="en-US" sz="2800" dirty="0" smtClean="0">
              <a:solidFill>
                <a:srgbClr val="FFFF00"/>
              </a:solidFill>
            </a:endParaRP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National </a:t>
            </a:r>
            <a:r>
              <a:rPr lang="en-US" sz="2800" dirty="0"/>
              <a:t>SBIRT ATTC </a:t>
            </a:r>
            <a:r>
              <a:rPr lang="en-US" sz="2800" dirty="0">
                <a:solidFill>
                  <a:srgbClr val="FFFF00"/>
                </a:solidFill>
              </a:rPr>
              <a:t>(http://</a:t>
            </a:r>
            <a:r>
              <a:rPr lang="en-US" sz="2800" dirty="0" smtClean="0">
                <a:solidFill>
                  <a:srgbClr val="FFFF00"/>
                </a:solidFill>
              </a:rPr>
              <a:t>www.attcnetwork.org/regcenters/index_nfa_sbirt.asp) </a:t>
            </a:r>
          </a:p>
          <a:p>
            <a:pPr marL="342900" indent="-342900" fontAlgn="auto">
              <a:spcBef>
                <a:spcPts val="1000"/>
              </a:spcBef>
              <a:spcAft>
                <a:spcPts val="0"/>
              </a:spcAft>
              <a:buClr>
                <a:schemeClr val="bg2">
                  <a:lumMod val="60000"/>
                  <a:lumOff val="40000"/>
                </a:schemeClr>
              </a:buClr>
              <a:buFont typeface="Arial" pitchFamily="34" charset="0"/>
              <a:buChar char="•"/>
              <a:defRPr/>
            </a:pPr>
            <a:endParaRPr lang="en-US" sz="2800" dirty="0" smtClean="0"/>
          </a:p>
          <a:p>
            <a:pPr marL="342900" indent="-342900" fontAlgn="auto">
              <a:spcBef>
                <a:spcPts val="1000"/>
              </a:spcBef>
              <a:spcAft>
                <a:spcPts val="0"/>
              </a:spcAft>
              <a:buClr>
                <a:schemeClr val="bg2">
                  <a:lumMod val="60000"/>
                  <a:lumOff val="40000"/>
                </a:schemeClr>
              </a:buClr>
              <a:buFont typeface="Arial" pitchFamily="34" charset="0"/>
              <a:buChar char="•"/>
              <a:defRPr/>
            </a:pPr>
            <a:endParaRPr lang="en-US" sz="1000" dirty="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179</a:t>
            </a:fld>
            <a:endParaRPr lang="en-US" dirty="0"/>
          </a:p>
        </p:txBody>
      </p:sp>
    </p:spTree>
    <p:extLst>
      <p:ext uri="{BB962C8B-B14F-4D97-AF65-F5344CB8AC3E}">
        <p14:creationId xmlns:p14="http://schemas.microsoft.com/office/powerpoint/2010/main" val="2206641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noAutofit/>
          </a:bodyPr>
          <a:lstStyle/>
          <a:p>
            <a:pPr algn="ctr" eaLnBrk="1" hangingPunct="1"/>
            <a:r>
              <a:rPr lang="en-US" sz="4000" b="1" dirty="0" smtClean="0">
                <a:effectLst>
                  <a:outerShdw blurRad="38100" dist="38100" dir="2700000" algn="tl">
                    <a:srgbClr val="000000">
                      <a:alpha val="43137"/>
                    </a:srgbClr>
                  </a:outerShdw>
                </a:effectLst>
              </a:rPr>
              <a:t>American College of Surgeons: Committee on Trauma</a:t>
            </a:r>
          </a:p>
        </p:txBody>
      </p:sp>
      <p:sp>
        <p:nvSpPr>
          <p:cNvPr id="12291" name="Content Placeholder 2"/>
          <p:cNvSpPr>
            <a:spLocks noGrp="1"/>
          </p:cNvSpPr>
          <p:nvPr>
            <p:ph idx="1"/>
          </p:nvPr>
        </p:nvSpPr>
        <p:spPr>
          <a:xfrm>
            <a:off x="404813" y="2105266"/>
            <a:ext cx="8305800" cy="4267200"/>
          </a:xfrm>
        </p:spPr>
        <p:txBody>
          <a:bodyPr/>
          <a:lstStyle/>
          <a:p>
            <a:pPr eaLnBrk="1" hangingPunct="1">
              <a:defRPr/>
            </a:pPr>
            <a:r>
              <a:rPr lang="en-US" sz="2800" dirty="0" smtClean="0"/>
              <a:t>The trauma center needs a </a:t>
            </a:r>
            <a:r>
              <a:rPr lang="en-US" sz="2800" b="1" dirty="0" smtClean="0">
                <a:solidFill>
                  <a:srgbClr val="FFC000"/>
                </a:solidFill>
              </a:rPr>
              <a:t>mechanism to identify patients</a:t>
            </a:r>
            <a:r>
              <a:rPr lang="en-US" sz="2800" dirty="0" smtClean="0"/>
              <a:t> who are problem drinkers: Level I and II Trauma Centers</a:t>
            </a:r>
          </a:p>
          <a:p>
            <a:pPr eaLnBrk="1" hangingPunct="1">
              <a:defRPr/>
            </a:pPr>
            <a:r>
              <a:rPr lang="en-US" sz="2800" dirty="0" smtClean="0"/>
              <a:t>The trauma center has the </a:t>
            </a:r>
            <a:r>
              <a:rPr lang="en-US" sz="2800" b="1" dirty="0" smtClean="0">
                <a:solidFill>
                  <a:srgbClr val="FFC000"/>
                </a:solidFill>
              </a:rPr>
              <a:t>capability to provide an intervention</a:t>
            </a:r>
            <a:r>
              <a:rPr lang="en-US" sz="2800" dirty="0" smtClean="0">
                <a:solidFill>
                  <a:srgbClr val="FFC000"/>
                </a:solidFill>
              </a:rPr>
              <a:t> </a:t>
            </a:r>
            <a:r>
              <a:rPr lang="en-US" sz="2800" dirty="0" smtClean="0"/>
              <a:t>for patients identified as problem drinkers: Level I Trauma Centers</a:t>
            </a:r>
          </a:p>
          <a:p>
            <a:pPr eaLnBrk="1" hangingPunct="1">
              <a:buFont typeface="Wingdings" pitchFamily="2" charset="2"/>
              <a:buNone/>
              <a:defRPr/>
            </a:pPr>
            <a:endParaRPr lang="en-US" sz="2800" dirty="0" smtClean="0"/>
          </a:p>
        </p:txBody>
      </p:sp>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3" y="5181600"/>
            <a:ext cx="80772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0" y="6551712"/>
            <a:ext cx="6629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marL="0" marR="0" lvl="0" indent="0" defTabSz="914400" eaLnBrk="1" latinLnBrk="0" hangingPunct="1">
              <a:lnSpc>
                <a:spcPct val="100000"/>
              </a:lnSpc>
              <a:buClrTx/>
              <a:buSzTx/>
              <a:buFontTx/>
              <a:buNone/>
              <a:tabLst/>
              <a:defRPr kumimoji="0" sz="1400" b="0" i="0" u="none" strike="noStrike" cap="none" normalizeH="0" baseline="0">
                <a:ln>
                  <a:noFill/>
                </a:ln>
                <a:solidFill>
                  <a:srgbClr val="FFC000"/>
                </a:solidFill>
                <a:effectLst/>
                <a:latin typeface="+mj-lt"/>
                <a:ea typeface="Calibri" pitchFamily="34" charset="0"/>
                <a:cs typeface="Arial" pitchFamily="34" charset="0"/>
              </a:defRPr>
            </a:lvl1pPr>
          </a:lstStyle>
          <a:p>
            <a:r>
              <a:rPr lang="en-US" dirty="0"/>
              <a:t>SOURCE: </a:t>
            </a:r>
            <a:r>
              <a:rPr lang="en-US" dirty="0" smtClean="0"/>
              <a:t>American College of Surgeons, Committee on Trauma (COT), </a:t>
            </a:r>
            <a:r>
              <a:rPr lang="en-US" dirty="0" err="1" smtClean="0"/>
              <a:t>n.d.</a:t>
            </a:r>
            <a:endParaRPr lang="en-US" dirty="0"/>
          </a:p>
        </p:txBody>
      </p:sp>
      <p:sp>
        <p:nvSpPr>
          <p:cNvPr id="8"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18</a:t>
            </a:fld>
            <a:endParaRPr lang="en-US" dirty="0"/>
          </a:p>
        </p:txBody>
      </p:sp>
    </p:spTree>
    <p:extLst>
      <p:ext uri="{BB962C8B-B14F-4D97-AF65-F5344CB8AC3E}">
        <p14:creationId xmlns:p14="http://schemas.microsoft.com/office/powerpoint/2010/main" val="3158214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ox(in)">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wipe(left)">
                                      <p:cBhvr>
                                        <p:cTn id="12" dur="500"/>
                                        <p:tgtEl>
                                          <p:spTgt spid="122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wipe(left)">
                                      <p:cBhvr>
                                        <p:cTn id="17" dur="5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idx="1"/>
          </p:nvPr>
        </p:nvSpPr>
        <p:spPr>
          <a:xfrm>
            <a:off x="457200" y="1981200"/>
            <a:ext cx="8458200" cy="43434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dirty="0" smtClean="0"/>
              <a:t>California Department of Health Care Services: </a:t>
            </a:r>
            <a:br>
              <a:rPr lang="en-US" sz="2800" dirty="0" smtClean="0"/>
            </a:br>
            <a:r>
              <a:rPr lang="en-US" sz="2800" dirty="0" smtClean="0">
                <a:solidFill>
                  <a:srgbClr val="FFFF00"/>
                </a:solidFill>
              </a:rPr>
              <a:t>(http</a:t>
            </a:r>
            <a:r>
              <a:rPr lang="en-US" sz="2800" dirty="0">
                <a:solidFill>
                  <a:srgbClr val="FFFF00"/>
                </a:solidFill>
              </a:rPr>
              <a:t>://</a:t>
            </a:r>
            <a:r>
              <a:rPr lang="en-US" sz="2800" dirty="0" smtClean="0">
                <a:solidFill>
                  <a:srgbClr val="FFFF00"/>
                </a:solidFill>
              </a:rPr>
              <a:t>www.dhcs.ca.gov/services/medi-cal/Pages/SBIRT.aspx)</a:t>
            </a:r>
            <a:endParaRPr lang="en-US" sz="2800" dirty="0">
              <a:solidFill>
                <a:srgbClr val="FFFF00"/>
              </a:solidFill>
            </a:endParaRPr>
          </a:p>
          <a:p>
            <a:pPr marL="457200" indent="-457200">
              <a:spcBef>
                <a:spcPts val="1000"/>
              </a:spcBef>
              <a:buClr>
                <a:schemeClr val="bg2">
                  <a:lumMod val="60000"/>
                  <a:lumOff val="40000"/>
                </a:schemeClr>
              </a:buClr>
              <a:buFont typeface="Arial" pitchFamily="34" charset="0"/>
              <a:buChar char="•"/>
            </a:pPr>
            <a:r>
              <a:rPr lang="en-US" sz="2800" dirty="0" smtClean="0"/>
              <a:t>SBIRT Oregon: </a:t>
            </a:r>
            <a:br>
              <a:rPr lang="en-US" sz="2800" dirty="0" smtClean="0"/>
            </a:br>
            <a:r>
              <a:rPr lang="en-US" sz="2800" dirty="0" smtClean="0">
                <a:solidFill>
                  <a:srgbClr val="FFFF00"/>
                </a:solidFill>
              </a:rPr>
              <a:t>(http://</a:t>
            </a:r>
            <a:r>
              <a:rPr lang="en-US" sz="2800" dirty="0">
                <a:solidFill>
                  <a:srgbClr val="FFFF00"/>
                </a:solidFill>
              </a:rPr>
              <a:t>www.sbirtoregon.org</a:t>
            </a:r>
            <a:r>
              <a:rPr lang="en-US" sz="2800" dirty="0" smtClean="0">
                <a:solidFill>
                  <a:srgbClr val="FFFF00"/>
                </a:solidFill>
              </a:rPr>
              <a:t>/)</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180</a:t>
            </a:fld>
            <a:endParaRPr lang="en-US" dirty="0"/>
          </a:p>
        </p:txBody>
      </p:sp>
      <p:sp>
        <p:nvSpPr>
          <p:cNvPr id="7" name="Title 1"/>
          <p:cNvSpPr txBox="1">
            <a:spLocks/>
          </p:cNvSpPr>
          <p:nvPr/>
        </p:nvSpPr>
        <p:spPr bwMode="auto">
          <a:xfrm>
            <a:off x="762000" y="457200"/>
            <a:ext cx="7696200" cy="990600"/>
          </a:xfrm>
          <a:prstGeom prst="rect">
            <a:avLst/>
          </a:prstGeom>
          <a:noFill/>
          <a:ln w="9525">
            <a:noFill/>
            <a:miter lim="800000"/>
            <a:headEnd/>
            <a:tailEnd/>
          </a:ln>
        </p:spPr>
        <p:txBody>
          <a:bodyPr vert="horz" wrap="square" lIns="0" tIns="0" rIns="0" bIns="0" numCol="1" anchor="b" anchorCtr="0" compatLnSpc="1">
            <a:prstTxWarp prst="textNoShape">
              <a:avLst/>
            </a:prstTxWarp>
            <a:noAutofit/>
            <a:scene3d>
              <a:camera prst="orthographicFront"/>
              <a:lightRig rig="freezing" dir="t">
                <a:rot lat="0" lon="0" rev="5640000"/>
              </a:lightRig>
            </a:scene3d>
            <a:sp3d prstMaterial="flat">
              <a:bevelT w="38100" h="38100"/>
            </a:sp3d>
          </a:bodyPr>
          <a:lstStyle>
            <a:lvl1pPr algn="l" rtl="0" fontAlgn="base">
              <a:spcBef>
                <a:spcPct val="0"/>
              </a:spcBef>
              <a:spcAft>
                <a:spcPct val="0"/>
              </a:spcAft>
              <a:buNone/>
              <a:defRPr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fontAlgn="auto">
              <a:spcAft>
                <a:spcPts val="0"/>
              </a:spcAft>
              <a:defRPr/>
            </a:pPr>
            <a:r>
              <a:rPr lang="en-US" sz="4400" smtClean="0">
                <a:solidFill>
                  <a:schemeClr val="tx2"/>
                </a:solidFill>
              </a:rPr>
              <a:t>Key SBIRT Resources</a:t>
            </a:r>
          </a:p>
        </p:txBody>
      </p:sp>
    </p:spTree>
    <p:extLst>
      <p:ext uri="{BB962C8B-B14F-4D97-AF65-F5344CB8AC3E}">
        <p14:creationId xmlns:p14="http://schemas.microsoft.com/office/powerpoint/2010/main" val="90675877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762000" y="990600"/>
            <a:ext cx="7696200" cy="990600"/>
          </a:xfrm>
        </p:spPr>
        <p:txBody>
          <a:bodyPr/>
          <a:lstStyle/>
          <a:p>
            <a:pPr algn="ctr" fontAlgn="auto">
              <a:spcAft>
                <a:spcPts val="0"/>
              </a:spcAft>
              <a:defRPr/>
            </a:pPr>
            <a:r>
              <a:rPr sz="4400" dirty="0" smtClean="0">
                <a:solidFill>
                  <a:schemeClr val="tx2"/>
                </a:solidFill>
              </a:rPr>
              <a:t>A New AETC Resource on SBI in HIV S</a:t>
            </a:r>
            <a:r>
              <a:rPr lang="en-US" sz="4400" dirty="0" smtClean="0">
                <a:solidFill>
                  <a:schemeClr val="tx2"/>
                </a:solidFill>
              </a:rPr>
              <a:t>e</a:t>
            </a:r>
            <a:r>
              <a:rPr sz="4400" dirty="0" smtClean="0">
                <a:solidFill>
                  <a:schemeClr val="tx2"/>
                </a:solidFill>
              </a:rPr>
              <a:t>ttings!</a:t>
            </a:r>
          </a:p>
        </p:txBody>
      </p:sp>
      <p:sp>
        <p:nvSpPr>
          <p:cNvPr id="52227" name="Content Placeholder 2"/>
          <p:cNvSpPr>
            <a:spLocks noGrp="1"/>
          </p:cNvSpPr>
          <p:nvPr>
            <p:ph type="body" idx="1"/>
          </p:nvPr>
        </p:nvSpPr>
        <p:spPr>
          <a:xfrm>
            <a:off x="152400" y="2362200"/>
            <a:ext cx="5410200" cy="3581400"/>
          </a:xfrm>
        </p:spPr>
        <p:txBody>
          <a:bodyPr>
            <a:noAutofit/>
          </a:bodyPr>
          <a:lstStyle/>
          <a:p>
            <a:pPr marL="342900" indent="-342900" fontAlgn="auto">
              <a:spcBef>
                <a:spcPts val="1000"/>
              </a:spcBef>
              <a:spcAft>
                <a:spcPts val="0"/>
              </a:spcAft>
              <a:buClr>
                <a:schemeClr val="bg2">
                  <a:lumMod val="60000"/>
                  <a:lumOff val="40000"/>
                </a:schemeClr>
              </a:buClr>
              <a:buFont typeface="Arial" pitchFamily="34" charset="0"/>
              <a:buChar char="•"/>
              <a:defRPr/>
            </a:pPr>
            <a:r>
              <a:rPr lang="en-US" sz="4000" dirty="0" smtClean="0"/>
              <a:t>The Mountain Plains AETC recently released a 13-page SBIRT guide for addressing substance abuse in HIV care settings</a:t>
            </a:r>
          </a:p>
          <a:p>
            <a:pPr fontAlgn="auto">
              <a:spcBef>
                <a:spcPts val="1000"/>
              </a:spcBef>
              <a:spcAft>
                <a:spcPts val="0"/>
              </a:spcAft>
              <a:buClr>
                <a:schemeClr val="bg2">
                  <a:lumMod val="60000"/>
                  <a:lumOff val="40000"/>
                </a:schemeClr>
              </a:buClr>
              <a:defRPr/>
            </a:pPr>
            <a:endParaRPr lang="en-US" sz="4000" dirty="0" smtClean="0"/>
          </a:p>
          <a:p>
            <a:pPr marL="342900" indent="-342900" fontAlgn="auto">
              <a:spcBef>
                <a:spcPts val="1000"/>
              </a:spcBef>
              <a:spcAft>
                <a:spcPts val="0"/>
              </a:spcAft>
              <a:buClr>
                <a:schemeClr val="bg2">
                  <a:lumMod val="60000"/>
                  <a:lumOff val="40000"/>
                </a:schemeClr>
              </a:buClr>
              <a:buFont typeface="Arial" pitchFamily="34" charset="0"/>
              <a:buChar char="•"/>
              <a:defRPr/>
            </a:pPr>
            <a:endParaRPr lang="en-US" sz="1200" dirty="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181</a:t>
            </a:fld>
            <a:endParaRPr lang="en-US" dirty="0"/>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2057400"/>
            <a:ext cx="3156857" cy="4419600"/>
          </a:xfrm>
          <a:prstGeom prst="rect">
            <a:avLst/>
          </a:prstGeom>
        </p:spPr>
      </p:pic>
    </p:spTree>
    <p:extLst>
      <p:ext uri="{BB962C8B-B14F-4D97-AF65-F5344CB8AC3E}">
        <p14:creationId xmlns:p14="http://schemas.microsoft.com/office/powerpoint/2010/main" val="264565799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NudeP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6248400"/>
            <a:ext cx="13223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CDU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381000"/>
            <a:ext cx="7315200" cy="1362456"/>
          </a:xfrm>
        </p:spPr>
        <p:txBody>
          <a:bodyPr/>
          <a:lstStyle/>
          <a:p>
            <a:pPr algn="ctr" fontAlgn="auto">
              <a:spcAft>
                <a:spcPts val="0"/>
              </a:spcAft>
              <a:defRPr/>
            </a:pPr>
            <a:r>
              <a:rPr sz="6000" dirty="0" smtClean="0">
                <a:solidFill>
                  <a:schemeClr val="tx2"/>
                </a:solidFill>
                <a:effectLst>
                  <a:outerShdw blurRad="38100" dist="38100" dir="2700000" algn="tl">
                    <a:srgbClr val="000000">
                      <a:alpha val="43137"/>
                    </a:srgbClr>
                  </a:outerShdw>
                </a:effectLst>
              </a:rPr>
              <a:t>Thank You!</a:t>
            </a:r>
            <a:endParaRPr sz="6000" dirty="0">
              <a:solidFill>
                <a:schemeClr val="tx2"/>
              </a:solidFill>
              <a:effectLst>
                <a:outerShdw blurRad="38100" dist="38100" dir="2700000" algn="tl">
                  <a:srgbClr val="000000">
                    <a:alpha val="43137"/>
                  </a:srgbClr>
                </a:outerShdw>
              </a:effectLst>
            </a:endParaRPr>
          </a:p>
        </p:txBody>
      </p:sp>
      <p:sp>
        <p:nvSpPr>
          <p:cNvPr id="11" name="Rectangle 3"/>
          <p:cNvSpPr>
            <a:spLocks/>
          </p:cNvSpPr>
          <p:nvPr/>
        </p:nvSpPr>
        <p:spPr bwMode="auto">
          <a:xfrm>
            <a:off x="0" y="2590800"/>
            <a:ext cx="9144000" cy="3962400"/>
          </a:xfrm>
          <a:prstGeom prst="rect">
            <a:avLst/>
          </a:prstGeom>
          <a:noFill/>
          <a:ln w="9525">
            <a:noFill/>
            <a:miter lim="800000"/>
            <a:headEnd/>
            <a:tailEnd/>
          </a:ln>
        </p:spPr>
        <p:txBody>
          <a:bodyPr/>
          <a:lstStyle/>
          <a:p>
            <a:pPr algn="ctr" eaLnBrk="0" hangingPunct="0">
              <a:lnSpc>
                <a:spcPct val="80000"/>
              </a:lnSpc>
              <a:spcBef>
                <a:spcPct val="20000"/>
              </a:spcBef>
              <a:buFont typeface="Arial" pitchFamily="34" charset="0"/>
              <a:buNone/>
            </a:pPr>
            <a:r>
              <a:rPr lang="en-US" sz="3000" dirty="0">
                <a:latin typeface="Calibri" pitchFamily="34" charset="0"/>
              </a:rPr>
              <a:t>For more information:</a:t>
            </a:r>
          </a:p>
          <a:p>
            <a:pPr algn="ctr" eaLnBrk="0" hangingPunct="0">
              <a:lnSpc>
                <a:spcPct val="80000"/>
              </a:lnSpc>
              <a:spcBef>
                <a:spcPct val="20000"/>
              </a:spcBef>
              <a:buFont typeface="Arial" pitchFamily="34" charset="0"/>
              <a:buNone/>
            </a:pPr>
            <a:r>
              <a:rPr lang="en-US" sz="3000" dirty="0">
                <a:latin typeface="Calibri" pitchFamily="34" charset="0"/>
              </a:rPr>
              <a:t>Tom Freese: </a:t>
            </a:r>
            <a:r>
              <a:rPr lang="en-US" sz="3000" dirty="0" smtClean="0">
                <a:latin typeface="Calibri" pitchFamily="34" charset="0"/>
                <a:hlinkClick r:id="rId5"/>
              </a:rPr>
              <a:t>tfreese@mednet.ucla.edu</a:t>
            </a:r>
            <a:r>
              <a:rPr lang="en-US" sz="3000" dirty="0" smtClean="0">
                <a:latin typeface="Calibri" pitchFamily="34" charset="0"/>
              </a:rPr>
              <a:t> </a:t>
            </a:r>
            <a:endParaRPr lang="en-US" sz="3000" dirty="0">
              <a:latin typeface="Calibri" pitchFamily="34" charset="0"/>
            </a:endParaRPr>
          </a:p>
          <a:p>
            <a:pPr algn="ctr" eaLnBrk="0" hangingPunct="0">
              <a:lnSpc>
                <a:spcPct val="80000"/>
              </a:lnSpc>
              <a:spcBef>
                <a:spcPct val="20000"/>
              </a:spcBef>
              <a:buFont typeface="Arial" pitchFamily="34" charset="0"/>
              <a:buNone/>
            </a:pPr>
            <a:r>
              <a:rPr lang="en-US" sz="3000" dirty="0">
                <a:latin typeface="Calibri" pitchFamily="34" charset="0"/>
              </a:rPr>
              <a:t>Beth Rutkowski: </a:t>
            </a:r>
            <a:r>
              <a:rPr lang="en-US" sz="3000" dirty="0" smtClean="0">
                <a:latin typeface="Calibri" pitchFamily="34" charset="0"/>
                <a:hlinkClick r:id="rId6"/>
              </a:rPr>
              <a:t>brutkowski@mednet.ucla.edu</a:t>
            </a:r>
            <a:r>
              <a:rPr lang="en-US" sz="3000" dirty="0" smtClean="0">
                <a:latin typeface="Calibri" pitchFamily="34" charset="0"/>
              </a:rPr>
              <a:t> </a:t>
            </a:r>
            <a:endParaRPr lang="en-US" sz="3000" dirty="0">
              <a:latin typeface="Calibri" pitchFamily="34" charset="0"/>
            </a:endParaRPr>
          </a:p>
          <a:p>
            <a:pPr algn="ctr" eaLnBrk="0" hangingPunct="0">
              <a:lnSpc>
                <a:spcPct val="80000"/>
              </a:lnSpc>
              <a:spcBef>
                <a:spcPct val="20000"/>
              </a:spcBef>
              <a:buFont typeface="Arial" pitchFamily="34" charset="0"/>
              <a:buNone/>
            </a:pPr>
            <a:r>
              <a:rPr lang="en-US" sz="3000" dirty="0" smtClean="0">
                <a:latin typeface="Calibri" pitchFamily="34" charset="0"/>
              </a:rPr>
              <a:t>Maya Talisa Gil-Cantu: </a:t>
            </a:r>
            <a:r>
              <a:rPr lang="en-US" sz="3000" dirty="0" smtClean="0">
                <a:latin typeface="Calibri" pitchFamily="34" charset="0"/>
                <a:hlinkClick r:id="rId7"/>
              </a:rPr>
              <a:t>maya@HIVtrainingCDU.org</a:t>
            </a:r>
            <a:r>
              <a:rPr lang="en-US" sz="3000" dirty="0" smtClean="0">
                <a:latin typeface="Calibri" pitchFamily="34" charset="0"/>
              </a:rPr>
              <a:t>   </a:t>
            </a:r>
            <a:endParaRPr lang="en-US" sz="3000" dirty="0">
              <a:latin typeface="Calibri" pitchFamily="34" charset="0"/>
            </a:endParaRPr>
          </a:p>
          <a:p>
            <a:pPr algn="ctr" eaLnBrk="0" hangingPunct="0">
              <a:lnSpc>
                <a:spcPct val="80000"/>
              </a:lnSpc>
              <a:spcBef>
                <a:spcPct val="20000"/>
              </a:spcBef>
              <a:buFont typeface="Arial" pitchFamily="34" charset="0"/>
              <a:buNone/>
            </a:pPr>
            <a:r>
              <a:rPr lang="en-US" sz="3000" dirty="0">
                <a:latin typeface="Calibri" pitchFamily="34" charset="0"/>
              </a:rPr>
              <a:t>Pacific Southwest ATTC: </a:t>
            </a:r>
            <a:r>
              <a:rPr lang="en-US" sz="3000" dirty="0" smtClean="0">
                <a:latin typeface="Calibri" pitchFamily="34" charset="0"/>
                <a:hlinkClick r:id="rId8"/>
              </a:rPr>
              <a:t>www.psattc.org</a:t>
            </a:r>
            <a:r>
              <a:rPr lang="en-US" sz="3000" dirty="0" smtClean="0">
                <a:latin typeface="Calibri" pitchFamily="34" charset="0"/>
              </a:rPr>
              <a:t> </a:t>
            </a:r>
            <a:endParaRPr lang="en-US" sz="3000" dirty="0">
              <a:latin typeface="Calibri" pitchFamily="34" charset="0"/>
            </a:endParaRPr>
          </a:p>
          <a:p>
            <a:pPr algn="ctr" eaLnBrk="0" hangingPunct="0">
              <a:lnSpc>
                <a:spcPct val="80000"/>
              </a:lnSpc>
              <a:spcBef>
                <a:spcPct val="20000"/>
              </a:spcBef>
              <a:buFont typeface="Arial" pitchFamily="34" charset="0"/>
              <a:buNone/>
            </a:pPr>
            <a:r>
              <a:rPr lang="en-US" sz="3000" dirty="0">
                <a:latin typeface="Calibri" pitchFamily="34" charset="0"/>
              </a:rPr>
              <a:t>PAETC Training calendar: </a:t>
            </a:r>
            <a:r>
              <a:rPr lang="en-US" sz="3000" dirty="0" smtClean="0">
                <a:latin typeface="Calibri" pitchFamily="34" charset="0"/>
                <a:hlinkClick r:id="rId9"/>
              </a:rPr>
              <a:t>www.HIVtrainingCDU.org</a:t>
            </a:r>
            <a:r>
              <a:rPr lang="en-US" sz="3000" dirty="0" smtClean="0">
                <a:latin typeface="Calibri" pitchFamily="34" charset="0"/>
              </a:rPr>
              <a:t> </a:t>
            </a:r>
            <a:endParaRPr lang="en-US" sz="3000" dirty="0">
              <a:latin typeface="Calibri" pitchFamily="34" charset="0"/>
            </a:endParaRP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5000" y="6096000"/>
            <a:ext cx="660400" cy="647192"/>
          </a:xfrm>
          <a:prstGeom prst="rect">
            <a:avLst/>
          </a:prstGeom>
        </p:spPr>
      </p:pic>
    </p:spTree>
    <p:extLst>
      <p:ext uri="{BB962C8B-B14F-4D97-AF65-F5344CB8AC3E}">
        <p14:creationId xmlns:p14="http://schemas.microsoft.com/office/powerpoint/2010/main" val="1398328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14400" y="762000"/>
            <a:ext cx="7162800" cy="926592"/>
          </a:xfrm>
        </p:spPr>
        <p:txBody>
          <a:bodyPr/>
          <a:lstStyle/>
          <a:p>
            <a:pPr algn="ctr" fontAlgn="auto">
              <a:spcAft>
                <a:spcPts val="0"/>
              </a:spcAft>
              <a:defRPr/>
            </a:pPr>
            <a:r>
              <a:rPr sz="4400" smtClean="0">
                <a:solidFill>
                  <a:schemeClr val="tx2"/>
                </a:solidFill>
              </a:rPr>
              <a:t>SBIRT: Review of Key Terms</a:t>
            </a:r>
          </a:p>
        </p:txBody>
      </p:sp>
      <p:sp>
        <p:nvSpPr>
          <p:cNvPr id="25602" name="Content Placeholder 2"/>
          <p:cNvSpPr>
            <a:spLocks noGrp="1"/>
          </p:cNvSpPr>
          <p:nvPr>
            <p:ph type="body" idx="1"/>
          </p:nvPr>
        </p:nvSpPr>
        <p:spPr>
          <a:xfrm>
            <a:off x="914400" y="1905000"/>
            <a:ext cx="7848600" cy="4724400"/>
          </a:xfrm>
        </p:spPr>
        <p:txBody>
          <a:bodyPr/>
          <a:lstStyle/>
          <a:p>
            <a:pPr marL="280988" indent="-280988">
              <a:spcBef>
                <a:spcPts val="1000"/>
              </a:spcBef>
            </a:pPr>
            <a:r>
              <a:rPr lang="en-US" sz="2800" b="1" dirty="0" smtClean="0">
                <a:solidFill>
                  <a:srgbClr val="FFFF00"/>
                </a:solidFill>
              </a:rPr>
              <a:t>Screening:</a:t>
            </a:r>
            <a:r>
              <a:rPr lang="en-US" sz="2800" b="1" dirty="0" smtClean="0"/>
              <a:t> </a:t>
            </a:r>
            <a:r>
              <a:rPr lang="en-US" sz="2400" dirty="0" smtClean="0"/>
              <a:t>Very brief set of questions that identifies risk of substance use related problems.</a:t>
            </a:r>
            <a:br>
              <a:rPr lang="en-US" sz="2400" dirty="0" smtClean="0"/>
            </a:br>
            <a:endParaRPr lang="en-US" sz="1000" dirty="0" smtClean="0"/>
          </a:p>
          <a:p>
            <a:pPr marL="280988" indent="-280988">
              <a:spcBef>
                <a:spcPts val="1000"/>
              </a:spcBef>
            </a:pPr>
            <a:r>
              <a:rPr lang="en-US" sz="2800" b="1" dirty="0" smtClean="0">
                <a:solidFill>
                  <a:srgbClr val="FFFF00"/>
                </a:solidFill>
              </a:rPr>
              <a:t>Brief Intervention: </a:t>
            </a:r>
            <a:r>
              <a:rPr lang="en-US" sz="2400" dirty="0" smtClean="0"/>
              <a:t>Brief counseling that raises awareness of risks and motivates client toward acknowledgement of problem.</a:t>
            </a:r>
            <a:br>
              <a:rPr lang="en-US" sz="2400" dirty="0" smtClean="0"/>
            </a:br>
            <a:endParaRPr lang="en-US" sz="1000" dirty="0" smtClean="0"/>
          </a:p>
          <a:p>
            <a:pPr marL="280988" indent="-280988">
              <a:spcBef>
                <a:spcPts val="1000"/>
              </a:spcBef>
            </a:pPr>
            <a:r>
              <a:rPr lang="en-US" sz="2800" b="1" dirty="0" smtClean="0">
                <a:solidFill>
                  <a:srgbClr val="FFFF00"/>
                </a:solidFill>
              </a:rPr>
              <a:t>Brief Treatment: </a:t>
            </a:r>
            <a:r>
              <a:rPr lang="en-US" sz="2400" dirty="0" smtClean="0"/>
              <a:t>Cognitive behavioral work with clients who acknowledge risks and are seeking help.</a:t>
            </a:r>
            <a:br>
              <a:rPr lang="en-US" sz="2400" dirty="0" smtClean="0"/>
            </a:br>
            <a:endParaRPr lang="en-US" sz="1000" dirty="0" smtClean="0"/>
          </a:p>
          <a:p>
            <a:pPr marL="280988" indent="-280988">
              <a:spcBef>
                <a:spcPts val="1000"/>
              </a:spcBef>
            </a:pPr>
            <a:r>
              <a:rPr lang="en-US" sz="2800" b="1" dirty="0" smtClean="0">
                <a:solidFill>
                  <a:srgbClr val="FFFF00"/>
                </a:solidFill>
              </a:rPr>
              <a:t>Referral: </a:t>
            </a:r>
            <a:r>
              <a:rPr lang="en-US" sz="2400" dirty="0" smtClean="0"/>
              <a:t>Procedures to help patients access specialized care.</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914400" y="533400"/>
            <a:ext cx="7315200" cy="1133856"/>
          </a:xfrm>
        </p:spPr>
        <p:txBody>
          <a:bodyPr/>
          <a:lstStyle/>
          <a:p>
            <a:pPr algn="ctr" fontAlgn="auto">
              <a:spcAft>
                <a:spcPts val="0"/>
              </a:spcAft>
              <a:defRPr/>
            </a:pPr>
            <a:r>
              <a:rPr lang="en-US" sz="4400" dirty="0" smtClean="0">
                <a:solidFill>
                  <a:schemeClr val="tx2"/>
                </a:solidFill>
              </a:rPr>
              <a:t>Training Collaborators</a:t>
            </a:r>
            <a:endParaRPr sz="4400" dirty="0" smtClean="0">
              <a:solidFill>
                <a:schemeClr val="tx2"/>
              </a:solidFill>
            </a:endParaRPr>
          </a:p>
        </p:txBody>
      </p:sp>
      <p:sp>
        <p:nvSpPr>
          <p:cNvPr id="5" name="Rectangle 3"/>
          <p:cNvSpPr txBox="1">
            <a:spLocks/>
          </p:cNvSpPr>
          <p:nvPr/>
        </p:nvSpPr>
        <p:spPr bwMode="auto">
          <a:xfrm>
            <a:off x="685800" y="1752600"/>
            <a:ext cx="8153400" cy="44958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marL="0" indent="0" algn="l" rtl="0" fontAlgn="base">
              <a:spcBef>
                <a:spcPct val="20000"/>
              </a:spcBef>
              <a:spcAft>
                <a:spcPct val="0"/>
              </a:spcAft>
              <a:buClr>
                <a:srgbClr val="0BD0D9"/>
              </a:buClr>
              <a:buSzPct val="95000"/>
              <a:buFont typeface="Wingdings 2" pitchFamily="18" charset="2"/>
              <a:buNone/>
              <a:defRPr sz="22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None/>
              <a:defRPr sz="1800" kern="1200">
                <a:solidFill>
                  <a:schemeClr val="tx1">
                    <a:tint val="75000"/>
                  </a:schemeClr>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None/>
              <a:defRPr sz="1600" kern="1200">
                <a:solidFill>
                  <a:schemeClr val="tx1">
                    <a:tint val="75000"/>
                  </a:schemeClr>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None/>
              <a:defRPr sz="1400" kern="1200">
                <a:solidFill>
                  <a:schemeClr val="tx1">
                    <a:tint val="75000"/>
                  </a:schemeClr>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None/>
              <a:defRPr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FFFF00"/>
              </a:buClr>
              <a:buFont typeface="Arial" pitchFamily="34" charset="0"/>
              <a:buNone/>
            </a:pPr>
            <a:endParaRPr lang="en-US" b="1" u="sng" dirty="0" smtClean="0"/>
          </a:p>
          <a:p>
            <a:pPr marL="457200" indent="-457200">
              <a:buClr>
                <a:srgbClr val="FFFF00"/>
              </a:buClr>
              <a:buFont typeface="Arial" pitchFamily="34" charset="0"/>
              <a:buChar char="•"/>
            </a:pPr>
            <a:r>
              <a:rPr lang="en-US" sz="3200" dirty="0" smtClean="0"/>
              <a:t>Pacific AIDS Education and Training Center</a:t>
            </a:r>
          </a:p>
          <a:p>
            <a:pPr marL="850900" lvl="1" indent="-457200">
              <a:buClr>
                <a:srgbClr val="FFFF00"/>
              </a:buClr>
              <a:buFont typeface="Wingdings" pitchFamily="2" charset="2"/>
              <a:buChar char="Ø"/>
            </a:pPr>
            <a:r>
              <a:rPr lang="en-US" sz="2800" dirty="0" smtClean="0">
                <a:solidFill>
                  <a:srgbClr val="FFFF00"/>
                </a:solidFill>
              </a:rPr>
              <a:t>Charles R. Drew University of Medicine and Science </a:t>
            </a:r>
          </a:p>
          <a:p>
            <a:pPr marL="850900" lvl="1" indent="-457200">
              <a:buClr>
                <a:srgbClr val="FFFF00"/>
              </a:buClr>
              <a:buFont typeface="Wingdings" pitchFamily="2" charset="2"/>
              <a:buChar char="Ø"/>
            </a:pPr>
            <a:r>
              <a:rPr lang="en-US" sz="2800" dirty="0" smtClean="0">
                <a:solidFill>
                  <a:srgbClr val="FFFF00"/>
                </a:solidFill>
              </a:rPr>
              <a:t>University of California, Los Angeles</a:t>
            </a:r>
            <a:endParaRPr lang="en-US" sz="2800" dirty="0" smtClean="0"/>
          </a:p>
          <a:p>
            <a:pPr marL="457200" indent="-457200">
              <a:buClr>
                <a:srgbClr val="FFFF00"/>
              </a:buClr>
              <a:buFont typeface="Arial" pitchFamily="34" charset="0"/>
              <a:buChar char="•"/>
            </a:pPr>
            <a:r>
              <a:rPr lang="en-US" sz="3200" dirty="0" smtClean="0"/>
              <a:t>Pacific Southwest Addiction Technology Transfer Center</a:t>
            </a:r>
          </a:p>
          <a:p>
            <a:pPr marL="457200" indent="-457200">
              <a:buClr>
                <a:srgbClr val="FFFF00"/>
              </a:buClr>
              <a:buFont typeface="Arial" pitchFamily="34" charset="0"/>
              <a:buChar char="•"/>
            </a:pPr>
            <a:r>
              <a:rPr lang="en-US" sz="3200" dirty="0" smtClean="0">
                <a:solidFill>
                  <a:srgbClr val="FFFF00"/>
                </a:solidFill>
              </a:rPr>
              <a:t>UCLA Integrated Substance Abuse Programs</a:t>
            </a:r>
          </a:p>
          <a:p>
            <a:pPr>
              <a:buClr>
                <a:srgbClr val="FFFF00"/>
              </a:buClr>
            </a:pPr>
            <a:endParaRPr lang="en-US" sz="3200" b="1" u="sng" dirty="0" smtClean="0">
              <a:solidFill>
                <a:srgbClr val="FFFF00"/>
              </a:solidFill>
            </a:endParaRPr>
          </a:p>
        </p:txBody>
      </p:sp>
      <p:sp>
        <p:nvSpPr>
          <p:cNvPr id="2"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a:t>
            </a:fld>
            <a:endParaRPr lang="en-US"/>
          </a:p>
        </p:txBody>
      </p:sp>
    </p:spTree>
    <p:extLst>
      <p:ext uri="{BB962C8B-B14F-4D97-AF65-F5344CB8AC3E}">
        <p14:creationId xmlns:p14="http://schemas.microsoft.com/office/powerpoint/2010/main" val="3894146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42338" name="Title 1"/>
          <p:cNvSpPr>
            <a:spLocks noGrp="1"/>
          </p:cNvSpPr>
          <p:nvPr>
            <p:ph type="title"/>
          </p:nvPr>
        </p:nvSpPr>
        <p:spPr>
          <a:xfrm>
            <a:off x="457200" y="3048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What is SBIRT?</a:t>
            </a:r>
          </a:p>
        </p:txBody>
      </p:sp>
      <p:sp>
        <p:nvSpPr>
          <p:cNvPr id="3" name="Content Placeholder 2"/>
          <p:cNvSpPr>
            <a:spLocks noGrp="1"/>
          </p:cNvSpPr>
          <p:nvPr>
            <p:ph idx="1"/>
          </p:nvPr>
        </p:nvSpPr>
        <p:spPr/>
        <p:txBody>
          <a:bodyPr/>
          <a:lstStyle/>
          <a:p>
            <a:pPr marL="0" indent="0" eaLnBrk="1" hangingPunct="1">
              <a:buFont typeface="Wingdings" pitchFamily="2" charset="2"/>
              <a:buNone/>
              <a:defRPr/>
            </a:pPr>
            <a:r>
              <a:rPr lang="en-US" sz="2800" dirty="0" smtClean="0"/>
              <a:t>SBIRT is a </a:t>
            </a:r>
            <a:r>
              <a:rPr lang="en-US" sz="2800" b="1" dirty="0" smtClean="0">
                <a:solidFill>
                  <a:srgbClr val="FFC000"/>
                </a:solidFill>
              </a:rPr>
              <a:t>comprehensive</a:t>
            </a:r>
            <a:r>
              <a:rPr lang="en-US" sz="2800" dirty="0" smtClean="0">
                <a:solidFill>
                  <a:srgbClr val="FFC000"/>
                </a:solidFill>
              </a:rPr>
              <a:t>, </a:t>
            </a:r>
            <a:r>
              <a:rPr lang="en-US" sz="2800" b="1" dirty="0" smtClean="0">
                <a:solidFill>
                  <a:srgbClr val="FFC000"/>
                </a:solidFill>
              </a:rPr>
              <a:t>integrated</a:t>
            </a:r>
            <a:r>
              <a:rPr lang="en-US" sz="2800" dirty="0" smtClean="0">
                <a:solidFill>
                  <a:srgbClr val="FFC000"/>
                </a:solidFill>
              </a:rPr>
              <a:t>, </a:t>
            </a:r>
            <a:r>
              <a:rPr lang="en-US" sz="2800" b="1" dirty="0" smtClean="0">
                <a:solidFill>
                  <a:srgbClr val="FFC000"/>
                </a:solidFill>
              </a:rPr>
              <a:t>public health </a:t>
            </a:r>
            <a:r>
              <a:rPr lang="en-US" sz="2800" dirty="0" smtClean="0"/>
              <a:t>approach to the delivery of early intervention and treatment services</a:t>
            </a:r>
          </a:p>
          <a:p>
            <a:pPr eaLnBrk="1" hangingPunct="1">
              <a:defRPr/>
            </a:pPr>
            <a:r>
              <a:rPr lang="en-US" sz="2800" dirty="0" smtClean="0"/>
              <a:t>For persons with substance use disorders</a:t>
            </a:r>
          </a:p>
          <a:p>
            <a:pPr eaLnBrk="1" hangingPunct="1">
              <a:defRPr/>
            </a:pPr>
            <a:r>
              <a:rPr lang="en-US" sz="2800" dirty="0" smtClean="0"/>
              <a:t>Those who are at risk of developing these disorders</a:t>
            </a:r>
          </a:p>
          <a:p>
            <a:pPr marL="0" indent="0" eaLnBrk="1" hangingPunct="1">
              <a:buFont typeface="Wingdings" pitchFamily="2" charset="2"/>
              <a:buNone/>
              <a:defRPr/>
            </a:pPr>
            <a:r>
              <a:rPr lang="en-US" sz="2800" dirty="0" smtClean="0"/>
              <a:t>Primary care centers, trauma centers, and other community settings provide opportunities for early intervention with at-risk substance users</a:t>
            </a:r>
          </a:p>
          <a:p>
            <a:pPr marL="0" indent="0" algn="ctr" eaLnBrk="1" hangingPunct="1">
              <a:buFont typeface="Wingdings" pitchFamily="2" charset="2"/>
              <a:buNone/>
              <a:defRPr/>
            </a:pPr>
            <a:r>
              <a:rPr lang="en-US" sz="2800" b="1" i="1" dirty="0" smtClean="0">
                <a:solidFill>
                  <a:srgbClr val="FFC000"/>
                </a:solidFill>
              </a:rPr>
              <a:t>Before more severe consequences occur</a:t>
            </a:r>
          </a:p>
          <a:p>
            <a:pPr eaLnBrk="1" hangingPunct="1">
              <a:defRPr/>
            </a:pPr>
            <a:endParaRPr lang="en-US"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20</a:t>
            </a:fld>
            <a:endParaRPr lang="en-US" dirty="0"/>
          </a:p>
        </p:txBody>
      </p:sp>
    </p:spTree>
    <p:custDataLst>
      <p:tags r:id="rId2"/>
    </p:custDataLst>
    <p:extLst>
      <p:ext uri="{BB962C8B-B14F-4D97-AF65-F5344CB8AC3E}">
        <p14:creationId xmlns:p14="http://schemas.microsoft.com/office/powerpoint/2010/main" val="32558346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14400" y="457200"/>
            <a:ext cx="7162800" cy="926592"/>
          </a:xfrm>
        </p:spPr>
        <p:txBody>
          <a:bodyPr/>
          <a:lstStyle/>
          <a:p>
            <a:pPr algn="ctr" eaLnBrk="1" hangingPunct="1"/>
            <a:r>
              <a:rPr lang="en-US" sz="4400" b="1" dirty="0" smtClean="0">
                <a:solidFill>
                  <a:schemeClr val="tx2"/>
                </a:solidFill>
              </a:rPr>
              <a:t>SBIRT Goals</a:t>
            </a:r>
          </a:p>
        </p:txBody>
      </p:sp>
      <p:sp>
        <p:nvSpPr>
          <p:cNvPr id="14339" name="Content Placeholder 2"/>
          <p:cNvSpPr>
            <a:spLocks noGrp="1"/>
          </p:cNvSpPr>
          <p:nvPr>
            <p:ph type="body" idx="1"/>
          </p:nvPr>
        </p:nvSpPr>
        <p:spPr>
          <a:xfrm>
            <a:off x="533400" y="1600200"/>
            <a:ext cx="7543800" cy="4800600"/>
          </a:xfrm>
        </p:spPr>
        <p:txBody>
          <a:bodyPr>
            <a:noAutofit/>
          </a:bodyPr>
          <a:lstStyle/>
          <a:p>
            <a:pPr marL="457200" indent="-457200" eaLnBrk="1" hangingPunct="1">
              <a:spcBef>
                <a:spcPts val="1000"/>
              </a:spcBef>
              <a:buFont typeface="Arial" pitchFamily="34" charset="0"/>
              <a:buChar char="•"/>
              <a:defRPr/>
            </a:pPr>
            <a:r>
              <a:rPr lang="en-US" sz="3200" dirty="0" smtClean="0"/>
              <a:t>Increase </a:t>
            </a:r>
            <a:r>
              <a:rPr lang="en-US" sz="3200" dirty="0" smtClean="0">
                <a:solidFill>
                  <a:srgbClr val="FFC000"/>
                </a:solidFill>
              </a:rPr>
              <a:t>access to care </a:t>
            </a:r>
            <a:r>
              <a:rPr lang="en-US" sz="3200" dirty="0" smtClean="0"/>
              <a:t>for persons with substance use disorders and those at risk of substance use disorders.</a:t>
            </a:r>
          </a:p>
          <a:p>
            <a:pPr marL="457200" indent="-457200" eaLnBrk="1" hangingPunct="1">
              <a:spcBef>
                <a:spcPts val="1000"/>
              </a:spcBef>
              <a:buFont typeface="Arial" pitchFamily="34" charset="0"/>
              <a:buChar char="•"/>
              <a:defRPr/>
            </a:pPr>
            <a:r>
              <a:rPr lang="en-US" sz="3200" dirty="0" smtClean="0"/>
              <a:t>Foster a </a:t>
            </a:r>
            <a:r>
              <a:rPr lang="en-US" sz="3200" dirty="0" smtClean="0">
                <a:solidFill>
                  <a:srgbClr val="FFC000"/>
                </a:solidFill>
              </a:rPr>
              <a:t>continuum of care </a:t>
            </a:r>
            <a:r>
              <a:rPr lang="en-US" sz="3200" dirty="0" smtClean="0"/>
              <a:t>by integrating prevention, intervention, and treatment services.</a:t>
            </a:r>
          </a:p>
          <a:p>
            <a:pPr marL="457200" indent="-457200" eaLnBrk="1" hangingPunct="1">
              <a:spcBef>
                <a:spcPts val="1000"/>
              </a:spcBef>
              <a:buFont typeface="Arial" pitchFamily="34" charset="0"/>
              <a:buChar char="•"/>
              <a:defRPr/>
            </a:pPr>
            <a:r>
              <a:rPr lang="en-US" sz="3200" dirty="0" smtClean="0">
                <a:solidFill>
                  <a:srgbClr val="FFC000"/>
                </a:solidFill>
              </a:rPr>
              <a:t>Improve linkages </a:t>
            </a:r>
            <a:r>
              <a:rPr lang="en-US" sz="3200" dirty="0" smtClean="0"/>
              <a:t>between health care services and alcohol/drug treatment services.</a:t>
            </a:r>
            <a:br>
              <a:rPr lang="en-US" sz="3200" dirty="0" smtClean="0"/>
            </a:br>
            <a:endParaRPr lang="en-US" sz="3200"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21</a:t>
            </a:fld>
            <a:endParaRPr lang="en-US" dirty="0"/>
          </a:p>
        </p:txBody>
      </p:sp>
    </p:spTree>
    <p:extLst>
      <p:ext uri="{BB962C8B-B14F-4D97-AF65-F5344CB8AC3E}">
        <p14:creationId xmlns:p14="http://schemas.microsoft.com/office/powerpoint/2010/main" val="4036305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915924" y="685800"/>
            <a:ext cx="7313676" cy="1002792"/>
          </a:xfrm>
        </p:spPr>
        <p:txBody>
          <a:bodyPr/>
          <a:lstStyle/>
          <a:p>
            <a:pPr algn="ctr" eaLnBrk="1" hangingPunct="1"/>
            <a:r>
              <a:rPr lang="en-US" sz="4400" b="1" dirty="0" smtClean="0">
                <a:solidFill>
                  <a:schemeClr val="tx2"/>
                </a:solidFill>
              </a:rPr>
              <a:t>Goal of Brief Interventions</a:t>
            </a:r>
          </a:p>
        </p:txBody>
      </p:sp>
      <p:cxnSp>
        <p:nvCxnSpPr>
          <p:cNvPr id="9" name="Straight Arrow Connector 8"/>
          <p:cNvCxnSpPr/>
          <p:nvPr/>
        </p:nvCxnSpPr>
        <p:spPr bwMode="auto">
          <a:xfrm>
            <a:off x="5715000" y="3352800"/>
            <a:ext cx="609600" cy="1588"/>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cxnSp>
        <p:nvCxnSpPr>
          <p:cNvPr id="10" name="Straight Arrow Connector 9"/>
          <p:cNvCxnSpPr/>
          <p:nvPr/>
        </p:nvCxnSpPr>
        <p:spPr bwMode="auto">
          <a:xfrm>
            <a:off x="2819400" y="3352800"/>
            <a:ext cx="609600" cy="1588"/>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grpSp>
        <p:nvGrpSpPr>
          <p:cNvPr id="2" name="Group 1"/>
          <p:cNvGrpSpPr/>
          <p:nvPr/>
        </p:nvGrpSpPr>
        <p:grpSpPr>
          <a:xfrm>
            <a:off x="6477000" y="2590800"/>
            <a:ext cx="2057400" cy="1371600"/>
            <a:chOff x="6477000" y="2590800"/>
            <a:chExt cx="2057400" cy="1371600"/>
          </a:xfrm>
        </p:grpSpPr>
        <p:sp>
          <p:nvSpPr>
            <p:cNvPr id="5" name="Rounded Rectangle 4"/>
            <p:cNvSpPr/>
            <p:nvPr/>
          </p:nvSpPr>
          <p:spPr bwMode="auto">
            <a:xfrm>
              <a:off x="6477000" y="2590800"/>
              <a:ext cx="2057400" cy="13716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white"/>
                </a:solidFill>
              </a:endParaRPr>
            </a:p>
          </p:txBody>
        </p:sp>
        <p:sp>
          <p:nvSpPr>
            <p:cNvPr id="11" name="TextBox 10"/>
            <p:cNvSpPr txBox="1"/>
            <p:nvPr/>
          </p:nvSpPr>
          <p:spPr>
            <a:xfrm>
              <a:off x="6531015" y="2875746"/>
              <a:ext cx="1905000" cy="954107"/>
            </a:xfrm>
            <a:prstGeom prst="rect">
              <a:avLst/>
            </a:prstGeom>
            <a:noFill/>
          </p:spPr>
          <p:txBody>
            <a:bodyPr wrap="square" rtlCol="0">
              <a:spAutoFit/>
            </a:bodyPr>
            <a:lstStyle/>
            <a:p>
              <a:pPr algn="ctr"/>
              <a:r>
                <a:rPr lang="en-US" sz="2800" dirty="0" smtClean="0">
                  <a:solidFill>
                    <a:prstClr val="white"/>
                  </a:solidFill>
                  <a:latin typeface="Calibri"/>
                </a:rPr>
                <a:t>Behavior </a:t>
              </a:r>
            </a:p>
            <a:p>
              <a:pPr algn="ctr"/>
              <a:r>
                <a:rPr lang="en-US" sz="2800" dirty="0" smtClean="0">
                  <a:solidFill>
                    <a:prstClr val="white"/>
                  </a:solidFill>
                  <a:latin typeface="Calibri"/>
                </a:rPr>
                <a:t>change</a:t>
              </a:r>
              <a:endParaRPr lang="en-US" sz="2800" dirty="0">
                <a:solidFill>
                  <a:prstClr val="white"/>
                </a:solidFill>
                <a:latin typeface="Calibri"/>
              </a:endParaRPr>
            </a:p>
          </p:txBody>
        </p:sp>
      </p:grpSp>
      <p:grpSp>
        <p:nvGrpSpPr>
          <p:cNvPr id="3" name="Group 3"/>
          <p:cNvGrpSpPr/>
          <p:nvPr/>
        </p:nvGrpSpPr>
        <p:grpSpPr>
          <a:xfrm>
            <a:off x="609600" y="2590800"/>
            <a:ext cx="2059329" cy="1371600"/>
            <a:chOff x="609600" y="2590800"/>
            <a:chExt cx="2059329" cy="1371600"/>
          </a:xfrm>
        </p:grpSpPr>
        <p:sp>
          <p:nvSpPr>
            <p:cNvPr id="6" name="Rounded Rectangle 5"/>
            <p:cNvSpPr/>
            <p:nvPr/>
          </p:nvSpPr>
          <p:spPr bwMode="auto">
            <a:xfrm>
              <a:off x="609600" y="2590800"/>
              <a:ext cx="2057400" cy="13716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white"/>
                </a:solidFill>
              </a:endParaRPr>
            </a:p>
          </p:txBody>
        </p:sp>
        <p:sp>
          <p:nvSpPr>
            <p:cNvPr id="12" name="TextBox 11"/>
            <p:cNvSpPr txBox="1"/>
            <p:nvPr/>
          </p:nvSpPr>
          <p:spPr>
            <a:xfrm>
              <a:off x="687729" y="2875745"/>
              <a:ext cx="1981200" cy="954107"/>
            </a:xfrm>
            <a:prstGeom prst="rect">
              <a:avLst/>
            </a:prstGeom>
            <a:noFill/>
          </p:spPr>
          <p:txBody>
            <a:bodyPr wrap="square" rtlCol="0">
              <a:spAutoFit/>
            </a:bodyPr>
            <a:lstStyle/>
            <a:p>
              <a:pPr algn="ctr"/>
              <a:r>
                <a:rPr lang="en-US" sz="2800" dirty="0" smtClean="0">
                  <a:solidFill>
                    <a:prstClr val="white"/>
                  </a:solidFill>
                  <a:latin typeface="Calibri"/>
                </a:rPr>
                <a:t>Awareness of problem</a:t>
              </a:r>
              <a:endParaRPr lang="en-US" sz="2800" dirty="0">
                <a:solidFill>
                  <a:prstClr val="white"/>
                </a:solidFill>
                <a:latin typeface="Calibri"/>
              </a:endParaRPr>
            </a:p>
          </p:txBody>
        </p:sp>
      </p:grpSp>
      <p:grpSp>
        <p:nvGrpSpPr>
          <p:cNvPr id="4" name="Group 2"/>
          <p:cNvGrpSpPr/>
          <p:nvPr/>
        </p:nvGrpSpPr>
        <p:grpSpPr>
          <a:xfrm>
            <a:off x="3581400" y="2590800"/>
            <a:ext cx="2057400" cy="1371600"/>
            <a:chOff x="3581400" y="2590800"/>
            <a:chExt cx="2057400" cy="1371600"/>
          </a:xfrm>
        </p:grpSpPr>
        <p:sp>
          <p:nvSpPr>
            <p:cNvPr id="7" name="Rounded Rectangle 6"/>
            <p:cNvSpPr/>
            <p:nvPr/>
          </p:nvSpPr>
          <p:spPr bwMode="auto">
            <a:xfrm>
              <a:off x="3581400" y="2590800"/>
              <a:ext cx="2057400" cy="1371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white"/>
                </a:solidFill>
              </a:endParaRPr>
            </a:p>
          </p:txBody>
        </p:sp>
        <p:sp>
          <p:nvSpPr>
            <p:cNvPr id="13" name="TextBox 12"/>
            <p:cNvSpPr txBox="1"/>
            <p:nvPr/>
          </p:nvSpPr>
          <p:spPr>
            <a:xfrm>
              <a:off x="3581400" y="2981980"/>
              <a:ext cx="2057400" cy="523220"/>
            </a:xfrm>
            <a:prstGeom prst="rect">
              <a:avLst/>
            </a:prstGeom>
            <a:noFill/>
          </p:spPr>
          <p:txBody>
            <a:bodyPr wrap="square" rtlCol="0">
              <a:spAutoFit/>
            </a:bodyPr>
            <a:lstStyle/>
            <a:p>
              <a:pPr algn="ctr"/>
              <a:r>
                <a:rPr lang="en-US" sz="2800" b="1" dirty="0" smtClean="0">
                  <a:solidFill>
                    <a:prstClr val="white"/>
                  </a:solidFill>
                  <a:latin typeface="Calibri"/>
                </a:rPr>
                <a:t>Motivation</a:t>
              </a:r>
              <a:endParaRPr lang="en-US" sz="2800" b="1" dirty="0">
                <a:solidFill>
                  <a:prstClr val="white"/>
                </a:solidFill>
                <a:latin typeface="Calibri"/>
              </a:endParaRPr>
            </a:p>
          </p:txBody>
        </p:sp>
      </p:grpSp>
      <p:sp>
        <p:nvSpPr>
          <p:cNvPr id="15" name="TextBox 14"/>
          <p:cNvSpPr txBox="1"/>
          <p:nvPr/>
        </p:nvSpPr>
        <p:spPr>
          <a:xfrm>
            <a:off x="594167" y="4800600"/>
            <a:ext cx="1981200" cy="954107"/>
          </a:xfrm>
          <a:prstGeom prst="rect">
            <a:avLst/>
          </a:prstGeom>
          <a:noFill/>
        </p:spPr>
        <p:txBody>
          <a:bodyPr wrap="square" rtlCol="0">
            <a:spAutoFit/>
          </a:bodyPr>
          <a:lstStyle/>
          <a:p>
            <a:pPr algn="ctr"/>
            <a:r>
              <a:rPr lang="en-US" sz="2800" dirty="0" smtClean="0">
                <a:solidFill>
                  <a:prstClr val="white"/>
                </a:solidFill>
                <a:latin typeface="Calibri"/>
              </a:rPr>
              <a:t>Presenting problem</a:t>
            </a:r>
            <a:endParaRPr lang="en-US" sz="2800" dirty="0">
              <a:solidFill>
                <a:prstClr val="white"/>
              </a:solidFill>
              <a:latin typeface="Calibri"/>
            </a:endParaRPr>
          </a:p>
        </p:txBody>
      </p:sp>
      <p:sp>
        <p:nvSpPr>
          <p:cNvPr id="16" name="TextBox 15"/>
          <p:cNvSpPr txBox="1"/>
          <p:nvPr/>
        </p:nvSpPr>
        <p:spPr>
          <a:xfrm>
            <a:off x="2590800" y="5181600"/>
            <a:ext cx="1981200" cy="954107"/>
          </a:xfrm>
          <a:prstGeom prst="rect">
            <a:avLst/>
          </a:prstGeom>
          <a:noFill/>
        </p:spPr>
        <p:txBody>
          <a:bodyPr wrap="square" rtlCol="0">
            <a:spAutoFit/>
          </a:bodyPr>
          <a:lstStyle/>
          <a:p>
            <a:pPr algn="ctr"/>
            <a:r>
              <a:rPr lang="en-US" sz="2800" dirty="0" smtClean="0">
                <a:solidFill>
                  <a:prstClr val="white"/>
                </a:solidFill>
                <a:latin typeface="Calibri"/>
              </a:rPr>
              <a:t>Screening results</a:t>
            </a:r>
            <a:endParaRPr lang="en-US" sz="2800" dirty="0">
              <a:solidFill>
                <a:prstClr val="white"/>
              </a:solidFill>
              <a:latin typeface="Calibri"/>
            </a:endParaRPr>
          </a:p>
        </p:txBody>
      </p:sp>
      <p:cxnSp>
        <p:nvCxnSpPr>
          <p:cNvPr id="18" name="Straight Arrow Connector 17"/>
          <p:cNvCxnSpPr/>
          <p:nvPr/>
        </p:nvCxnSpPr>
        <p:spPr bwMode="auto">
          <a:xfrm rot="16200000" flipV="1">
            <a:off x="1028700" y="4425870"/>
            <a:ext cx="609600" cy="76200"/>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cxnSp>
        <p:nvCxnSpPr>
          <p:cNvPr id="22" name="Straight Arrow Connector 21"/>
          <p:cNvCxnSpPr/>
          <p:nvPr/>
        </p:nvCxnSpPr>
        <p:spPr bwMode="auto">
          <a:xfrm flipH="1" flipV="1">
            <a:off x="2286000" y="4114800"/>
            <a:ext cx="1143000" cy="1066800"/>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sp>
        <p:nvSpPr>
          <p:cNvPr id="19"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22</a:t>
            </a:fld>
            <a:endParaRPr lang="en-US" dirty="0"/>
          </a:p>
        </p:txBody>
      </p:sp>
    </p:spTree>
    <p:extLst>
      <p:ext uri="{BB962C8B-B14F-4D97-AF65-F5344CB8AC3E}">
        <p14:creationId xmlns:p14="http://schemas.microsoft.com/office/powerpoint/2010/main" val="100143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0" y="838200"/>
            <a:ext cx="9144000" cy="958596"/>
          </a:xfrm>
        </p:spPr>
        <p:txBody>
          <a:bodyPr/>
          <a:lstStyle/>
          <a:p>
            <a:pPr algn="ctr" eaLnBrk="1" hangingPunct="1"/>
            <a:r>
              <a:rPr lang="en-US" sz="3600" b="1" dirty="0" smtClean="0">
                <a:solidFill>
                  <a:schemeClr val="tx2"/>
                </a:solidFill>
              </a:rPr>
              <a:t>Substance Use Problems among the </a:t>
            </a:r>
            <a:br>
              <a:rPr lang="en-US" sz="3600" b="1" dirty="0" smtClean="0">
                <a:solidFill>
                  <a:schemeClr val="tx2"/>
                </a:solidFill>
              </a:rPr>
            </a:br>
            <a:r>
              <a:rPr lang="en-US" sz="3600" b="1" dirty="0" smtClean="0">
                <a:solidFill>
                  <a:schemeClr val="tx2"/>
                </a:solidFill>
              </a:rPr>
              <a:t>General Population</a:t>
            </a:r>
          </a:p>
        </p:txBody>
      </p:sp>
      <p:grpSp>
        <p:nvGrpSpPr>
          <p:cNvPr id="23" name="Group 22"/>
          <p:cNvGrpSpPr/>
          <p:nvPr/>
        </p:nvGrpSpPr>
        <p:grpSpPr>
          <a:xfrm>
            <a:off x="381000" y="1752600"/>
            <a:ext cx="7543800" cy="4953000"/>
            <a:chOff x="381000" y="1752600"/>
            <a:chExt cx="7543800" cy="4953000"/>
          </a:xfrm>
        </p:grpSpPr>
        <p:graphicFrame>
          <p:nvGraphicFramePr>
            <p:cNvPr id="24" name="Diagram 23"/>
            <p:cNvGraphicFramePr/>
            <p:nvPr>
              <p:extLst>
                <p:ext uri="{D42A27DB-BD31-4B8C-83A1-F6EECF244321}">
                  <p14:modId xmlns:p14="http://schemas.microsoft.com/office/powerpoint/2010/main" val="3083057682"/>
                </p:ext>
              </p:extLst>
            </p:nvPr>
          </p:nvGraphicFramePr>
          <p:xfrm>
            <a:off x="381000" y="1752600"/>
            <a:ext cx="7543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ight Brace 24"/>
            <p:cNvSpPr>
              <a:spLocks/>
            </p:cNvSpPr>
            <p:nvPr/>
          </p:nvSpPr>
          <p:spPr bwMode="auto">
            <a:xfrm>
              <a:off x="6858000" y="1752600"/>
              <a:ext cx="533400" cy="1295400"/>
            </a:xfrm>
            <a:prstGeom prst="rightBrace">
              <a:avLst>
                <a:gd name="adj1" fmla="val 40982"/>
                <a:gd name="adj2" fmla="val 50000"/>
              </a:avLst>
            </a:prstGeom>
            <a:noFill/>
            <a:ln w="38100" algn="ctr">
              <a:solidFill>
                <a:schemeClr val="tx1"/>
              </a:solidFill>
              <a:round/>
              <a:headEnd/>
              <a:tailEnd/>
            </a:ln>
          </p:spPr>
          <p:txBody>
            <a:bodyPr/>
            <a:lstStyle/>
            <a:p>
              <a:endParaRPr lang="en-US">
                <a:solidFill>
                  <a:prstClr val="white"/>
                </a:solidFill>
              </a:endParaRPr>
            </a:p>
          </p:txBody>
        </p:sp>
        <p:sp>
          <p:nvSpPr>
            <p:cNvPr id="26" name="Right Brace 25"/>
            <p:cNvSpPr>
              <a:spLocks/>
            </p:cNvSpPr>
            <p:nvPr/>
          </p:nvSpPr>
          <p:spPr bwMode="auto">
            <a:xfrm>
              <a:off x="6858000" y="3124200"/>
              <a:ext cx="533400" cy="2133600"/>
            </a:xfrm>
            <a:prstGeom prst="rightBrace">
              <a:avLst>
                <a:gd name="adj1" fmla="val 40981"/>
                <a:gd name="adj2" fmla="val 50000"/>
              </a:avLst>
            </a:prstGeom>
            <a:noFill/>
            <a:ln w="38100" algn="ctr">
              <a:solidFill>
                <a:schemeClr val="tx1"/>
              </a:solidFill>
              <a:round/>
              <a:headEnd/>
              <a:tailEnd/>
            </a:ln>
          </p:spPr>
          <p:txBody>
            <a:bodyPr/>
            <a:lstStyle/>
            <a:p>
              <a:endParaRPr lang="en-US">
                <a:solidFill>
                  <a:prstClr val="white"/>
                </a:solidFill>
              </a:endParaRPr>
            </a:p>
          </p:txBody>
        </p:sp>
      </p:grpSp>
      <p:sp>
        <p:nvSpPr>
          <p:cNvPr id="27" name="TextBox 26"/>
          <p:cNvSpPr txBox="1"/>
          <p:nvPr/>
        </p:nvSpPr>
        <p:spPr>
          <a:xfrm>
            <a:off x="7377113" y="2097088"/>
            <a:ext cx="1614487" cy="584200"/>
          </a:xfrm>
          <a:prstGeom prst="rect">
            <a:avLst/>
          </a:prstGeom>
          <a:noFill/>
        </p:spPr>
        <p:txBody>
          <a:bodyPr>
            <a:spAutoFit/>
          </a:bodyPr>
          <a:lstStyle/>
          <a:p>
            <a:pPr>
              <a:defRPr/>
            </a:pPr>
            <a:r>
              <a:rPr lang="en-US" sz="3200" dirty="0">
                <a:solidFill>
                  <a:srgbClr val="FFC000"/>
                </a:solidFill>
              </a:rPr>
              <a:t>SBI</a:t>
            </a:r>
            <a:r>
              <a:rPr lang="en-US" sz="3200" b="1" dirty="0">
                <a:solidFill>
                  <a:prstClr val="white"/>
                </a:solidFill>
              </a:rPr>
              <a:t>RT</a:t>
            </a:r>
          </a:p>
        </p:txBody>
      </p:sp>
      <p:sp>
        <p:nvSpPr>
          <p:cNvPr id="28" name="TextBox 27"/>
          <p:cNvSpPr txBox="1"/>
          <p:nvPr/>
        </p:nvSpPr>
        <p:spPr>
          <a:xfrm>
            <a:off x="7377113" y="3886200"/>
            <a:ext cx="1614487" cy="584200"/>
          </a:xfrm>
          <a:prstGeom prst="rect">
            <a:avLst/>
          </a:prstGeom>
          <a:noFill/>
        </p:spPr>
        <p:txBody>
          <a:bodyPr>
            <a:spAutoFit/>
          </a:bodyPr>
          <a:lstStyle/>
          <a:p>
            <a:pPr>
              <a:defRPr/>
            </a:pPr>
            <a:r>
              <a:rPr lang="en-US" sz="3200" b="1" dirty="0">
                <a:solidFill>
                  <a:prstClr val="white"/>
                </a:solidFill>
              </a:rPr>
              <a:t>SBI</a:t>
            </a:r>
            <a:r>
              <a:rPr lang="en-US" sz="3200" dirty="0">
                <a:solidFill>
                  <a:srgbClr val="FFC000"/>
                </a:solidFill>
              </a:rPr>
              <a:t>RT</a:t>
            </a:r>
          </a:p>
        </p:txBody>
      </p:sp>
      <p:sp>
        <p:nvSpPr>
          <p:cNvPr id="11"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23</a:t>
            </a:fld>
            <a:endParaRPr lang="en-US" dirty="0"/>
          </a:p>
        </p:txBody>
      </p:sp>
    </p:spTree>
    <p:extLst>
      <p:ext uri="{BB962C8B-B14F-4D97-AF65-F5344CB8AC3E}">
        <p14:creationId xmlns:p14="http://schemas.microsoft.com/office/powerpoint/2010/main" val="33357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609600"/>
            <a:ext cx="7315200" cy="1057656"/>
          </a:xfrm>
        </p:spPr>
        <p:txBody>
          <a:bodyPr/>
          <a:lstStyle/>
          <a:p>
            <a:pPr algn="ctr" fontAlgn="auto">
              <a:spcAft>
                <a:spcPts val="0"/>
              </a:spcAft>
              <a:defRPr/>
            </a:pPr>
            <a:r>
              <a:rPr sz="4400" smtClean="0">
                <a:solidFill>
                  <a:schemeClr val="tx2"/>
                </a:solidFill>
              </a:rPr>
              <a:t>Benefits of SBIRT for Practice</a:t>
            </a:r>
          </a:p>
        </p:txBody>
      </p:sp>
      <p:sp>
        <p:nvSpPr>
          <p:cNvPr id="8195" name="Rectangle 3"/>
          <p:cNvSpPr>
            <a:spLocks noGrp="1" noChangeArrowheads="1"/>
          </p:cNvSpPr>
          <p:nvPr>
            <p:ph type="body" idx="1"/>
          </p:nvPr>
        </p:nvSpPr>
        <p:spPr>
          <a:xfrm>
            <a:off x="914400" y="2362200"/>
            <a:ext cx="7239000" cy="3810000"/>
          </a:xfrm>
        </p:spPr>
        <p:txBody>
          <a:bodyPr>
            <a:normAutofit/>
          </a:bodyPr>
          <a:lstStyle/>
          <a:p>
            <a:pPr marL="284163" indent="-284163" fontAlgn="auto">
              <a:lnSpc>
                <a:spcPct val="110000"/>
              </a:lnSpc>
              <a:spcBef>
                <a:spcPts val="1000"/>
              </a:spcBef>
              <a:spcAft>
                <a:spcPts val="0"/>
              </a:spcAft>
              <a:buClr>
                <a:schemeClr val="accent3"/>
              </a:buClr>
              <a:buFont typeface="Arial" pitchFamily="34" charset="0"/>
              <a:buChar char="•"/>
              <a:defRPr/>
            </a:pPr>
            <a:r>
              <a:rPr lang="en-US" sz="3400" dirty="0" smtClean="0"/>
              <a:t>Increases clinicians’ </a:t>
            </a:r>
            <a:r>
              <a:rPr lang="en-US" sz="3400" dirty="0" smtClean="0">
                <a:solidFill>
                  <a:srgbClr val="FFFF00"/>
                </a:solidFill>
              </a:rPr>
              <a:t>awareness</a:t>
            </a:r>
            <a:r>
              <a:rPr lang="en-US" sz="3400" dirty="0" smtClean="0"/>
              <a:t> of substance use issues.</a:t>
            </a:r>
          </a:p>
          <a:p>
            <a:pPr marL="284163" indent="-284163" fontAlgn="auto">
              <a:lnSpc>
                <a:spcPct val="110000"/>
              </a:lnSpc>
              <a:spcBef>
                <a:spcPts val="1000"/>
              </a:spcBef>
              <a:spcAft>
                <a:spcPts val="0"/>
              </a:spcAft>
              <a:buClr>
                <a:schemeClr val="accent3"/>
              </a:buClr>
              <a:buFont typeface="Arial" pitchFamily="34" charset="0"/>
              <a:buChar char="•"/>
              <a:tabLst>
                <a:tab pos="284163" algn="l"/>
              </a:tabLst>
              <a:defRPr/>
            </a:pPr>
            <a:r>
              <a:rPr lang="en-US" sz="3400" dirty="0" smtClean="0"/>
              <a:t>Offers clinicians more systematic approach to addressing substance use (</a:t>
            </a:r>
            <a:r>
              <a:rPr lang="en-US" sz="3400" dirty="0" smtClean="0">
                <a:solidFill>
                  <a:srgbClr val="FFFF00"/>
                </a:solidFill>
              </a:rPr>
              <a:t>less of a “judgment call”</a:t>
            </a:r>
            <a:r>
              <a:rPr lang="en-US" sz="3400" dirty="0" smtClean="0"/>
              <a:t>).</a:t>
            </a:r>
          </a:p>
          <a:p>
            <a:pPr fontAlgn="auto">
              <a:lnSpc>
                <a:spcPct val="90000"/>
              </a:lnSpc>
              <a:spcAft>
                <a:spcPts val="0"/>
              </a:spcAft>
              <a:buClr>
                <a:schemeClr val="accent3"/>
              </a:buClr>
              <a:buFont typeface="Wingdings" pitchFamily="2" charset="2"/>
              <a:buNone/>
              <a:defRPr/>
            </a:pPr>
            <a:endParaRPr lang="en-US" sz="3400"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304800"/>
            <a:ext cx="8305800" cy="1362456"/>
          </a:xfrm>
        </p:spPr>
        <p:txBody>
          <a:bodyPr/>
          <a:lstStyle/>
          <a:p>
            <a:pPr algn="ctr" fontAlgn="auto">
              <a:spcAft>
                <a:spcPts val="0"/>
              </a:spcAft>
              <a:defRPr/>
            </a:pPr>
            <a:r>
              <a:rPr sz="4200" smtClean="0">
                <a:solidFill>
                  <a:schemeClr val="tx2"/>
                </a:solidFill>
              </a:rPr>
              <a:t>The Key to Successful Interventions</a:t>
            </a:r>
          </a:p>
        </p:txBody>
      </p:sp>
      <p:sp>
        <p:nvSpPr>
          <p:cNvPr id="33794" name="Rectangle 3"/>
          <p:cNvSpPr>
            <a:spLocks noGrp="1" noChangeArrowheads="1"/>
          </p:cNvSpPr>
          <p:nvPr>
            <p:ph type="body" idx="1"/>
          </p:nvPr>
        </p:nvSpPr>
        <p:spPr>
          <a:xfrm>
            <a:off x="914400" y="2590800"/>
            <a:ext cx="7391400" cy="2957513"/>
          </a:xfrm>
        </p:spPr>
        <p:txBody>
          <a:bodyPr/>
          <a:lstStyle/>
          <a:p>
            <a:pPr>
              <a:lnSpc>
                <a:spcPct val="90000"/>
              </a:lnSpc>
            </a:pPr>
            <a:r>
              <a:rPr lang="en-US" sz="4000" dirty="0" smtClean="0">
                <a:solidFill>
                  <a:srgbClr val="FFFF00"/>
                </a:solidFill>
              </a:rPr>
              <a:t>Brief interventions are successful when clinicians relate patients’ </a:t>
            </a:r>
            <a:r>
              <a:rPr lang="en-US" sz="4000" b="1" i="1" dirty="0" smtClean="0"/>
              <a:t>risky substance use</a:t>
            </a:r>
            <a:r>
              <a:rPr lang="en-US" sz="4000" dirty="0" smtClean="0">
                <a:solidFill>
                  <a:srgbClr val="FFFF00"/>
                </a:solidFill>
              </a:rPr>
              <a:t> to improvement in patients’ </a:t>
            </a:r>
            <a:r>
              <a:rPr lang="en-US" sz="4000" b="1" i="1" dirty="0" smtClean="0"/>
              <a:t>overall health and wellbeing</a:t>
            </a:r>
            <a:r>
              <a:rPr lang="en-US" sz="4000" dirty="0" smtClean="0">
                <a:solidFill>
                  <a:srgbClr val="FFFF00"/>
                </a:solidFill>
              </a:rPr>
              <a:t>.</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25</a:t>
            </a:fld>
            <a:endParaRPr lang="en-US" dirty="0"/>
          </a:p>
        </p:txBody>
      </p:sp>
    </p:spTree>
    <p:extLst>
      <p:ext uri="{BB962C8B-B14F-4D97-AF65-F5344CB8AC3E}">
        <p14:creationId xmlns:p14="http://schemas.microsoft.com/office/powerpoint/2010/main" val="11783237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847344"/>
            <a:ext cx="8610600" cy="1057656"/>
          </a:xfrm>
        </p:spPr>
        <p:txBody>
          <a:bodyPr/>
          <a:lstStyle/>
          <a:p>
            <a:pPr algn="ctr" eaLnBrk="1" hangingPunct="1"/>
            <a:r>
              <a:rPr lang="en-US" sz="4400" b="1" dirty="0" smtClean="0">
                <a:solidFill>
                  <a:schemeClr val="tx2"/>
                </a:solidFill>
              </a:rPr>
              <a:t>Benefits of Screening and Brief Intervention</a:t>
            </a:r>
            <a:endParaRPr lang="bg-BG" sz="4400" b="1" dirty="0" smtClean="0">
              <a:solidFill>
                <a:schemeClr val="tx2"/>
              </a:solidFill>
            </a:endParaRPr>
          </a:p>
        </p:txBody>
      </p:sp>
      <p:grpSp>
        <p:nvGrpSpPr>
          <p:cNvPr id="6" name="Group 5"/>
          <p:cNvGrpSpPr/>
          <p:nvPr/>
        </p:nvGrpSpPr>
        <p:grpSpPr>
          <a:xfrm>
            <a:off x="457200" y="1905000"/>
            <a:ext cx="8156575" cy="4876800"/>
            <a:chOff x="457200" y="1752600"/>
            <a:chExt cx="8156575" cy="4876800"/>
          </a:xfrm>
        </p:grpSpPr>
        <p:sp>
          <p:nvSpPr>
            <p:cNvPr id="7" name="Down Arrow 6"/>
            <p:cNvSpPr/>
            <p:nvPr/>
          </p:nvSpPr>
          <p:spPr>
            <a:xfrm>
              <a:off x="1905000" y="2786063"/>
              <a:ext cx="1143000" cy="3767137"/>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sp>
          <p:nvSpPr>
            <p:cNvPr id="8" name="Down Arrow 7"/>
            <p:cNvSpPr/>
            <p:nvPr/>
          </p:nvSpPr>
          <p:spPr>
            <a:xfrm>
              <a:off x="6629400" y="2743200"/>
              <a:ext cx="1143000" cy="38862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3825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srcRect/>
            <a:stretch>
              <a:fillRect/>
            </a:stretch>
          </p:blipFill>
          <p:spPr bwMode="auto">
            <a:xfrm>
              <a:off x="5791200" y="1828800"/>
              <a:ext cx="2822575" cy="3886200"/>
            </a:xfrm>
            <a:prstGeom prst="rect">
              <a:avLst/>
            </a:prstGeom>
            <a:solidFill>
              <a:schemeClr val="accent2">
                <a:lumMod val="40000"/>
                <a:lumOff val="60000"/>
              </a:schemeClr>
            </a:solidFill>
            <a:ln w="9525">
              <a:noFill/>
              <a:miter lim="800000"/>
              <a:headEnd/>
              <a:tailEnd/>
            </a:ln>
          </p:spPr>
        </p:pic>
        <p:sp>
          <p:nvSpPr>
            <p:cNvPr id="11" name="Down Arrow 10"/>
            <p:cNvSpPr/>
            <p:nvPr/>
          </p:nvSpPr>
          <p:spPr>
            <a:xfrm>
              <a:off x="4343400" y="1752600"/>
              <a:ext cx="1143000" cy="48006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grpSp>
      <p:sp>
        <p:nvSpPr>
          <p:cNvPr id="12"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26</a:t>
            </a:fld>
            <a:endParaRPr lang="en-US" dirty="0"/>
          </a:p>
        </p:txBody>
      </p:sp>
    </p:spTree>
    <p:extLst>
      <p:ext uri="{BB962C8B-B14F-4D97-AF65-F5344CB8AC3E}">
        <p14:creationId xmlns:p14="http://schemas.microsoft.com/office/powerpoint/2010/main" val="1622717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847344"/>
            <a:ext cx="8610600" cy="1057656"/>
          </a:xfrm>
        </p:spPr>
        <p:txBody>
          <a:bodyPr/>
          <a:lstStyle/>
          <a:p>
            <a:pPr algn="ctr" eaLnBrk="1" hangingPunct="1"/>
            <a:r>
              <a:rPr lang="en-US" sz="4400" b="1" dirty="0" smtClean="0">
                <a:solidFill>
                  <a:schemeClr val="tx2"/>
                </a:solidFill>
              </a:rPr>
              <a:t>Benefits of Screening and Brief Intervention</a:t>
            </a:r>
            <a:endParaRPr lang="bg-BG" sz="4400" b="1" dirty="0" smtClean="0">
              <a:solidFill>
                <a:schemeClr val="tx2"/>
              </a:solidFill>
            </a:endParaRPr>
          </a:p>
        </p:txBody>
      </p:sp>
      <p:grpSp>
        <p:nvGrpSpPr>
          <p:cNvPr id="12" name="Group 11"/>
          <p:cNvGrpSpPr/>
          <p:nvPr/>
        </p:nvGrpSpPr>
        <p:grpSpPr>
          <a:xfrm>
            <a:off x="400050" y="1814513"/>
            <a:ext cx="8040688" cy="4967287"/>
            <a:chOff x="400050" y="1662113"/>
            <a:chExt cx="8040688" cy="4967287"/>
          </a:xfrm>
        </p:grpSpPr>
        <p:sp>
          <p:nvSpPr>
            <p:cNvPr id="13" name="Down Arrow 12"/>
            <p:cNvSpPr/>
            <p:nvPr/>
          </p:nvSpPr>
          <p:spPr>
            <a:xfrm>
              <a:off x="1752600" y="2286000"/>
              <a:ext cx="1371600" cy="43434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sp>
          <p:nvSpPr>
            <p:cNvPr id="14" name="Down Arrow 13"/>
            <p:cNvSpPr/>
            <p:nvPr/>
          </p:nvSpPr>
          <p:spPr>
            <a:xfrm>
              <a:off x="6096000" y="2286000"/>
              <a:ext cx="1371600" cy="43434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62113"/>
              <a:ext cx="3505200"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32870">
              <a:off x="400050" y="3602038"/>
              <a:ext cx="271145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13" y="4495800"/>
              <a:ext cx="21256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64567">
              <a:off x="6061075" y="3692525"/>
              <a:ext cx="2379663"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27</a:t>
            </a:fld>
            <a:endParaRPr lang="en-US" dirty="0"/>
          </a:p>
        </p:txBody>
      </p:sp>
    </p:spTree>
    <p:extLst>
      <p:ext uri="{BB962C8B-B14F-4D97-AF65-F5344CB8AC3E}">
        <p14:creationId xmlns:p14="http://schemas.microsoft.com/office/powerpoint/2010/main" val="41492954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847344"/>
            <a:ext cx="8610600" cy="1057656"/>
          </a:xfrm>
        </p:spPr>
        <p:txBody>
          <a:bodyPr/>
          <a:lstStyle/>
          <a:p>
            <a:pPr algn="ctr" eaLnBrk="1" hangingPunct="1"/>
            <a:r>
              <a:rPr lang="en-US" sz="4400" b="1" dirty="0" smtClean="0">
                <a:solidFill>
                  <a:schemeClr val="tx2"/>
                </a:solidFill>
              </a:rPr>
              <a:t>Benefits of Screening and Brief Intervention</a:t>
            </a:r>
            <a:endParaRPr lang="bg-BG" sz="4400" b="1" dirty="0" smtClean="0">
              <a:solidFill>
                <a:schemeClr val="tx2"/>
              </a:solidFill>
            </a:endParaRPr>
          </a:p>
        </p:txBody>
      </p:sp>
      <p:grpSp>
        <p:nvGrpSpPr>
          <p:cNvPr id="11" name="Group 10"/>
          <p:cNvGrpSpPr/>
          <p:nvPr/>
        </p:nvGrpSpPr>
        <p:grpSpPr>
          <a:xfrm>
            <a:off x="533400" y="2133600"/>
            <a:ext cx="8153400" cy="4267200"/>
            <a:chOff x="381000" y="1879600"/>
            <a:chExt cx="8153400" cy="4267200"/>
          </a:xfrm>
        </p:grpSpPr>
        <p:sp>
          <p:nvSpPr>
            <p:cNvPr id="19" name="Down Arrow 18"/>
            <p:cNvSpPr/>
            <p:nvPr/>
          </p:nvSpPr>
          <p:spPr>
            <a:xfrm rot="18368804">
              <a:off x="3602832" y="1685131"/>
              <a:ext cx="2235200" cy="4605337"/>
            </a:xfrm>
            <a:prstGeom prst="downArrow">
              <a:avLst/>
            </a:prstGeom>
            <a:solidFill>
              <a:srgbClr val="5D288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sp>
          <p:nvSpPr>
            <p:cNvPr id="20" name="TextBox 5"/>
            <p:cNvSpPr txBox="1">
              <a:spLocks noChangeArrowheads="1"/>
            </p:cNvSpPr>
            <p:nvPr/>
          </p:nvSpPr>
          <p:spPr bwMode="auto">
            <a:xfrm>
              <a:off x="381000" y="18796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4800" b="1" dirty="0" smtClean="0">
                  <a:solidFill>
                    <a:srgbClr val="FFFFFF"/>
                  </a:solidFill>
                  <a:latin typeface="Calibri" pitchFamily="34" charset="0"/>
                </a:rPr>
                <a:t>$1 Spent</a:t>
              </a:r>
            </a:p>
          </p:txBody>
        </p:sp>
        <p:sp>
          <p:nvSpPr>
            <p:cNvPr id="21" name="TextBox 6"/>
            <p:cNvSpPr txBox="1">
              <a:spLocks noChangeArrowheads="1"/>
            </p:cNvSpPr>
            <p:nvPr/>
          </p:nvSpPr>
          <p:spPr bwMode="auto">
            <a:xfrm rot="2167162">
              <a:off x="3505200" y="3509963"/>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5400" smtClean="0">
                  <a:solidFill>
                    <a:srgbClr val="FFFFFF"/>
                  </a:solidFill>
                  <a:latin typeface="Calibri" pitchFamily="34" charset="0"/>
                </a:rPr>
                <a:t>Saves</a:t>
              </a:r>
            </a:p>
          </p:txBody>
        </p:sp>
        <p:sp>
          <p:nvSpPr>
            <p:cNvPr id="22" name="TextBox 7"/>
            <p:cNvSpPr txBox="1">
              <a:spLocks noChangeArrowheads="1"/>
            </p:cNvSpPr>
            <p:nvPr/>
          </p:nvSpPr>
          <p:spPr bwMode="auto">
            <a:xfrm>
              <a:off x="6096000" y="5316538"/>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4800" b="1" smtClean="0">
                  <a:solidFill>
                    <a:srgbClr val="FFFFFF"/>
                  </a:solidFill>
                  <a:latin typeface="Calibri" pitchFamily="34" charset="0"/>
                </a:rPr>
                <a:t>$2-4 </a:t>
              </a:r>
            </a:p>
          </p:txBody>
        </p:sp>
      </p:grpSp>
      <p:sp>
        <p:nvSpPr>
          <p:cNvPr id="9"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28</a:t>
            </a:fld>
            <a:endParaRPr lang="en-US" dirty="0"/>
          </a:p>
        </p:txBody>
      </p:sp>
    </p:spTree>
    <p:extLst>
      <p:ext uri="{BB962C8B-B14F-4D97-AF65-F5344CB8AC3E}">
        <p14:creationId xmlns:p14="http://schemas.microsoft.com/office/powerpoint/2010/main" val="2921927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847344"/>
            <a:ext cx="8610600" cy="1057656"/>
          </a:xfrm>
        </p:spPr>
        <p:txBody>
          <a:bodyPr/>
          <a:lstStyle/>
          <a:p>
            <a:pPr algn="ctr" eaLnBrk="1" hangingPunct="1"/>
            <a:r>
              <a:rPr lang="en-US" sz="4400" b="1" dirty="0" smtClean="0">
                <a:solidFill>
                  <a:schemeClr val="tx2"/>
                </a:solidFill>
              </a:rPr>
              <a:t>Benefits of Screening and Brief Intervention</a:t>
            </a:r>
            <a:endParaRPr lang="bg-BG" sz="4400" b="1" dirty="0" smtClean="0">
              <a:solidFill>
                <a:schemeClr val="tx2"/>
              </a:solidFill>
            </a:endParaRPr>
          </a:p>
        </p:txBody>
      </p:sp>
      <p:grpSp>
        <p:nvGrpSpPr>
          <p:cNvPr id="9" name="Group 8"/>
          <p:cNvGrpSpPr/>
          <p:nvPr/>
        </p:nvGrpSpPr>
        <p:grpSpPr>
          <a:xfrm>
            <a:off x="533400" y="1905000"/>
            <a:ext cx="7924800" cy="4876800"/>
            <a:chOff x="533400" y="1447800"/>
            <a:chExt cx="7924800" cy="4876800"/>
          </a:xfrm>
        </p:grpSpPr>
        <p:sp>
          <p:nvSpPr>
            <p:cNvPr id="10" name="Down Arrow 9"/>
            <p:cNvSpPr/>
            <p:nvPr/>
          </p:nvSpPr>
          <p:spPr>
            <a:xfrm flipV="1">
              <a:off x="1581150" y="1524000"/>
              <a:ext cx="1143000" cy="31242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sp>
          <p:nvSpPr>
            <p:cNvPr id="12" name="Down Arrow 11"/>
            <p:cNvSpPr/>
            <p:nvPr/>
          </p:nvSpPr>
          <p:spPr>
            <a:xfrm flipV="1">
              <a:off x="6305550" y="1447800"/>
              <a:ext cx="1143000" cy="32004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sp>
          <p:nvSpPr>
            <p:cNvPr id="13" name="Down Arrow 12"/>
            <p:cNvSpPr/>
            <p:nvPr/>
          </p:nvSpPr>
          <p:spPr>
            <a:xfrm flipV="1">
              <a:off x="3962400" y="1524000"/>
              <a:ext cx="1143000" cy="48006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387600"/>
              <a:ext cx="3429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p:cNvSpPr txBox="1">
              <a:spLocks noChangeArrowheads="1"/>
            </p:cNvSpPr>
            <p:nvPr/>
          </p:nvSpPr>
          <p:spPr bwMode="auto">
            <a:xfrm>
              <a:off x="533400" y="5359400"/>
              <a:ext cx="350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3200" dirty="0" smtClean="0">
                  <a:solidFill>
                    <a:srgbClr val="FFFFFF"/>
                  </a:solidFill>
                  <a:latin typeface="Calibri" pitchFamily="34" charset="0"/>
                </a:rPr>
                <a:t>Work Performance</a:t>
              </a: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863" y="2514600"/>
              <a:ext cx="3382962"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4953000" y="4978400"/>
              <a:ext cx="350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3200" dirty="0" smtClean="0">
                  <a:solidFill>
                    <a:srgbClr val="FFFFFF"/>
                  </a:solidFill>
                  <a:latin typeface="Calibri" pitchFamily="34" charset="0"/>
                </a:rPr>
                <a:t>Neonatal Outcomes</a:t>
              </a:r>
            </a:p>
          </p:txBody>
        </p:sp>
      </p:grpSp>
      <p:sp>
        <p:nvSpPr>
          <p:cNvPr id="18"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29</a:t>
            </a:fld>
            <a:endParaRPr lang="en-US" dirty="0"/>
          </a:p>
        </p:txBody>
      </p:sp>
    </p:spTree>
    <p:extLst>
      <p:ext uri="{BB962C8B-B14F-4D97-AF65-F5344CB8AC3E}">
        <p14:creationId xmlns:p14="http://schemas.microsoft.com/office/powerpoint/2010/main" val="2768680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C:\Documents and Settings\bfinnerty\Local Settings\Temporary Internet Files\Content.IE5\ZZ30R8A4\MP900439390[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983" y="304800"/>
            <a:ext cx="9016817" cy="6019800"/>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p:cNvSpPr>
          <p:nvPr>
            <p:ph type="ctrTitle" idx="4294967295"/>
          </p:nvPr>
        </p:nvSpPr>
        <p:spPr>
          <a:xfrm>
            <a:off x="139791" y="76200"/>
            <a:ext cx="6565809" cy="1219200"/>
          </a:xfrm>
        </p:spPr>
        <p:txBody>
          <a:bodyPr/>
          <a:lstStyle/>
          <a:p>
            <a:r>
              <a:rPr lang="en-US" sz="5000" b="1" dirty="0" smtClean="0">
                <a:solidFill>
                  <a:schemeClr val="tx1"/>
                </a:solidFill>
                <a:effectLst>
                  <a:outerShdw blurRad="38100" dist="38100" dir="2700000" algn="tl">
                    <a:srgbClr val="000000">
                      <a:alpha val="43137"/>
                    </a:srgbClr>
                  </a:outerShdw>
                </a:effectLst>
              </a:rPr>
              <a:t>Test Your Knowledge</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3</a:t>
            </a:fld>
            <a:endParaRPr lang="en-US"/>
          </a:p>
        </p:txBody>
      </p:sp>
    </p:spTree>
    <p:custDataLst>
      <p:tags r:id="rId1"/>
    </p:custDataLst>
    <p:extLst>
      <p:ext uri="{BB962C8B-B14F-4D97-AF65-F5344CB8AC3E}">
        <p14:creationId xmlns:p14="http://schemas.microsoft.com/office/powerpoint/2010/main" val="139844779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923544"/>
            <a:ext cx="8610600" cy="1057656"/>
          </a:xfrm>
        </p:spPr>
        <p:txBody>
          <a:bodyPr/>
          <a:lstStyle/>
          <a:p>
            <a:pPr algn="ctr" eaLnBrk="1" hangingPunct="1"/>
            <a:r>
              <a:rPr lang="en-US" sz="4400" b="1" dirty="0" smtClean="0">
                <a:solidFill>
                  <a:schemeClr val="tx2"/>
                </a:solidFill>
              </a:rPr>
              <a:t>SBIRT for Alcohol: Major Impact of SBI on Morbidity and Mortality</a:t>
            </a:r>
            <a:endParaRPr lang="bg-BG" sz="4400" b="1"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30</a:t>
            </a:fld>
            <a:endParaRPr lang="en-US">
              <a:solidFill>
                <a:srgbClr val="DBF5F9">
                  <a:shade val="90000"/>
                </a:srgbClr>
              </a:solidFill>
            </a:endParaRPr>
          </a:p>
        </p:txBody>
      </p:sp>
      <p:graphicFrame>
        <p:nvGraphicFramePr>
          <p:cNvPr id="18" name="Group 3"/>
          <p:cNvGraphicFramePr>
            <a:graphicFrameLocks/>
          </p:cNvGraphicFramePr>
          <p:nvPr>
            <p:extLst>
              <p:ext uri="{D42A27DB-BD31-4B8C-83A1-F6EECF244321}">
                <p14:modId xmlns:p14="http://schemas.microsoft.com/office/powerpoint/2010/main" val="2280092984"/>
              </p:ext>
            </p:extLst>
          </p:nvPr>
        </p:nvGraphicFramePr>
        <p:xfrm>
          <a:off x="228600" y="2036762"/>
          <a:ext cx="8763000" cy="4674881"/>
        </p:xfrm>
        <a:graphic>
          <a:graphicData uri="http://schemas.openxmlformats.org/drawingml/2006/table">
            <a:tbl>
              <a:tblPr/>
              <a:tblGrid>
                <a:gridCol w="1795463"/>
                <a:gridCol w="4876800"/>
                <a:gridCol w="2090737"/>
              </a:tblGrid>
              <a:tr h="442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Arial" charset="0"/>
                        </a:rPr>
                        <a:t>Study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Arial" charset="0"/>
                        </a:rPr>
                        <a:t>Results - conclusions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Arial" charset="0"/>
                        </a:rPr>
                        <a:t>Reference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02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Trauma patients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48% fewer re-injury (18 months)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50% less likely to re-hospitalize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hlinkClick r:id="rId3"/>
                        </a:rPr>
                        <a:t>Gentilello et al., 1999</a:t>
                      </a:r>
                      <a:endParaRPr kumimoji="0" lang="en-US" sz="1400" b="0" i="0" u="none" strike="noStrike" cap="none" normalizeH="0" baseline="0" dirty="0" smtClean="0">
                        <a:ln>
                          <a:noFill/>
                        </a:ln>
                        <a:solidFill>
                          <a:srgbClr val="FFFFFF"/>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Hospital ER screening</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Reduced DUI arrests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1 DUI arrest prevented for 9 screens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hlinkClick r:id="rId4"/>
                        </a:rPr>
                        <a:t>Schermer et al., 2006</a:t>
                      </a:r>
                      <a:endParaRPr kumimoji="0" lang="en-US" sz="1400" b="0" i="0" u="none" strike="noStrike" cap="none" normalizeH="0" baseline="0" dirty="0" smtClean="0">
                        <a:ln>
                          <a:noFill/>
                        </a:ln>
                        <a:solidFill>
                          <a:srgbClr val="FFFFFF"/>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Physician offices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20% fewer motor vehicle crashes over 48 month follow-up</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hlinkClick r:id="rId5"/>
                        </a:rPr>
                        <a:t>Fleming et al., 2002</a:t>
                      </a:r>
                      <a:endParaRPr kumimoji="0" lang="en-US" sz="1400" b="0" i="0" u="none" strike="noStrike" cap="none" normalizeH="0" baseline="0" dirty="0" smtClean="0">
                        <a:ln>
                          <a:noFill/>
                        </a:ln>
                        <a:solidFill>
                          <a:srgbClr val="FFFFFF"/>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Meta-analysis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Interventions reduced mortality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hlinkClick r:id="rId6"/>
                        </a:rPr>
                        <a:t>Cuijpers et al., 2004</a:t>
                      </a:r>
                      <a:endParaRPr kumimoji="0" lang="en-US" sz="1400" b="0" i="0" u="none" strike="noStrike" cap="none" normalizeH="0" baseline="0" dirty="0" smtClean="0">
                        <a:ln>
                          <a:noFill/>
                        </a:ln>
                        <a:solidFill>
                          <a:srgbClr val="FFFFFF"/>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2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Meta-analysis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Treatment reduced alcohol, drug use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Positive social outcomes: substance-related work or academic impairment, physical symptoms (e.g., memory loss, injuries) or legal problems (e.g., driving under the influence)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hlinkClick r:id="rId7"/>
                        </a:rPr>
                        <a:t>Burke et al., 2003</a:t>
                      </a:r>
                      <a:endParaRPr kumimoji="0" lang="en-US" sz="1400" b="0" i="0" u="none" strike="noStrike" cap="none" normalizeH="0" baseline="0" dirty="0" smtClean="0">
                        <a:ln>
                          <a:noFill/>
                        </a:ln>
                        <a:solidFill>
                          <a:srgbClr val="FFFFFF"/>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9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Meta-analysis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Interventions can provide effective public health approach to reducing risky use.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hlinkClick r:id="rId8"/>
                        </a:rPr>
                        <a:t>Whitlock et al., 2004</a:t>
                      </a:r>
                      <a:endParaRPr kumimoji="0" lang="en-US" sz="1400" b="0" i="0" u="none" strike="noStrike" cap="none" normalizeH="0" baseline="0" dirty="0" smtClean="0">
                        <a:ln>
                          <a:noFill/>
                        </a:ln>
                        <a:solidFill>
                          <a:srgbClr val="FFFFFF"/>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17595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838200"/>
            <a:ext cx="8610600" cy="1057656"/>
          </a:xfrm>
        </p:spPr>
        <p:txBody>
          <a:bodyPr/>
          <a:lstStyle/>
          <a:p>
            <a:pPr algn="ctr" eaLnBrk="1" hangingPunct="1"/>
            <a:r>
              <a:rPr lang="en-US" sz="4400" b="1" dirty="0" smtClean="0">
                <a:solidFill>
                  <a:schemeClr val="tx2"/>
                </a:solidFill>
              </a:rPr>
              <a:t>SBIRT for Drugs: Major Impact of SBI on Morbidity and Mortality</a:t>
            </a:r>
            <a:endParaRPr lang="bg-BG" sz="4400" b="1"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31</a:t>
            </a:fld>
            <a:endParaRPr lang="en-US">
              <a:solidFill>
                <a:srgbClr val="DBF5F9">
                  <a:shade val="90000"/>
                </a:srgbClr>
              </a:solidFill>
            </a:endParaRPr>
          </a:p>
        </p:txBody>
      </p:sp>
      <p:graphicFrame>
        <p:nvGraphicFramePr>
          <p:cNvPr id="5" name="Group 3"/>
          <p:cNvGraphicFramePr>
            <a:graphicFrameLocks/>
          </p:cNvGraphicFramePr>
          <p:nvPr>
            <p:extLst>
              <p:ext uri="{D42A27DB-BD31-4B8C-83A1-F6EECF244321}">
                <p14:modId xmlns:p14="http://schemas.microsoft.com/office/powerpoint/2010/main" val="3769672270"/>
              </p:ext>
            </p:extLst>
          </p:nvPr>
        </p:nvGraphicFramePr>
        <p:xfrm>
          <a:off x="228600" y="1937463"/>
          <a:ext cx="8763000" cy="4832123"/>
        </p:xfrm>
        <a:graphic>
          <a:graphicData uri="http://schemas.openxmlformats.org/drawingml/2006/table">
            <a:tbl>
              <a:tblPr/>
              <a:tblGrid>
                <a:gridCol w="2057400"/>
                <a:gridCol w="4953000"/>
                <a:gridCol w="1752600"/>
              </a:tblGrid>
              <a:tr h="406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Arial" charset="0"/>
                        </a:rPr>
                        <a:t>Study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Arial" charset="0"/>
                        </a:rPr>
                        <a:t>Results - conclusions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Arial" charset="0"/>
                        </a:rPr>
                        <a:t>Reference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78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rPr>
                        <a:t>International randomized controlled trial - primary care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rPr>
                        <a:t> 60% of SBI group significantly reduced illicit substance use (3 months).</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rPr>
                        <a:t> Most influential  components of SBI: hearing screening score, the interview, and “hearing themselves speak”</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hlinkClick r:id="rId3"/>
                        </a:rPr>
                        <a:t>World Health Organization, 2008</a:t>
                      </a:r>
                      <a:endParaRPr kumimoji="0" lang="en-US" sz="14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1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6-sites nationally: trauma centers, ERs, primary care, hospitals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rPr>
                        <a:t> Rates of illicit drug use reduced 67% (6 months)</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rPr>
                        <a:t> Improvements in general health, mental health and social measures</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rPr>
                        <a:t> Feasibility of alcohol &amp; drug screening demonstrated in variety of healthcare settings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hlinkClick r:id="rId4"/>
                        </a:rPr>
                        <a:t>Madras et al., 2009</a:t>
                      </a:r>
                      <a:endParaRPr kumimoji="0" lang="en-US" sz="14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9 hospital ERs in Washington State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rPr>
                        <a:t> Significantly less use of illicit substances and alcohol,  improved mental health, increased employment, and reduced homelessness.</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rPr>
                        <a:t> Patients twice as likely to enter SU treatment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hlinkClick r:id="rId5"/>
                        </a:rPr>
                        <a:t>Estee et al., 2010</a:t>
                      </a:r>
                      <a:endParaRPr kumimoji="0" lang="en-US" sz="1400" b="0"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27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12 sites in Colorado (ER, primary care, FQHCs, trauma units)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rPr>
                        <a:t> Days using illicit drugs reduced by 47% (6 months)</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rPr>
                        <a:t> Daily alcohol use reduced by 49% (6 months).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hlinkClick r:id="rId6"/>
                        </a:rPr>
                        <a:t>Omni Institute, 2012</a:t>
                      </a:r>
                      <a:endParaRPr kumimoji="0" lang="en-US" sz="1400" b="0"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27223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923544"/>
            <a:ext cx="8610600" cy="1057656"/>
          </a:xfrm>
        </p:spPr>
        <p:txBody>
          <a:bodyPr/>
          <a:lstStyle/>
          <a:p>
            <a:pPr algn="ctr" eaLnBrk="1" hangingPunct="1"/>
            <a:r>
              <a:rPr lang="en-US" sz="4400" b="1" dirty="0" smtClean="0">
                <a:solidFill>
                  <a:schemeClr val="tx2"/>
                </a:solidFill>
              </a:rPr>
              <a:t>SBIRT for Alcohol: </a:t>
            </a:r>
            <a:br>
              <a:rPr lang="en-US" sz="4400" b="1" dirty="0" smtClean="0">
                <a:solidFill>
                  <a:schemeClr val="tx2"/>
                </a:solidFill>
              </a:rPr>
            </a:br>
            <a:r>
              <a:rPr lang="en-US" sz="4400" b="1" dirty="0" smtClean="0">
                <a:solidFill>
                  <a:schemeClr val="tx2"/>
                </a:solidFill>
              </a:rPr>
              <a:t>Saves Healthcare Costs</a:t>
            </a:r>
            <a:endParaRPr lang="bg-BG" sz="4400" b="1" dirty="0" smtClean="0">
              <a:solidFill>
                <a:schemeClr val="tx2"/>
              </a:solidFill>
            </a:endParaRPr>
          </a:p>
        </p:txBody>
      </p:sp>
      <p:graphicFrame>
        <p:nvGraphicFramePr>
          <p:cNvPr id="5" name="Group 2"/>
          <p:cNvGraphicFramePr>
            <a:graphicFrameLocks/>
          </p:cNvGraphicFramePr>
          <p:nvPr>
            <p:extLst>
              <p:ext uri="{D42A27DB-BD31-4B8C-83A1-F6EECF244321}">
                <p14:modId xmlns:p14="http://schemas.microsoft.com/office/powerpoint/2010/main" val="2503070074"/>
              </p:ext>
            </p:extLst>
          </p:nvPr>
        </p:nvGraphicFramePr>
        <p:xfrm>
          <a:off x="228600" y="2209800"/>
          <a:ext cx="8610600" cy="3986216"/>
        </p:xfrm>
        <a:graphic>
          <a:graphicData uri="http://schemas.openxmlformats.org/drawingml/2006/table">
            <a:tbl>
              <a:tblPr/>
              <a:tblGrid>
                <a:gridCol w="2819400"/>
                <a:gridCol w="4114800"/>
                <a:gridCol w="1676400"/>
              </a:tblGrid>
              <a:tr h="5332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FF00"/>
                          </a:solidFill>
                          <a:effectLst/>
                          <a:latin typeface="Arial" charset="0"/>
                        </a:rPr>
                        <a:t>Study</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FF00"/>
                          </a:solidFill>
                          <a:effectLst/>
                          <a:latin typeface="Arial" charset="0"/>
                        </a:rPr>
                        <a:t>Cost Savings</a:t>
                      </a:r>
                      <a:endParaRPr kumimoji="0" lang="en-US" sz="2800" b="1" i="0" u="none" strike="noStrike" cap="none" normalizeH="0" baseline="0" dirty="0" smtClean="0">
                        <a:ln>
                          <a:noFill/>
                        </a:ln>
                        <a:solidFill>
                          <a:srgbClr val="FFFF00"/>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FF00"/>
                          </a:solidFill>
                          <a:effectLst/>
                          <a:latin typeface="Arial" charset="0"/>
                        </a:rPr>
                        <a:t>Reference</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78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Randomized trial of brief treatment in the UK (UKATT)</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Reductions in one-year healthcare costs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rgbClr val="FFFFFF"/>
                          </a:solidFill>
                          <a:effectLst/>
                          <a:latin typeface="Arial" charset="0"/>
                        </a:rPr>
                        <a:t>$2.30 cost savings for each $1.00 spent  in intervention</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hlinkClick r:id="rId3"/>
                        </a:rPr>
                        <a:t>Hall, 2005</a:t>
                      </a:r>
                      <a:endParaRPr kumimoji="0" lang="en-US" sz="1400" b="0" i="0" u="none" strike="noStrike" cap="none" normalizeH="0" baseline="0" dirty="0" smtClean="0">
                        <a:ln>
                          <a:noFill/>
                        </a:ln>
                        <a:solidFill>
                          <a:srgbClr val="FFFFFF"/>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42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Project TREAT (Trial for Early Alcohol Treatment) randomized clinical trial: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Screening, brief counseling in 64 primary care clinics of </a:t>
                      </a:r>
                      <a:r>
                        <a:rPr kumimoji="0" lang="en-US" sz="1400" b="0" i="1" u="none" strike="noStrike" cap="none" normalizeH="0" baseline="0" smtClean="0">
                          <a:ln>
                            <a:noFill/>
                          </a:ln>
                          <a:solidFill>
                            <a:srgbClr val="FFFFFF"/>
                          </a:solidFill>
                          <a:effectLst/>
                          <a:latin typeface="Arial" charset="0"/>
                        </a:rPr>
                        <a:t>nondependent alcohol misuse</a:t>
                      </a:r>
                      <a:r>
                        <a:rPr kumimoji="0" lang="en-US" sz="1400" b="0" i="0" u="none" strike="noStrike" cap="none" normalizeH="0" baseline="0" smtClean="0">
                          <a:ln>
                            <a:noFill/>
                          </a:ln>
                          <a:solidFill>
                            <a:srgbClr val="FFFFFF"/>
                          </a:solidFill>
                          <a:effectLst/>
                          <a:latin typeface="Arial" charset="0"/>
                        </a:rPr>
                        <a:t>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Reductions in future healthcare costs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rgbClr val="FFFFFF"/>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rgbClr val="FFFFFF"/>
                          </a:solidFill>
                          <a:effectLst/>
                          <a:latin typeface="Arial" charset="0"/>
                        </a:rPr>
                        <a:t>$4.30 cost savings for each $1.00 spent in  intervention (48-month follow-up)</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1" u="none" strike="noStrike" cap="none" normalizeH="0" baseline="0" dirty="0" smtClean="0">
                        <a:ln>
                          <a:noFill/>
                        </a:ln>
                        <a:solidFill>
                          <a:srgbClr val="FFFFFF"/>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hlinkClick r:id="rId4"/>
                        </a:rPr>
                        <a:t>Fleming et al., 2002</a:t>
                      </a:r>
                      <a:endParaRPr kumimoji="0" lang="en-US" sz="1400" b="0" i="0" u="none" strike="noStrike" cap="none" normalizeH="0" baseline="0" dirty="0" smtClean="0">
                        <a:ln>
                          <a:noFill/>
                        </a:ln>
                        <a:solidFill>
                          <a:srgbClr val="FFFFFF"/>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rgbClr val="FFFFFF"/>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008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Randomized control trial of SBI in a Level I trauma center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Alcohol screening and counseling for trauma patients (&gt;700 patients).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Reductions in medical costs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rgbClr val="FFFFFF"/>
                          </a:solidFill>
                          <a:effectLst/>
                          <a:latin typeface="Arial" charset="0"/>
                        </a:rPr>
                        <a:t>$3.81 cost savings for each $1.00 spent in intervention.</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hlinkClick r:id="rId5"/>
                        </a:rPr>
                        <a:t>Gentilello et al., 2005</a:t>
                      </a:r>
                      <a:endParaRPr kumimoji="0" lang="en-US" sz="1400" b="0" i="0" u="none" strike="noStrike" cap="none" normalizeH="0" baseline="0" dirty="0" smtClean="0">
                        <a:ln>
                          <a:noFill/>
                        </a:ln>
                        <a:solidFill>
                          <a:srgbClr val="FFFFFF"/>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32</a:t>
            </a:fld>
            <a:endParaRPr lang="en-US" dirty="0"/>
          </a:p>
        </p:txBody>
      </p:sp>
    </p:spTree>
    <p:extLst>
      <p:ext uri="{BB962C8B-B14F-4D97-AF65-F5344CB8AC3E}">
        <p14:creationId xmlns:p14="http://schemas.microsoft.com/office/powerpoint/2010/main" val="3547370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923544"/>
            <a:ext cx="8610600" cy="1057656"/>
          </a:xfrm>
        </p:spPr>
        <p:txBody>
          <a:bodyPr/>
          <a:lstStyle/>
          <a:p>
            <a:pPr algn="ctr" eaLnBrk="1" hangingPunct="1"/>
            <a:r>
              <a:rPr lang="en-US" sz="4400" b="1" dirty="0" smtClean="0">
                <a:solidFill>
                  <a:schemeClr val="tx2"/>
                </a:solidFill>
              </a:rPr>
              <a:t>SBIRT for Drugs: </a:t>
            </a:r>
            <a:br>
              <a:rPr lang="en-US" sz="4400" b="1" dirty="0" smtClean="0">
                <a:solidFill>
                  <a:schemeClr val="tx2"/>
                </a:solidFill>
              </a:rPr>
            </a:br>
            <a:r>
              <a:rPr lang="en-US" sz="4400" b="1" dirty="0" smtClean="0">
                <a:solidFill>
                  <a:schemeClr val="tx2"/>
                </a:solidFill>
              </a:rPr>
              <a:t>Saves Healthcare Costs</a:t>
            </a:r>
            <a:endParaRPr lang="bg-BG" sz="4400" b="1" dirty="0" smtClean="0">
              <a:solidFill>
                <a:schemeClr val="tx2"/>
              </a:solidFill>
            </a:endParaRPr>
          </a:p>
        </p:txBody>
      </p:sp>
      <p:graphicFrame>
        <p:nvGraphicFramePr>
          <p:cNvPr id="6" name="Group 2"/>
          <p:cNvGraphicFramePr>
            <a:graphicFrameLocks/>
          </p:cNvGraphicFramePr>
          <p:nvPr>
            <p:extLst>
              <p:ext uri="{D42A27DB-BD31-4B8C-83A1-F6EECF244321}">
                <p14:modId xmlns:p14="http://schemas.microsoft.com/office/powerpoint/2010/main" val="1401211749"/>
              </p:ext>
            </p:extLst>
          </p:nvPr>
        </p:nvGraphicFramePr>
        <p:xfrm>
          <a:off x="228600" y="2438400"/>
          <a:ext cx="8610600" cy="1371099"/>
        </p:xfrm>
        <a:graphic>
          <a:graphicData uri="http://schemas.openxmlformats.org/drawingml/2006/table">
            <a:tbl>
              <a:tblPr/>
              <a:tblGrid>
                <a:gridCol w="2057400"/>
                <a:gridCol w="4343400"/>
                <a:gridCol w="2209800"/>
              </a:tblGrid>
              <a:tr h="5332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FF00"/>
                          </a:solidFill>
                          <a:effectLst/>
                          <a:latin typeface="Arial" charset="0"/>
                        </a:rPr>
                        <a:t>Study</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FF00"/>
                          </a:solidFill>
                          <a:effectLst/>
                          <a:latin typeface="Arial" charset="0"/>
                        </a:rPr>
                        <a:t>Cost Savings</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FF00"/>
                          </a:solidFill>
                          <a:effectLst/>
                          <a:latin typeface="Arial" charset="0"/>
                        </a:rPr>
                        <a:t>Reference</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78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9 hospital ERs in Washington State</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Medicaid costs reduced $366 per person per month.</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hlinkClick r:id="rId3"/>
                        </a:rPr>
                        <a:t>Estee et al., 2010</a:t>
                      </a:r>
                      <a:endParaRPr kumimoji="0" lang="en-US" sz="1600" b="0" i="0" u="none" strike="noStrike" cap="none" normalizeH="0" baseline="0" dirty="0" smtClean="0">
                        <a:ln>
                          <a:noFill/>
                        </a:ln>
                        <a:solidFill>
                          <a:schemeClr val="tx1"/>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33</a:t>
            </a:fld>
            <a:endParaRPr lang="en-US" dirty="0"/>
          </a:p>
        </p:txBody>
      </p:sp>
    </p:spTree>
    <p:extLst>
      <p:ext uri="{BB962C8B-B14F-4D97-AF65-F5344CB8AC3E}">
        <p14:creationId xmlns:p14="http://schemas.microsoft.com/office/powerpoint/2010/main" val="18482156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381000"/>
            <a:ext cx="8610600" cy="1057656"/>
          </a:xfrm>
        </p:spPr>
        <p:txBody>
          <a:bodyPr/>
          <a:lstStyle/>
          <a:p>
            <a:pPr algn="ctr" eaLnBrk="1" hangingPunct="1"/>
            <a:r>
              <a:rPr lang="en-US" sz="4400" dirty="0" smtClean="0">
                <a:solidFill>
                  <a:schemeClr val="tx2"/>
                </a:solidFill>
              </a:rPr>
              <a:t>Coding for SBI Reimbursement</a:t>
            </a:r>
            <a:endParaRPr lang="bg-BG" sz="4400" b="1" dirty="0" smtClean="0">
              <a:solidFill>
                <a:schemeClr val="tx2"/>
              </a:solidFill>
            </a:endParaRPr>
          </a:p>
        </p:txBody>
      </p:sp>
      <p:graphicFrame>
        <p:nvGraphicFramePr>
          <p:cNvPr id="7" name="Group 3"/>
          <p:cNvGraphicFramePr>
            <a:graphicFrameLocks/>
          </p:cNvGraphicFramePr>
          <p:nvPr>
            <p:extLst>
              <p:ext uri="{D42A27DB-BD31-4B8C-83A1-F6EECF244321}">
                <p14:modId xmlns:p14="http://schemas.microsoft.com/office/powerpoint/2010/main" val="3893523959"/>
              </p:ext>
            </p:extLst>
          </p:nvPr>
        </p:nvGraphicFramePr>
        <p:xfrm>
          <a:off x="533400" y="1930398"/>
          <a:ext cx="7924800" cy="4470402"/>
        </p:xfrm>
        <a:graphic>
          <a:graphicData uri="http://schemas.openxmlformats.org/drawingml/2006/table">
            <a:tbl>
              <a:tblPr/>
              <a:tblGrid>
                <a:gridCol w="1981200"/>
                <a:gridCol w="1752600"/>
                <a:gridCol w="2209800"/>
                <a:gridCol w="1981200"/>
              </a:tblGrid>
              <a:tr h="1030202">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FFFF00"/>
                          </a:solidFill>
                          <a:effectLst/>
                          <a:latin typeface="Arial" charset="0"/>
                        </a:rPr>
                        <a:t>Payer</a:t>
                      </a:r>
                    </a:p>
                  </a:txBody>
                  <a:tcPr marT="45709" marB="4570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FFFF00"/>
                          </a:solidFill>
                          <a:effectLst/>
                          <a:latin typeface="Arial" charset="0"/>
                        </a:rPr>
                        <a:t>Code</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FFFF00"/>
                          </a:solidFill>
                          <a:effectLst/>
                          <a:latin typeface="Arial" charset="0"/>
                        </a:rPr>
                        <a:t>Description</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FFFF00"/>
                          </a:solidFill>
                          <a:effectLst/>
                          <a:latin typeface="Arial" charset="0"/>
                        </a:rPr>
                        <a:t>Fee</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FFFF00"/>
                          </a:solidFill>
                          <a:effectLst/>
                          <a:latin typeface="Arial" charset="0"/>
                        </a:rPr>
                        <a:t>Schedule</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0825">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Commercial</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Insurance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CPT 99408</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SBI (15-30 minutes)</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$33.41</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0137">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Commercial Insurance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CPT 99409</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SBI (Greater than 30 minutes)</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$65.51</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79237">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dirty="0" smtClean="0">
                          <a:ln>
                            <a:noFill/>
                          </a:ln>
                          <a:solidFill>
                            <a:schemeClr val="tx1"/>
                          </a:solidFill>
                          <a:effectLst/>
                          <a:latin typeface="Arial" charset="0"/>
                        </a:rPr>
                        <a:t>Medicare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G00396</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SBI (15-30 minutes)</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dirty="0" smtClean="0">
                          <a:ln>
                            <a:noFill/>
                          </a:ln>
                          <a:solidFill>
                            <a:schemeClr val="tx1"/>
                          </a:solidFill>
                          <a:effectLst/>
                          <a:latin typeface="Arial" charset="0"/>
                        </a:rPr>
                        <a:t>$29.42</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34</a:t>
            </a:fld>
            <a:endParaRPr lang="en-US" dirty="0"/>
          </a:p>
        </p:txBody>
      </p:sp>
    </p:spTree>
    <p:extLst>
      <p:ext uri="{BB962C8B-B14F-4D97-AF65-F5344CB8AC3E}">
        <p14:creationId xmlns:p14="http://schemas.microsoft.com/office/powerpoint/2010/main" val="4141239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381000"/>
            <a:ext cx="8610600" cy="1057656"/>
          </a:xfrm>
        </p:spPr>
        <p:txBody>
          <a:bodyPr/>
          <a:lstStyle/>
          <a:p>
            <a:pPr algn="ctr" eaLnBrk="1" hangingPunct="1"/>
            <a:r>
              <a:rPr lang="en-US" sz="4400" dirty="0" smtClean="0">
                <a:solidFill>
                  <a:schemeClr val="tx2"/>
                </a:solidFill>
              </a:rPr>
              <a:t>Coding for SBI Reimbursement</a:t>
            </a:r>
            <a:endParaRPr lang="bg-BG" sz="4400" b="1" dirty="0" smtClean="0">
              <a:solidFill>
                <a:schemeClr val="tx2"/>
              </a:solidFill>
            </a:endParaRPr>
          </a:p>
        </p:txBody>
      </p:sp>
      <p:graphicFrame>
        <p:nvGraphicFramePr>
          <p:cNvPr id="5" name="Group 3"/>
          <p:cNvGraphicFramePr>
            <a:graphicFrameLocks/>
          </p:cNvGraphicFramePr>
          <p:nvPr>
            <p:extLst>
              <p:ext uri="{D42A27DB-BD31-4B8C-83A1-F6EECF244321}">
                <p14:modId xmlns:p14="http://schemas.microsoft.com/office/powerpoint/2010/main" val="2840935978"/>
              </p:ext>
            </p:extLst>
          </p:nvPr>
        </p:nvGraphicFramePr>
        <p:xfrm>
          <a:off x="533400" y="1712912"/>
          <a:ext cx="7924800" cy="4611688"/>
        </p:xfrm>
        <a:graphic>
          <a:graphicData uri="http://schemas.openxmlformats.org/drawingml/2006/table">
            <a:tbl>
              <a:tblPr/>
              <a:tblGrid>
                <a:gridCol w="1981200"/>
                <a:gridCol w="1752600"/>
                <a:gridCol w="2209800"/>
                <a:gridCol w="1981200"/>
              </a:tblGrid>
              <a:tr h="1030309">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FFFF00"/>
                          </a:solidFill>
                          <a:effectLst/>
                          <a:latin typeface="Arial" charset="0"/>
                        </a:rPr>
                        <a:t>Payer</a:t>
                      </a:r>
                    </a:p>
                  </a:txBody>
                  <a:tcPr marT="45709" marB="4570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FFFF00"/>
                          </a:solidFill>
                          <a:effectLst/>
                          <a:latin typeface="Arial" charset="0"/>
                        </a:rPr>
                        <a:t>Code</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FFFF00"/>
                          </a:solidFill>
                          <a:effectLst/>
                          <a:latin typeface="Arial" charset="0"/>
                        </a:rPr>
                        <a:t>Description</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FFFF00"/>
                          </a:solidFill>
                          <a:effectLst/>
                          <a:latin typeface="Arial" charset="0"/>
                        </a:rPr>
                        <a:t>Fee</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FFFF00"/>
                          </a:solidFill>
                          <a:effectLst/>
                          <a:latin typeface="Arial" charset="0"/>
                        </a:rPr>
                        <a:t>Schedule</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0266">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Medicare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G0397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SBI (Greater than 30 minutes)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$57.69</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0266">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Medicaid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H0049</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dirty="0" smtClean="0">
                          <a:ln>
                            <a:noFill/>
                          </a:ln>
                          <a:solidFill>
                            <a:schemeClr val="tx1"/>
                          </a:solidFill>
                          <a:effectLst/>
                          <a:latin typeface="Arial" charset="0"/>
                        </a:rPr>
                        <a:t>Alcohol screening (only)</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$24.00</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0847">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Medicaid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dirty="0" smtClean="0">
                          <a:ln>
                            <a:noFill/>
                          </a:ln>
                          <a:solidFill>
                            <a:schemeClr val="tx1"/>
                          </a:solidFill>
                          <a:effectLst/>
                          <a:latin typeface="Arial" charset="0"/>
                        </a:rPr>
                        <a:t>H0050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smtClean="0">
                          <a:ln>
                            <a:noFill/>
                          </a:ln>
                          <a:solidFill>
                            <a:schemeClr val="tx1"/>
                          </a:solidFill>
                          <a:effectLst/>
                          <a:latin typeface="Arial" charset="0"/>
                        </a:rPr>
                        <a:t>SBI (per 15 minutes)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600" b="0" i="0" u="none" strike="noStrike" cap="none" normalizeH="0" baseline="0" dirty="0" smtClean="0">
                          <a:ln>
                            <a:noFill/>
                          </a:ln>
                          <a:solidFill>
                            <a:schemeClr val="tx1"/>
                          </a:solidFill>
                          <a:effectLst/>
                          <a:latin typeface="Arial" charset="0"/>
                        </a:rPr>
                        <a:t>$48.00</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35</a:t>
            </a:fld>
            <a:endParaRPr lang="en-US" dirty="0"/>
          </a:p>
        </p:txBody>
      </p:sp>
    </p:spTree>
    <p:extLst>
      <p:ext uri="{BB962C8B-B14F-4D97-AF65-F5344CB8AC3E}">
        <p14:creationId xmlns:p14="http://schemas.microsoft.com/office/powerpoint/2010/main" val="14168075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54274" name="Group 814"/>
          <p:cNvGrpSpPr>
            <a:grpSpLocks/>
          </p:cNvGrpSpPr>
          <p:nvPr/>
        </p:nvGrpSpPr>
        <p:grpSpPr bwMode="auto">
          <a:xfrm>
            <a:off x="5054600" y="6164263"/>
            <a:ext cx="155575" cy="617537"/>
            <a:chOff x="6958013" y="2370932"/>
            <a:chExt cx="227013" cy="600869"/>
          </a:xfrm>
        </p:grpSpPr>
        <p:sp>
          <p:nvSpPr>
            <p:cNvPr id="5461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1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75" name="Group 813"/>
          <p:cNvGrpSpPr>
            <a:grpSpLocks/>
          </p:cNvGrpSpPr>
          <p:nvPr/>
        </p:nvGrpSpPr>
        <p:grpSpPr bwMode="auto">
          <a:xfrm>
            <a:off x="5314950" y="6172200"/>
            <a:ext cx="171450" cy="609600"/>
            <a:chOff x="7605713" y="2393949"/>
            <a:chExt cx="227013" cy="584202"/>
          </a:xfrm>
        </p:grpSpPr>
        <p:sp>
          <p:nvSpPr>
            <p:cNvPr id="5461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1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76" name="Group 816"/>
          <p:cNvGrpSpPr>
            <a:grpSpLocks/>
          </p:cNvGrpSpPr>
          <p:nvPr/>
        </p:nvGrpSpPr>
        <p:grpSpPr bwMode="auto">
          <a:xfrm>
            <a:off x="4518025" y="6164263"/>
            <a:ext cx="155575" cy="617537"/>
            <a:chOff x="6958013" y="2370932"/>
            <a:chExt cx="227013" cy="600869"/>
          </a:xfrm>
        </p:grpSpPr>
        <p:sp>
          <p:nvSpPr>
            <p:cNvPr id="5461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1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77" name="Group 819"/>
          <p:cNvGrpSpPr>
            <a:grpSpLocks/>
          </p:cNvGrpSpPr>
          <p:nvPr/>
        </p:nvGrpSpPr>
        <p:grpSpPr bwMode="auto">
          <a:xfrm>
            <a:off x="4778375" y="6172200"/>
            <a:ext cx="171450" cy="609600"/>
            <a:chOff x="7605713" y="2393949"/>
            <a:chExt cx="227013" cy="584202"/>
          </a:xfrm>
        </p:grpSpPr>
        <p:sp>
          <p:nvSpPr>
            <p:cNvPr id="5461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1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78" name="Group 822"/>
          <p:cNvGrpSpPr>
            <a:grpSpLocks/>
          </p:cNvGrpSpPr>
          <p:nvPr/>
        </p:nvGrpSpPr>
        <p:grpSpPr bwMode="auto">
          <a:xfrm>
            <a:off x="3981450" y="6164263"/>
            <a:ext cx="155575" cy="617537"/>
            <a:chOff x="6958013" y="2370932"/>
            <a:chExt cx="227013" cy="600869"/>
          </a:xfrm>
        </p:grpSpPr>
        <p:sp>
          <p:nvSpPr>
            <p:cNvPr id="5461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1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79" name="Group 825"/>
          <p:cNvGrpSpPr>
            <a:grpSpLocks/>
          </p:cNvGrpSpPr>
          <p:nvPr/>
        </p:nvGrpSpPr>
        <p:grpSpPr bwMode="auto">
          <a:xfrm>
            <a:off x="4241800" y="6172200"/>
            <a:ext cx="171450" cy="609600"/>
            <a:chOff x="7605713" y="2393949"/>
            <a:chExt cx="227013" cy="584202"/>
          </a:xfrm>
        </p:grpSpPr>
        <p:sp>
          <p:nvSpPr>
            <p:cNvPr id="5460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0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0" name="Group 828"/>
          <p:cNvGrpSpPr>
            <a:grpSpLocks/>
          </p:cNvGrpSpPr>
          <p:nvPr/>
        </p:nvGrpSpPr>
        <p:grpSpPr bwMode="auto">
          <a:xfrm>
            <a:off x="3446463" y="6164263"/>
            <a:ext cx="153987" cy="617537"/>
            <a:chOff x="6958013" y="2370932"/>
            <a:chExt cx="227013" cy="600869"/>
          </a:xfrm>
        </p:grpSpPr>
        <p:sp>
          <p:nvSpPr>
            <p:cNvPr id="54606"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07"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1" name="Group 831"/>
          <p:cNvGrpSpPr>
            <a:grpSpLocks/>
          </p:cNvGrpSpPr>
          <p:nvPr/>
        </p:nvGrpSpPr>
        <p:grpSpPr bwMode="auto">
          <a:xfrm>
            <a:off x="3705225" y="6172200"/>
            <a:ext cx="173038" cy="609600"/>
            <a:chOff x="7605713" y="2393949"/>
            <a:chExt cx="227013" cy="584202"/>
          </a:xfrm>
        </p:grpSpPr>
        <p:sp>
          <p:nvSpPr>
            <p:cNvPr id="54604"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05"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2" name="Group 834"/>
          <p:cNvGrpSpPr>
            <a:grpSpLocks/>
          </p:cNvGrpSpPr>
          <p:nvPr/>
        </p:nvGrpSpPr>
        <p:grpSpPr bwMode="auto">
          <a:xfrm>
            <a:off x="2909888" y="6164263"/>
            <a:ext cx="155575" cy="617537"/>
            <a:chOff x="6958013" y="2370932"/>
            <a:chExt cx="227013" cy="600869"/>
          </a:xfrm>
        </p:grpSpPr>
        <p:sp>
          <p:nvSpPr>
            <p:cNvPr id="54602"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03"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3" name="Group 837"/>
          <p:cNvGrpSpPr>
            <a:grpSpLocks/>
          </p:cNvGrpSpPr>
          <p:nvPr/>
        </p:nvGrpSpPr>
        <p:grpSpPr bwMode="auto">
          <a:xfrm>
            <a:off x="3168650" y="6172200"/>
            <a:ext cx="173038" cy="609600"/>
            <a:chOff x="7605713" y="2393949"/>
            <a:chExt cx="227013" cy="584202"/>
          </a:xfrm>
        </p:grpSpPr>
        <p:sp>
          <p:nvSpPr>
            <p:cNvPr id="5460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0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4" name="Group 840"/>
          <p:cNvGrpSpPr>
            <a:grpSpLocks/>
          </p:cNvGrpSpPr>
          <p:nvPr/>
        </p:nvGrpSpPr>
        <p:grpSpPr bwMode="auto">
          <a:xfrm>
            <a:off x="2373313" y="6164263"/>
            <a:ext cx="155575" cy="617537"/>
            <a:chOff x="6958013" y="2370932"/>
            <a:chExt cx="227013" cy="600869"/>
          </a:xfrm>
        </p:grpSpPr>
        <p:sp>
          <p:nvSpPr>
            <p:cNvPr id="5459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9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5" name="Group 843"/>
          <p:cNvGrpSpPr>
            <a:grpSpLocks/>
          </p:cNvGrpSpPr>
          <p:nvPr/>
        </p:nvGrpSpPr>
        <p:grpSpPr bwMode="auto">
          <a:xfrm>
            <a:off x="2633663" y="6172200"/>
            <a:ext cx="171450" cy="609600"/>
            <a:chOff x="7605713" y="2393949"/>
            <a:chExt cx="227013" cy="584202"/>
          </a:xfrm>
        </p:grpSpPr>
        <p:sp>
          <p:nvSpPr>
            <p:cNvPr id="5459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9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6" name="Group 846"/>
          <p:cNvGrpSpPr>
            <a:grpSpLocks/>
          </p:cNvGrpSpPr>
          <p:nvPr/>
        </p:nvGrpSpPr>
        <p:grpSpPr bwMode="auto">
          <a:xfrm>
            <a:off x="1836738" y="6164263"/>
            <a:ext cx="155575" cy="617537"/>
            <a:chOff x="6958013" y="2370932"/>
            <a:chExt cx="227013" cy="600869"/>
          </a:xfrm>
        </p:grpSpPr>
        <p:sp>
          <p:nvSpPr>
            <p:cNvPr id="5459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9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7" name="Group 849"/>
          <p:cNvGrpSpPr>
            <a:grpSpLocks/>
          </p:cNvGrpSpPr>
          <p:nvPr/>
        </p:nvGrpSpPr>
        <p:grpSpPr bwMode="auto">
          <a:xfrm>
            <a:off x="2097088" y="6172200"/>
            <a:ext cx="171450" cy="609600"/>
            <a:chOff x="7605713" y="2393949"/>
            <a:chExt cx="227013" cy="584202"/>
          </a:xfrm>
        </p:grpSpPr>
        <p:sp>
          <p:nvSpPr>
            <p:cNvPr id="5459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9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8" name="Group 852"/>
          <p:cNvGrpSpPr>
            <a:grpSpLocks/>
          </p:cNvGrpSpPr>
          <p:nvPr/>
        </p:nvGrpSpPr>
        <p:grpSpPr bwMode="auto">
          <a:xfrm>
            <a:off x="1301750" y="6164263"/>
            <a:ext cx="153988" cy="617537"/>
            <a:chOff x="6958013" y="2370932"/>
            <a:chExt cx="227013" cy="600869"/>
          </a:xfrm>
        </p:grpSpPr>
        <p:sp>
          <p:nvSpPr>
            <p:cNvPr id="5459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9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9" name="Group 855"/>
          <p:cNvGrpSpPr>
            <a:grpSpLocks/>
          </p:cNvGrpSpPr>
          <p:nvPr/>
        </p:nvGrpSpPr>
        <p:grpSpPr bwMode="auto">
          <a:xfrm>
            <a:off x="1560513" y="6172200"/>
            <a:ext cx="173037" cy="609600"/>
            <a:chOff x="7605713" y="2393949"/>
            <a:chExt cx="227013" cy="584202"/>
          </a:xfrm>
        </p:grpSpPr>
        <p:sp>
          <p:nvSpPr>
            <p:cNvPr id="5458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8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0" name="Group 858"/>
          <p:cNvGrpSpPr>
            <a:grpSpLocks/>
          </p:cNvGrpSpPr>
          <p:nvPr/>
        </p:nvGrpSpPr>
        <p:grpSpPr bwMode="auto">
          <a:xfrm>
            <a:off x="765175" y="6164263"/>
            <a:ext cx="155575" cy="617537"/>
            <a:chOff x="6958013" y="2370932"/>
            <a:chExt cx="227013" cy="600869"/>
          </a:xfrm>
        </p:grpSpPr>
        <p:sp>
          <p:nvSpPr>
            <p:cNvPr id="54586"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87"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1" name="Group 861"/>
          <p:cNvGrpSpPr>
            <a:grpSpLocks/>
          </p:cNvGrpSpPr>
          <p:nvPr/>
        </p:nvGrpSpPr>
        <p:grpSpPr bwMode="auto">
          <a:xfrm>
            <a:off x="1023938" y="6172200"/>
            <a:ext cx="173037" cy="609600"/>
            <a:chOff x="7605713" y="2393949"/>
            <a:chExt cx="227013" cy="584202"/>
          </a:xfrm>
        </p:grpSpPr>
        <p:sp>
          <p:nvSpPr>
            <p:cNvPr id="54584"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85"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2" name="Group 864"/>
          <p:cNvGrpSpPr>
            <a:grpSpLocks/>
          </p:cNvGrpSpPr>
          <p:nvPr/>
        </p:nvGrpSpPr>
        <p:grpSpPr bwMode="auto">
          <a:xfrm>
            <a:off x="228600" y="6164263"/>
            <a:ext cx="155575" cy="617537"/>
            <a:chOff x="6958013" y="2370932"/>
            <a:chExt cx="227013" cy="600869"/>
          </a:xfrm>
        </p:grpSpPr>
        <p:sp>
          <p:nvSpPr>
            <p:cNvPr id="54582"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83"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3" name="Group 867"/>
          <p:cNvGrpSpPr>
            <a:grpSpLocks/>
          </p:cNvGrpSpPr>
          <p:nvPr/>
        </p:nvGrpSpPr>
        <p:grpSpPr bwMode="auto">
          <a:xfrm>
            <a:off x="488950" y="6172200"/>
            <a:ext cx="171450" cy="609600"/>
            <a:chOff x="7605713" y="2393949"/>
            <a:chExt cx="227013" cy="584202"/>
          </a:xfrm>
        </p:grpSpPr>
        <p:sp>
          <p:nvSpPr>
            <p:cNvPr id="5458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8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4" name="Group 870"/>
          <p:cNvGrpSpPr>
            <a:grpSpLocks/>
          </p:cNvGrpSpPr>
          <p:nvPr/>
        </p:nvGrpSpPr>
        <p:grpSpPr bwMode="auto">
          <a:xfrm>
            <a:off x="4656138" y="5503863"/>
            <a:ext cx="155575" cy="617537"/>
            <a:chOff x="6958013" y="2370932"/>
            <a:chExt cx="227013" cy="600869"/>
          </a:xfrm>
        </p:grpSpPr>
        <p:sp>
          <p:nvSpPr>
            <p:cNvPr id="5457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7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5" name="Group 873"/>
          <p:cNvGrpSpPr>
            <a:grpSpLocks/>
          </p:cNvGrpSpPr>
          <p:nvPr/>
        </p:nvGrpSpPr>
        <p:grpSpPr bwMode="auto">
          <a:xfrm>
            <a:off x="4916488" y="5511800"/>
            <a:ext cx="171450" cy="609600"/>
            <a:chOff x="7605713" y="2393949"/>
            <a:chExt cx="227013" cy="584202"/>
          </a:xfrm>
        </p:grpSpPr>
        <p:sp>
          <p:nvSpPr>
            <p:cNvPr id="5457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7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6" name="Group 876"/>
          <p:cNvGrpSpPr>
            <a:grpSpLocks/>
          </p:cNvGrpSpPr>
          <p:nvPr/>
        </p:nvGrpSpPr>
        <p:grpSpPr bwMode="auto">
          <a:xfrm>
            <a:off x="4121150" y="5503863"/>
            <a:ext cx="153988" cy="617537"/>
            <a:chOff x="6958013" y="2370932"/>
            <a:chExt cx="227013" cy="600869"/>
          </a:xfrm>
        </p:grpSpPr>
        <p:sp>
          <p:nvSpPr>
            <p:cNvPr id="5457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7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7" name="Group 879"/>
          <p:cNvGrpSpPr>
            <a:grpSpLocks/>
          </p:cNvGrpSpPr>
          <p:nvPr/>
        </p:nvGrpSpPr>
        <p:grpSpPr bwMode="auto">
          <a:xfrm>
            <a:off x="4379913" y="5511800"/>
            <a:ext cx="173037" cy="609600"/>
            <a:chOff x="7605713" y="2393949"/>
            <a:chExt cx="227013" cy="584202"/>
          </a:xfrm>
        </p:grpSpPr>
        <p:sp>
          <p:nvSpPr>
            <p:cNvPr id="5457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7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8" name="Group 882"/>
          <p:cNvGrpSpPr>
            <a:grpSpLocks/>
          </p:cNvGrpSpPr>
          <p:nvPr/>
        </p:nvGrpSpPr>
        <p:grpSpPr bwMode="auto">
          <a:xfrm>
            <a:off x="3584575" y="5503863"/>
            <a:ext cx="155575" cy="617537"/>
            <a:chOff x="6958013" y="2370932"/>
            <a:chExt cx="227013" cy="600869"/>
          </a:xfrm>
        </p:grpSpPr>
        <p:sp>
          <p:nvSpPr>
            <p:cNvPr id="5457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7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9" name="Group 885"/>
          <p:cNvGrpSpPr>
            <a:grpSpLocks/>
          </p:cNvGrpSpPr>
          <p:nvPr/>
        </p:nvGrpSpPr>
        <p:grpSpPr bwMode="auto">
          <a:xfrm>
            <a:off x="3843338" y="5511800"/>
            <a:ext cx="173037" cy="609600"/>
            <a:chOff x="7605713" y="2393949"/>
            <a:chExt cx="227013" cy="584202"/>
          </a:xfrm>
        </p:grpSpPr>
        <p:sp>
          <p:nvSpPr>
            <p:cNvPr id="5456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6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0" name="Group 888"/>
          <p:cNvGrpSpPr>
            <a:grpSpLocks/>
          </p:cNvGrpSpPr>
          <p:nvPr/>
        </p:nvGrpSpPr>
        <p:grpSpPr bwMode="auto">
          <a:xfrm>
            <a:off x="3048000" y="5503863"/>
            <a:ext cx="155575" cy="617537"/>
            <a:chOff x="6958013" y="2370932"/>
            <a:chExt cx="227013" cy="600869"/>
          </a:xfrm>
        </p:grpSpPr>
        <p:sp>
          <p:nvSpPr>
            <p:cNvPr id="54566"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67"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1" name="Group 891"/>
          <p:cNvGrpSpPr>
            <a:grpSpLocks/>
          </p:cNvGrpSpPr>
          <p:nvPr/>
        </p:nvGrpSpPr>
        <p:grpSpPr bwMode="auto">
          <a:xfrm>
            <a:off x="3308350" y="5511800"/>
            <a:ext cx="171450" cy="609600"/>
            <a:chOff x="7605713" y="2393949"/>
            <a:chExt cx="227013" cy="584202"/>
          </a:xfrm>
        </p:grpSpPr>
        <p:sp>
          <p:nvSpPr>
            <p:cNvPr id="54564"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65"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2" name="Group 894"/>
          <p:cNvGrpSpPr>
            <a:grpSpLocks/>
          </p:cNvGrpSpPr>
          <p:nvPr/>
        </p:nvGrpSpPr>
        <p:grpSpPr bwMode="auto">
          <a:xfrm>
            <a:off x="2511425" y="5503863"/>
            <a:ext cx="155575" cy="617537"/>
            <a:chOff x="6958013" y="2370932"/>
            <a:chExt cx="227013" cy="600869"/>
          </a:xfrm>
        </p:grpSpPr>
        <p:sp>
          <p:nvSpPr>
            <p:cNvPr id="54562"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63"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3" name="Group 897"/>
          <p:cNvGrpSpPr>
            <a:grpSpLocks/>
          </p:cNvGrpSpPr>
          <p:nvPr/>
        </p:nvGrpSpPr>
        <p:grpSpPr bwMode="auto">
          <a:xfrm>
            <a:off x="2771775" y="5511800"/>
            <a:ext cx="171450" cy="609600"/>
            <a:chOff x="7605713" y="2393949"/>
            <a:chExt cx="227013" cy="584202"/>
          </a:xfrm>
        </p:grpSpPr>
        <p:sp>
          <p:nvSpPr>
            <p:cNvPr id="5456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6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4" name="Group 900"/>
          <p:cNvGrpSpPr>
            <a:grpSpLocks/>
          </p:cNvGrpSpPr>
          <p:nvPr/>
        </p:nvGrpSpPr>
        <p:grpSpPr bwMode="auto">
          <a:xfrm>
            <a:off x="1974850" y="5503863"/>
            <a:ext cx="155575" cy="617537"/>
            <a:chOff x="6958013" y="2370932"/>
            <a:chExt cx="227013" cy="600869"/>
          </a:xfrm>
        </p:grpSpPr>
        <p:sp>
          <p:nvSpPr>
            <p:cNvPr id="5455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5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5" name="Group 903"/>
          <p:cNvGrpSpPr>
            <a:grpSpLocks/>
          </p:cNvGrpSpPr>
          <p:nvPr/>
        </p:nvGrpSpPr>
        <p:grpSpPr bwMode="auto">
          <a:xfrm>
            <a:off x="2235200" y="5511800"/>
            <a:ext cx="171450" cy="609600"/>
            <a:chOff x="7605713" y="2393949"/>
            <a:chExt cx="227013" cy="584202"/>
          </a:xfrm>
        </p:grpSpPr>
        <p:sp>
          <p:nvSpPr>
            <p:cNvPr id="5455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5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6" name="Group 906"/>
          <p:cNvGrpSpPr>
            <a:grpSpLocks/>
          </p:cNvGrpSpPr>
          <p:nvPr/>
        </p:nvGrpSpPr>
        <p:grpSpPr bwMode="auto">
          <a:xfrm>
            <a:off x="1439863" y="5503863"/>
            <a:ext cx="153987" cy="617537"/>
            <a:chOff x="6958013" y="2370932"/>
            <a:chExt cx="227013" cy="600869"/>
          </a:xfrm>
        </p:grpSpPr>
        <p:sp>
          <p:nvSpPr>
            <p:cNvPr id="5455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5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7" name="Group 909"/>
          <p:cNvGrpSpPr>
            <a:grpSpLocks/>
          </p:cNvGrpSpPr>
          <p:nvPr/>
        </p:nvGrpSpPr>
        <p:grpSpPr bwMode="auto">
          <a:xfrm>
            <a:off x="1698625" y="5511800"/>
            <a:ext cx="173038" cy="609600"/>
            <a:chOff x="7605713" y="2393949"/>
            <a:chExt cx="227013" cy="584202"/>
          </a:xfrm>
        </p:grpSpPr>
        <p:sp>
          <p:nvSpPr>
            <p:cNvPr id="5455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5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8" name="Group 912"/>
          <p:cNvGrpSpPr>
            <a:grpSpLocks/>
          </p:cNvGrpSpPr>
          <p:nvPr/>
        </p:nvGrpSpPr>
        <p:grpSpPr bwMode="auto">
          <a:xfrm>
            <a:off x="903288" y="5503863"/>
            <a:ext cx="155575" cy="617537"/>
            <a:chOff x="6958013" y="2370932"/>
            <a:chExt cx="227013" cy="600869"/>
          </a:xfrm>
        </p:grpSpPr>
        <p:sp>
          <p:nvSpPr>
            <p:cNvPr id="5455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5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9" name="Group 915"/>
          <p:cNvGrpSpPr>
            <a:grpSpLocks/>
          </p:cNvGrpSpPr>
          <p:nvPr/>
        </p:nvGrpSpPr>
        <p:grpSpPr bwMode="auto">
          <a:xfrm>
            <a:off x="1162050" y="5511800"/>
            <a:ext cx="173038" cy="609600"/>
            <a:chOff x="7605713" y="2393949"/>
            <a:chExt cx="227013" cy="584202"/>
          </a:xfrm>
        </p:grpSpPr>
        <p:sp>
          <p:nvSpPr>
            <p:cNvPr id="5454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4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0" name="Group 918"/>
          <p:cNvGrpSpPr>
            <a:grpSpLocks/>
          </p:cNvGrpSpPr>
          <p:nvPr/>
        </p:nvGrpSpPr>
        <p:grpSpPr bwMode="auto">
          <a:xfrm>
            <a:off x="627063" y="5511800"/>
            <a:ext cx="171450" cy="609600"/>
            <a:chOff x="7605713" y="2393949"/>
            <a:chExt cx="227013" cy="584202"/>
          </a:xfrm>
        </p:grpSpPr>
        <p:sp>
          <p:nvSpPr>
            <p:cNvPr id="5454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4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1" name="Group 921"/>
          <p:cNvGrpSpPr>
            <a:grpSpLocks/>
          </p:cNvGrpSpPr>
          <p:nvPr/>
        </p:nvGrpSpPr>
        <p:grpSpPr bwMode="auto">
          <a:xfrm>
            <a:off x="4387850" y="4843463"/>
            <a:ext cx="155575" cy="617537"/>
            <a:chOff x="6958013" y="2370932"/>
            <a:chExt cx="227013" cy="600869"/>
          </a:xfrm>
        </p:grpSpPr>
        <p:sp>
          <p:nvSpPr>
            <p:cNvPr id="5454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4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2" name="Group 924"/>
          <p:cNvGrpSpPr>
            <a:grpSpLocks/>
          </p:cNvGrpSpPr>
          <p:nvPr/>
        </p:nvGrpSpPr>
        <p:grpSpPr bwMode="auto">
          <a:xfrm>
            <a:off x="4648200" y="4851400"/>
            <a:ext cx="171450" cy="609600"/>
            <a:chOff x="7605713" y="2393949"/>
            <a:chExt cx="227013" cy="584202"/>
          </a:xfrm>
        </p:grpSpPr>
        <p:sp>
          <p:nvSpPr>
            <p:cNvPr id="5454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4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3" name="Group 927"/>
          <p:cNvGrpSpPr>
            <a:grpSpLocks/>
          </p:cNvGrpSpPr>
          <p:nvPr/>
        </p:nvGrpSpPr>
        <p:grpSpPr bwMode="auto">
          <a:xfrm>
            <a:off x="3852863" y="4843463"/>
            <a:ext cx="153987" cy="617537"/>
            <a:chOff x="6958013" y="2370932"/>
            <a:chExt cx="227013" cy="600869"/>
          </a:xfrm>
        </p:grpSpPr>
        <p:sp>
          <p:nvSpPr>
            <p:cNvPr id="5454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4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4" name="Group 930"/>
          <p:cNvGrpSpPr>
            <a:grpSpLocks/>
          </p:cNvGrpSpPr>
          <p:nvPr/>
        </p:nvGrpSpPr>
        <p:grpSpPr bwMode="auto">
          <a:xfrm>
            <a:off x="4111625" y="4851400"/>
            <a:ext cx="173038" cy="609600"/>
            <a:chOff x="7605713" y="2393949"/>
            <a:chExt cx="227013" cy="584202"/>
          </a:xfrm>
        </p:grpSpPr>
        <p:sp>
          <p:nvSpPr>
            <p:cNvPr id="5453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3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5" name="Group 933"/>
          <p:cNvGrpSpPr>
            <a:grpSpLocks/>
          </p:cNvGrpSpPr>
          <p:nvPr/>
        </p:nvGrpSpPr>
        <p:grpSpPr bwMode="auto">
          <a:xfrm>
            <a:off x="3316288" y="4843463"/>
            <a:ext cx="155575" cy="617537"/>
            <a:chOff x="6958013" y="2370932"/>
            <a:chExt cx="227013" cy="600869"/>
          </a:xfrm>
        </p:grpSpPr>
        <p:sp>
          <p:nvSpPr>
            <p:cNvPr id="54536"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37"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6" name="Group 936"/>
          <p:cNvGrpSpPr>
            <a:grpSpLocks/>
          </p:cNvGrpSpPr>
          <p:nvPr/>
        </p:nvGrpSpPr>
        <p:grpSpPr bwMode="auto">
          <a:xfrm>
            <a:off x="3575050" y="4851400"/>
            <a:ext cx="173038" cy="609600"/>
            <a:chOff x="7605713" y="2393949"/>
            <a:chExt cx="227013" cy="584202"/>
          </a:xfrm>
        </p:grpSpPr>
        <p:sp>
          <p:nvSpPr>
            <p:cNvPr id="54534"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35"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7" name="Group 939"/>
          <p:cNvGrpSpPr>
            <a:grpSpLocks/>
          </p:cNvGrpSpPr>
          <p:nvPr/>
        </p:nvGrpSpPr>
        <p:grpSpPr bwMode="auto">
          <a:xfrm>
            <a:off x="2779713" y="4843463"/>
            <a:ext cx="155575" cy="617537"/>
            <a:chOff x="6958013" y="2370932"/>
            <a:chExt cx="227013" cy="600869"/>
          </a:xfrm>
        </p:grpSpPr>
        <p:sp>
          <p:nvSpPr>
            <p:cNvPr id="54532"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33"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8" name="Group 942"/>
          <p:cNvGrpSpPr>
            <a:grpSpLocks/>
          </p:cNvGrpSpPr>
          <p:nvPr/>
        </p:nvGrpSpPr>
        <p:grpSpPr bwMode="auto">
          <a:xfrm>
            <a:off x="3040063" y="4851400"/>
            <a:ext cx="171450" cy="609600"/>
            <a:chOff x="7605713" y="2393949"/>
            <a:chExt cx="227013" cy="584202"/>
          </a:xfrm>
        </p:grpSpPr>
        <p:sp>
          <p:nvSpPr>
            <p:cNvPr id="5453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3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9" name="Group 945"/>
          <p:cNvGrpSpPr>
            <a:grpSpLocks/>
          </p:cNvGrpSpPr>
          <p:nvPr/>
        </p:nvGrpSpPr>
        <p:grpSpPr bwMode="auto">
          <a:xfrm>
            <a:off x="2243138" y="4843463"/>
            <a:ext cx="155575" cy="617537"/>
            <a:chOff x="6958013" y="2370932"/>
            <a:chExt cx="227013" cy="600869"/>
          </a:xfrm>
        </p:grpSpPr>
        <p:sp>
          <p:nvSpPr>
            <p:cNvPr id="5452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2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0" name="Group 948"/>
          <p:cNvGrpSpPr>
            <a:grpSpLocks/>
          </p:cNvGrpSpPr>
          <p:nvPr/>
        </p:nvGrpSpPr>
        <p:grpSpPr bwMode="auto">
          <a:xfrm>
            <a:off x="2503488" y="4851400"/>
            <a:ext cx="171450" cy="609600"/>
            <a:chOff x="7605713" y="2393949"/>
            <a:chExt cx="227013" cy="584202"/>
          </a:xfrm>
        </p:grpSpPr>
        <p:sp>
          <p:nvSpPr>
            <p:cNvPr id="5452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2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1" name="Group 951"/>
          <p:cNvGrpSpPr>
            <a:grpSpLocks/>
          </p:cNvGrpSpPr>
          <p:nvPr/>
        </p:nvGrpSpPr>
        <p:grpSpPr bwMode="auto">
          <a:xfrm>
            <a:off x="1708150" y="4843463"/>
            <a:ext cx="153988" cy="617537"/>
            <a:chOff x="6958013" y="2370932"/>
            <a:chExt cx="227013" cy="600869"/>
          </a:xfrm>
        </p:grpSpPr>
        <p:sp>
          <p:nvSpPr>
            <p:cNvPr id="5452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2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2" name="Group 954"/>
          <p:cNvGrpSpPr>
            <a:grpSpLocks/>
          </p:cNvGrpSpPr>
          <p:nvPr/>
        </p:nvGrpSpPr>
        <p:grpSpPr bwMode="auto">
          <a:xfrm>
            <a:off x="1966913" y="4851400"/>
            <a:ext cx="173037" cy="609600"/>
            <a:chOff x="7605713" y="2393949"/>
            <a:chExt cx="227013" cy="584202"/>
          </a:xfrm>
        </p:grpSpPr>
        <p:sp>
          <p:nvSpPr>
            <p:cNvPr id="5452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2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3" name="Group 957"/>
          <p:cNvGrpSpPr>
            <a:grpSpLocks/>
          </p:cNvGrpSpPr>
          <p:nvPr/>
        </p:nvGrpSpPr>
        <p:grpSpPr bwMode="auto">
          <a:xfrm>
            <a:off x="1171575" y="4843463"/>
            <a:ext cx="155575" cy="617537"/>
            <a:chOff x="6958013" y="2370932"/>
            <a:chExt cx="227013" cy="600869"/>
          </a:xfrm>
        </p:grpSpPr>
        <p:sp>
          <p:nvSpPr>
            <p:cNvPr id="5452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2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4" name="Group 960"/>
          <p:cNvGrpSpPr>
            <a:grpSpLocks/>
          </p:cNvGrpSpPr>
          <p:nvPr/>
        </p:nvGrpSpPr>
        <p:grpSpPr bwMode="auto">
          <a:xfrm>
            <a:off x="1430338" y="4851400"/>
            <a:ext cx="173037" cy="609600"/>
            <a:chOff x="7605713" y="2393949"/>
            <a:chExt cx="227013" cy="584202"/>
          </a:xfrm>
        </p:grpSpPr>
        <p:sp>
          <p:nvSpPr>
            <p:cNvPr id="5451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1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5" name="Group 963"/>
          <p:cNvGrpSpPr>
            <a:grpSpLocks/>
          </p:cNvGrpSpPr>
          <p:nvPr/>
        </p:nvGrpSpPr>
        <p:grpSpPr bwMode="auto">
          <a:xfrm>
            <a:off x="895350" y="4851400"/>
            <a:ext cx="171450" cy="609600"/>
            <a:chOff x="7605713" y="2393949"/>
            <a:chExt cx="227013" cy="584202"/>
          </a:xfrm>
        </p:grpSpPr>
        <p:sp>
          <p:nvSpPr>
            <p:cNvPr id="5451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1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6" name="Group 966"/>
          <p:cNvGrpSpPr>
            <a:grpSpLocks/>
          </p:cNvGrpSpPr>
          <p:nvPr/>
        </p:nvGrpSpPr>
        <p:grpSpPr bwMode="auto">
          <a:xfrm>
            <a:off x="4121150" y="4184650"/>
            <a:ext cx="153988" cy="615950"/>
            <a:chOff x="6958013" y="2370932"/>
            <a:chExt cx="227013" cy="600869"/>
          </a:xfrm>
        </p:grpSpPr>
        <p:sp>
          <p:nvSpPr>
            <p:cNvPr id="5451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1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7" name="Group 969"/>
          <p:cNvGrpSpPr>
            <a:grpSpLocks/>
          </p:cNvGrpSpPr>
          <p:nvPr/>
        </p:nvGrpSpPr>
        <p:grpSpPr bwMode="auto">
          <a:xfrm>
            <a:off x="4379913" y="4191000"/>
            <a:ext cx="173037" cy="609600"/>
            <a:chOff x="7605713" y="2393949"/>
            <a:chExt cx="227013" cy="584202"/>
          </a:xfrm>
        </p:grpSpPr>
        <p:sp>
          <p:nvSpPr>
            <p:cNvPr id="5451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1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8" name="Group 972"/>
          <p:cNvGrpSpPr>
            <a:grpSpLocks/>
          </p:cNvGrpSpPr>
          <p:nvPr/>
        </p:nvGrpSpPr>
        <p:grpSpPr bwMode="auto">
          <a:xfrm>
            <a:off x="3584575" y="4184650"/>
            <a:ext cx="155575" cy="615950"/>
            <a:chOff x="6958013" y="2370932"/>
            <a:chExt cx="227013" cy="600869"/>
          </a:xfrm>
        </p:grpSpPr>
        <p:sp>
          <p:nvSpPr>
            <p:cNvPr id="5451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1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9" name="Group 975"/>
          <p:cNvGrpSpPr>
            <a:grpSpLocks/>
          </p:cNvGrpSpPr>
          <p:nvPr/>
        </p:nvGrpSpPr>
        <p:grpSpPr bwMode="auto">
          <a:xfrm>
            <a:off x="3843338" y="4191000"/>
            <a:ext cx="173037" cy="609600"/>
            <a:chOff x="7605713" y="2393949"/>
            <a:chExt cx="227013" cy="584202"/>
          </a:xfrm>
        </p:grpSpPr>
        <p:sp>
          <p:nvSpPr>
            <p:cNvPr id="5450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0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0" name="Group 978"/>
          <p:cNvGrpSpPr>
            <a:grpSpLocks/>
          </p:cNvGrpSpPr>
          <p:nvPr/>
        </p:nvGrpSpPr>
        <p:grpSpPr bwMode="auto">
          <a:xfrm>
            <a:off x="3048000" y="4184650"/>
            <a:ext cx="155575" cy="615950"/>
            <a:chOff x="6958013" y="2370932"/>
            <a:chExt cx="227013" cy="600869"/>
          </a:xfrm>
        </p:grpSpPr>
        <p:sp>
          <p:nvSpPr>
            <p:cNvPr id="54506"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07"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1" name="Group 981"/>
          <p:cNvGrpSpPr>
            <a:grpSpLocks/>
          </p:cNvGrpSpPr>
          <p:nvPr/>
        </p:nvGrpSpPr>
        <p:grpSpPr bwMode="auto">
          <a:xfrm>
            <a:off x="3308350" y="4191000"/>
            <a:ext cx="171450" cy="609600"/>
            <a:chOff x="7605713" y="2393949"/>
            <a:chExt cx="227013" cy="584202"/>
          </a:xfrm>
        </p:grpSpPr>
        <p:sp>
          <p:nvSpPr>
            <p:cNvPr id="54504"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05"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2" name="Group 984"/>
          <p:cNvGrpSpPr>
            <a:grpSpLocks/>
          </p:cNvGrpSpPr>
          <p:nvPr/>
        </p:nvGrpSpPr>
        <p:grpSpPr bwMode="auto">
          <a:xfrm>
            <a:off x="2511425" y="4184650"/>
            <a:ext cx="155575" cy="615950"/>
            <a:chOff x="6958013" y="2370932"/>
            <a:chExt cx="227013" cy="600869"/>
          </a:xfrm>
        </p:grpSpPr>
        <p:sp>
          <p:nvSpPr>
            <p:cNvPr id="54502"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03"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3" name="Group 987"/>
          <p:cNvGrpSpPr>
            <a:grpSpLocks/>
          </p:cNvGrpSpPr>
          <p:nvPr/>
        </p:nvGrpSpPr>
        <p:grpSpPr bwMode="auto">
          <a:xfrm>
            <a:off x="2771775" y="4191000"/>
            <a:ext cx="171450" cy="609600"/>
            <a:chOff x="7605713" y="2393949"/>
            <a:chExt cx="227013" cy="584202"/>
          </a:xfrm>
        </p:grpSpPr>
        <p:sp>
          <p:nvSpPr>
            <p:cNvPr id="5450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0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4" name="Group 990"/>
          <p:cNvGrpSpPr>
            <a:grpSpLocks/>
          </p:cNvGrpSpPr>
          <p:nvPr/>
        </p:nvGrpSpPr>
        <p:grpSpPr bwMode="auto">
          <a:xfrm>
            <a:off x="1974850" y="4184650"/>
            <a:ext cx="155575" cy="615950"/>
            <a:chOff x="6958013" y="2370932"/>
            <a:chExt cx="227013" cy="600869"/>
          </a:xfrm>
        </p:grpSpPr>
        <p:sp>
          <p:nvSpPr>
            <p:cNvPr id="5449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49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5" name="Group 993"/>
          <p:cNvGrpSpPr>
            <a:grpSpLocks/>
          </p:cNvGrpSpPr>
          <p:nvPr/>
        </p:nvGrpSpPr>
        <p:grpSpPr bwMode="auto">
          <a:xfrm>
            <a:off x="2235200" y="4191000"/>
            <a:ext cx="171450" cy="609600"/>
            <a:chOff x="7605713" y="2393949"/>
            <a:chExt cx="227013" cy="584202"/>
          </a:xfrm>
        </p:grpSpPr>
        <p:sp>
          <p:nvSpPr>
            <p:cNvPr id="5449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49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6" name="Group 996"/>
          <p:cNvGrpSpPr>
            <a:grpSpLocks/>
          </p:cNvGrpSpPr>
          <p:nvPr/>
        </p:nvGrpSpPr>
        <p:grpSpPr bwMode="auto">
          <a:xfrm>
            <a:off x="1439863" y="4184650"/>
            <a:ext cx="153987" cy="615950"/>
            <a:chOff x="6958013" y="2370932"/>
            <a:chExt cx="227013" cy="600869"/>
          </a:xfrm>
        </p:grpSpPr>
        <p:sp>
          <p:nvSpPr>
            <p:cNvPr id="5449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49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7" name="Group 999"/>
          <p:cNvGrpSpPr>
            <a:grpSpLocks/>
          </p:cNvGrpSpPr>
          <p:nvPr/>
        </p:nvGrpSpPr>
        <p:grpSpPr bwMode="auto">
          <a:xfrm>
            <a:off x="1698625" y="4191000"/>
            <a:ext cx="173038" cy="609600"/>
            <a:chOff x="7605713" y="2393949"/>
            <a:chExt cx="227013" cy="584202"/>
          </a:xfrm>
        </p:grpSpPr>
        <p:sp>
          <p:nvSpPr>
            <p:cNvPr id="5449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49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8" name="Group 1002"/>
          <p:cNvGrpSpPr>
            <a:grpSpLocks/>
          </p:cNvGrpSpPr>
          <p:nvPr/>
        </p:nvGrpSpPr>
        <p:grpSpPr bwMode="auto">
          <a:xfrm>
            <a:off x="1162050" y="4191000"/>
            <a:ext cx="173038" cy="609600"/>
            <a:chOff x="7605713" y="2393949"/>
            <a:chExt cx="227013" cy="584202"/>
          </a:xfrm>
        </p:grpSpPr>
        <p:sp>
          <p:nvSpPr>
            <p:cNvPr id="5449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49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1005" name="Group 1005"/>
          <p:cNvGrpSpPr/>
          <p:nvPr/>
        </p:nvGrpSpPr>
        <p:grpSpPr>
          <a:xfrm>
            <a:off x="3852314" y="3523568"/>
            <a:ext cx="155264" cy="616954"/>
            <a:chOff x="6958013" y="2370932"/>
            <a:chExt cx="227013" cy="600869"/>
          </a:xfrm>
          <a:solidFill>
            <a:srgbClr val="FFC000"/>
          </a:solidFill>
        </p:grpSpPr>
        <p:sp>
          <p:nvSpPr>
            <p:cNvPr id="1007"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08"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06" name="Group 1008"/>
          <p:cNvGrpSpPr/>
          <p:nvPr/>
        </p:nvGrpSpPr>
        <p:grpSpPr>
          <a:xfrm>
            <a:off x="4112001" y="3530200"/>
            <a:ext cx="172115" cy="610322"/>
            <a:chOff x="7605713" y="2393949"/>
            <a:chExt cx="227013" cy="584202"/>
          </a:xfrm>
          <a:solidFill>
            <a:srgbClr val="FFC000"/>
          </a:solidFill>
        </p:grpSpPr>
        <p:sp>
          <p:nvSpPr>
            <p:cNvPr id="101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09" name="Group 1011"/>
          <p:cNvGrpSpPr/>
          <p:nvPr/>
        </p:nvGrpSpPr>
        <p:grpSpPr>
          <a:xfrm>
            <a:off x="3316091" y="3523568"/>
            <a:ext cx="155264" cy="616954"/>
            <a:chOff x="6958013" y="2370932"/>
            <a:chExt cx="227013" cy="600869"/>
          </a:xfrm>
          <a:solidFill>
            <a:srgbClr val="FFC000"/>
          </a:solidFill>
        </p:grpSpPr>
        <p:sp>
          <p:nvSpPr>
            <p:cNvPr id="101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12" name="Group 1014"/>
          <p:cNvGrpSpPr/>
          <p:nvPr/>
        </p:nvGrpSpPr>
        <p:grpSpPr>
          <a:xfrm>
            <a:off x="3575778" y="3530200"/>
            <a:ext cx="172115" cy="610322"/>
            <a:chOff x="7605713" y="2393949"/>
            <a:chExt cx="227013" cy="584202"/>
          </a:xfrm>
          <a:solidFill>
            <a:srgbClr val="FFC000"/>
          </a:solidFill>
        </p:grpSpPr>
        <p:sp>
          <p:nvSpPr>
            <p:cNvPr id="101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15" name="Group 1017"/>
          <p:cNvGrpSpPr/>
          <p:nvPr/>
        </p:nvGrpSpPr>
        <p:grpSpPr>
          <a:xfrm>
            <a:off x="2779868" y="3523568"/>
            <a:ext cx="155264" cy="616954"/>
            <a:chOff x="6958013" y="2370932"/>
            <a:chExt cx="227013" cy="600869"/>
          </a:xfrm>
          <a:solidFill>
            <a:schemeClr val="bg1"/>
          </a:solidFill>
        </p:grpSpPr>
        <p:sp>
          <p:nvSpPr>
            <p:cNvPr id="1019"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0"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18" name="Group 1020"/>
          <p:cNvGrpSpPr/>
          <p:nvPr/>
        </p:nvGrpSpPr>
        <p:grpSpPr>
          <a:xfrm>
            <a:off x="3039555" y="3530200"/>
            <a:ext cx="172115" cy="610322"/>
            <a:chOff x="7605713" y="2393949"/>
            <a:chExt cx="227013" cy="584202"/>
          </a:xfrm>
          <a:solidFill>
            <a:srgbClr val="FFC000"/>
          </a:solidFill>
        </p:grpSpPr>
        <p:sp>
          <p:nvSpPr>
            <p:cNvPr id="102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21" name="Group 1023"/>
          <p:cNvGrpSpPr/>
          <p:nvPr/>
        </p:nvGrpSpPr>
        <p:grpSpPr>
          <a:xfrm>
            <a:off x="2243645" y="3523568"/>
            <a:ext cx="155264" cy="616954"/>
            <a:chOff x="6958013" y="2370932"/>
            <a:chExt cx="227013" cy="600869"/>
          </a:xfrm>
          <a:solidFill>
            <a:srgbClr val="FFC000"/>
          </a:solidFill>
        </p:grpSpPr>
        <p:sp>
          <p:nvSpPr>
            <p:cNvPr id="1025"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6"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88" name="Group 1026"/>
          <p:cNvGrpSpPr/>
          <p:nvPr/>
        </p:nvGrpSpPr>
        <p:grpSpPr>
          <a:xfrm>
            <a:off x="2503332" y="3530200"/>
            <a:ext cx="172115" cy="610322"/>
            <a:chOff x="7605713" y="2393949"/>
            <a:chExt cx="227013" cy="584202"/>
          </a:xfrm>
          <a:solidFill>
            <a:srgbClr val="FFC000"/>
          </a:solidFill>
        </p:grpSpPr>
        <p:sp>
          <p:nvSpPr>
            <p:cNvPr id="102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89" name="Group 1029"/>
          <p:cNvGrpSpPr/>
          <p:nvPr/>
        </p:nvGrpSpPr>
        <p:grpSpPr>
          <a:xfrm>
            <a:off x="1707422" y="3523568"/>
            <a:ext cx="155264" cy="616954"/>
            <a:chOff x="6958013" y="2370932"/>
            <a:chExt cx="227013" cy="600869"/>
          </a:xfrm>
          <a:solidFill>
            <a:srgbClr val="FFC000"/>
          </a:solidFill>
        </p:grpSpPr>
        <p:sp>
          <p:nvSpPr>
            <p:cNvPr id="1031"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2"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0" name="Group 1032"/>
          <p:cNvGrpSpPr/>
          <p:nvPr/>
        </p:nvGrpSpPr>
        <p:grpSpPr>
          <a:xfrm>
            <a:off x="1967109" y="3530200"/>
            <a:ext cx="172115" cy="610322"/>
            <a:chOff x="7605713" y="2393949"/>
            <a:chExt cx="227013" cy="584202"/>
          </a:xfrm>
          <a:solidFill>
            <a:srgbClr val="FFC000"/>
          </a:solidFill>
        </p:grpSpPr>
        <p:sp>
          <p:nvSpPr>
            <p:cNvPr id="103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1" name="Group 1035"/>
          <p:cNvGrpSpPr/>
          <p:nvPr/>
        </p:nvGrpSpPr>
        <p:grpSpPr>
          <a:xfrm>
            <a:off x="1430886" y="3530200"/>
            <a:ext cx="172115" cy="610322"/>
            <a:chOff x="7605713" y="2393949"/>
            <a:chExt cx="227013" cy="584202"/>
          </a:xfrm>
          <a:solidFill>
            <a:srgbClr val="FFC000"/>
          </a:solidFill>
        </p:grpSpPr>
        <p:sp>
          <p:nvSpPr>
            <p:cNvPr id="103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2" name="Group 1038"/>
          <p:cNvGrpSpPr/>
          <p:nvPr/>
        </p:nvGrpSpPr>
        <p:grpSpPr>
          <a:xfrm>
            <a:off x="3584202" y="2863248"/>
            <a:ext cx="155264" cy="616954"/>
            <a:chOff x="6958013" y="2370932"/>
            <a:chExt cx="227013" cy="600869"/>
          </a:xfrm>
          <a:solidFill>
            <a:srgbClr val="FFC000"/>
          </a:solidFill>
        </p:grpSpPr>
        <p:sp>
          <p:nvSpPr>
            <p:cNvPr id="104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3" name="Group 1041"/>
          <p:cNvGrpSpPr/>
          <p:nvPr/>
        </p:nvGrpSpPr>
        <p:grpSpPr>
          <a:xfrm>
            <a:off x="3843889" y="2869880"/>
            <a:ext cx="172115" cy="610322"/>
            <a:chOff x="7605713" y="2393949"/>
            <a:chExt cx="227013" cy="584202"/>
          </a:xfrm>
          <a:solidFill>
            <a:srgbClr val="FFC000"/>
          </a:solidFill>
        </p:grpSpPr>
        <p:sp>
          <p:nvSpPr>
            <p:cNvPr id="1043"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4"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4" name="Group 1044"/>
          <p:cNvGrpSpPr/>
          <p:nvPr/>
        </p:nvGrpSpPr>
        <p:grpSpPr>
          <a:xfrm>
            <a:off x="3047979" y="2863248"/>
            <a:ext cx="155264" cy="616954"/>
            <a:chOff x="6958013" y="2370932"/>
            <a:chExt cx="227013" cy="600869"/>
          </a:xfrm>
          <a:solidFill>
            <a:srgbClr val="FFC000"/>
          </a:solidFill>
        </p:grpSpPr>
        <p:sp>
          <p:nvSpPr>
            <p:cNvPr id="104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5" name="Group 1047"/>
          <p:cNvGrpSpPr/>
          <p:nvPr/>
        </p:nvGrpSpPr>
        <p:grpSpPr>
          <a:xfrm>
            <a:off x="3307666" y="2869880"/>
            <a:ext cx="172115" cy="610322"/>
            <a:chOff x="7605713" y="2393949"/>
            <a:chExt cx="227013" cy="584202"/>
          </a:xfrm>
          <a:solidFill>
            <a:srgbClr val="FFC000"/>
          </a:solidFill>
        </p:grpSpPr>
        <p:sp>
          <p:nvSpPr>
            <p:cNvPr id="104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6" name="Group 1050"/>
          <p:cNvGrpSpPr/>
          <p:nvPr/>
        </p:nvGrpSpPr>
        <p:grpSpPr>
          <a:xfrm>
            <a:off x="2511756" y="2863248"/>
            <a:ext cx="155264" cy="616954"/>
            <a:chOff x="6958013" y="2370932"/>
            <a:chExt cx="227013" cy="600869"/>
          </a:xfrm>
          <a:solidFill>
            <a:srgbClr val="FFC000"/>
          </a:solidFill>
        </p:grpSpPr>
        <p:sp>
          <p:nvSpPr>
            <p:cNvPr id="105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7" name="Group 1053"/>
          <p:cNvGrpSpPr/>
          <p:nvPr/>
        </p:nvGrpSpPr>
        <p:grpSpPr>
          <a:xfrm>
            <a:off x="2771443" y="2869880"/>
            <a:ext cx="172115" cy="610322"/>
            <a:chOff x="7605713" y="2393949"/>
            <a:chExt cx="227013" cy="584202"/>
          </a:xfrm>
          <a:solidFill>
            <a:srgbClr val="FFC000"/>
          </a:solidFill>
        </p:grpSpPr>
        <p:sp>
          <p:nvSpPr>
            <p:cNvPr id="105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8" name="Group 1056"/>
          <p:cNvGrpSpPr/>
          <p:nvPr/>
        </p:nvGrpSpPr>
        <p:grpSpPr>
          <a:xfrm>
            <a:off x="1975533" y="2863248"/>
            <a:ext cx="155264" cy="616954"/>
            <a:chOff x="6958013" y="2370932"/>
            <a:chExt cx="227013" cy="600869"/>
          </a:xfrm>
          <a:solidFill>
            <a:srgbClr val="FFC000"/>
          </a:solidFill>
        </p:grpSpPr>
        <p:sp>
          <p:nvSpPr>
            <p:cNvPr id="105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9" name="Group 1059"/>
          <p:cNvGrpSpPr/>
          <p:nvPr/>
        </p:nvGrpSpPr>
        <p:grpSpPr>
          <a:xfrm>
            <a:off x="2235220" y="2869880"/>
            <a:ext cx="172115" cy="610322"/>
            <a:chOff x="7605713" y="2393949"/>
            <a:chExt cx="227013" cy="584202"/>
          </a:xfrm>
          <a:solidFill>
            <a:srgbClr val="FFC000"/>
          </a:solidFill>
        </p:grpSpPr>
        <p:sp>
          <p:nvSpPr>
            <p:cNvPr id="106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0" name="Group 1062"/>
          <p:cNvGrpSpPr/>
          <p:nvPr/>
        </p:nvGrpSpPr>
        <p:grpSpPr>
          <a:xfrm>
            <a:off x="1698997" y="2869880"/>
            <a:ext cx="172115" cy="610322"/>
            <a:chOff x="7605713" y="2393949"/>
            <a:chExt cx="227013" cy="584202"/>
          </a:xfrm>
          <a:solidFill>
            <a:srgbClr val="FFC000"/>
          </a:solidFill>
        </p:grpSpPr>
        <p:sp>
          <p:nvSpPr>
            <p:cNvPr id="106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1" name="Group 1065"/>
          <p:cNvGrpSpPr/>
          <p:nvPr/>
        </p:nvGrpSpPr>
        <p:grpSpPr>
          <a:xfrm>
            <a:off x="3316091" y="2202928"/>
            <a:ext cx="155264" cy="616954"/>
            <a:chOff x="6958013" y="2370932"/>
            <a:chExt cx="227013" cy="600869"/>
          </a:xfrm>
          <a:solidFill>
            <a:srgbClr val="FFC000"/>
          </a:solidFill>
        </p:grpSpPr>
        <p:sp>
          <p:nvSpPr>
            <p:cNvPr id="1067"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8"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2" name="Group 1068"/>
          <p:cNvGrpSpPr/>
          <p:nvPr/>
        </p:nvGrpSpPr>
        <p:grpSpPr>
          <a:xfrm>
            <a:off x="3575778" y="2209560"/>
            <a:ext cx="172115" cy="610322"/>
            <a:chOff x="7605713" y="2393949"/>
            <a:chExt cx="227013" cy="584202"/>
          </a:xfrm>
          <a:solidFill>
            <a:srgbClr val="FFC000"/>
          </a:solidFill>
        </p:grpSpPr>
        <p:sp>
          <p:nvSpPr>
            <p:cNvPr id="107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3" name="Group 1071"/>
          <p:cNvGrpSpPr/>
          <p:nvPr/>
        </p:nvGrpSpPr>
        <p:grpSpPr>
          <a:xfrm>
            <a:off x="2779868" y="2202928"/>
            <a:ext cx="155264" cy="616954"/>
            <a:chOff x="6958013" y="2370932"/>
            <a:chExt cx="227013" cy="600869"/>
          </a:xfrm>
          <a:solidFill>
            <a:srgbClr val="FFC000"/>
          </a:solidFill>
        </p:grpSpPr>
        <p:sp>
          <p:nvSpPr>
            <p:cNvPr id="107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4" name="Group 1074"/>
          <p:cNvGrpSpPr/>
          <p:nvPr/>
        </p:nvGrpSpPr>
        <p:grpSpPr>
          <a:xfrm>
            <a:off x="3039555" y="2209560"/>
            <a:ext cx="172115" cy="610322"/>
            <a:chOff x="7605713" y="2393949"/>
            <a:chExt cx="227013" cy="584202"/>
          </a:xfrm>
          <a:solidFill>
            <a:srgbClr val="FFC000"/>
          </a:solidFill>
        </p:grpSpPr>
        <p:sp>
          <p:nvSpPr>
            <p:cNvPr id="107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5" name="Group 1077"/>
          <p:cNvGrpSpPr/>
          <p:nvPr/>
        </p:nvGrpSpPr>
        <p:grpSpPr>
          <a:xfrm>
            <a:off x="2243645" y="2202928"/>
            <a:ext cx="155264" cy="616954"/>
            <a:chOff x="6958013" y="2370932"/>
            <a:chExt cx="227013" cy="600869"/>
          </a:xfrm>
          <a:solidFill>
            <a:srgbClr val="FFC000"/>
          </a:solidFill>
        </p:grpSpPr>
        <p:sp>
          <p:nvSpPr>
            <p:cNvPr id="1079"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0"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6" name="Group 1080"/>
          <p:cNvGrpSpPr/>
          <p:nvPr/>
        </p:nvGrpSpPr>
        <p:grpSpPr>
          <a:xfrm>
            <a:off x="2503332" y="2209560"/>
            <a:ext cx="172115" cy="610322"/>
            <a:chOff x="7605713" y="2393949"/>
            <a:chExt cx="227013" cy="584202"/>
          </a:xfrm>
          <a:solidFill>
            <a:srgbClr val="FFC000"/>
          </a:solidFill>
        </p:grpSpPr>
        <p:sp>
          <p:nvSpPr>
            <p:cNvPr id="108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7" name="Group 1083"/>
          <p:cNvGrpSpPr/>
          <p:nvPr/>
        </p:nvGrpSpPr>
        <p:grpSpPr>
          <a:xfrm>
            <a:off x="1967109" y="2209560"/>
            <a:ext cx="172115" cy="610322"/>
            <a:chOff x="7605713" y="2393949"/>
            <a:chExt cx="227013" cy="584202"/>
          </a:xfrm>
          <a:solidFill>
            <a:srgbClr val="FFC000"/>
          </a:solidFill>
        </p:grpSpPr>
        <p:sp>
          <p:nvSpPr>
            <p:cNvPr id="108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8" name="Group 1086"/>
          <p:cNvGrpSpPr/>
          <p:nvPr/>
        </p:nvGrpSpPr>
        <p:grpSpPr>
          <a:xfrm>
            <a:off x="3047979" y="1542608"/>
            <a:ext cx="155264" cy="616954"/>
            <a:chOff x="6958013" y="2370932"/>
            <a:chExt cx="227013" cy="600869"/>
          </a:xfrm>
          <a:solidFill>
            <a:srgbClr val="FF0000"/>
          </a:solidFill>
        </p:grpSpPr>
        <p:sp>
          <p:nvSpPr>
            <p:cNvPr id="108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9" name="Group 1089"/>
          <p:cNvGrpSpPr/>
          <p:nvPr/>
        </p:nvGrpSpPr>
        <p:grpSpPr>
          <a:xfrm>
            <a:off x="3307666" y="1549240"/>
            <a:ext cx="172115" cy="610322"/>
            <a:chOff x="7605713" y="2393949"/>
            <a:chExt cx="227013" cy="584202"/>
          </a:xfrm>
          <a:solidFill>
            <a:srgbClr val="FF0000"/>
          </a:solidFill>
        </p:grpSpPr>
        <p:sp>
          <p:nvSpPr>
            <p:cNvPr id="109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0" name="Group 1092"/>
          <p:cNvGrpSpPr/>
          <p:nvPr/>
        </p:nvGrpSpPr>
        <p:grpSpPr>
          <a:xfrm>
            <a:off x="2511756" y="1542608"/>
            <a:ext cx="155264" cy="616954"/>
            <a:chOff x="6958013" y="2370932"/>
            <a:chExt cx="227013" cy="600869"/>
          </a:xfrm>
          <a:solidFill>
            <a:srgbClr val="FF0000"/>
          </a:solidFill>
        </p:grpSpPr>
        <p:sp>
          <p:nvSpPr>
            <p:cNvPr id="109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1" name="Group 1095"/>
          <p:cNvGrpSpPr/>
          <p:nvPr/>
        </p:nvGrpSpPr>
        <p:grpSpPr>
          <a:xfrm>
            <a:off x="2771443" y="1549240"/>
            <a:ext cx="172115" cy="610322"/>
            <a:chOff x="7605713" y="2393949"/>
            <a:chExt cx="227013" cy="584202"/>
          </a:xfrm>
          <a:solidFill>
            <a:srgbClr val="FFC000"/>
          </a:solidFill>
        </p:grpSpPr>
        <p:sp>
          <p:nvSpPr>
            <p:cNvPr id="109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2" name="Group 1098"/>
          <p:cNvGrpSpPr/>
          <p:nvPr/>
        </p:nvGrpSpPr>
        <p:grpSpPr>
          <a:xfrm>
            <a:off x="2235220" y="1549240"/>
            <a:ext cx="172115" cy="610322"/>
            <a:chOff x="7605713" y="2393949"/>
            <a:chExt cx="227013" cy="584202"/>
          </a:xfrm>
          <a:solidFill>
            <a:srgbClr val="FF0000"/>
          </a:solidFill>
        </p:grpSpPr>
        <p:sp>
          <p:nvSpPr>
            <p:cNvPr id="110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3" name="Group 1101"/>
          <p:cNvGrpSpPr/>
          <p:nvPr/>
        </p:nvGrpSpPr>
        <p:grpSpPr>
          <a:xfrm>
            <a:off x="2779868" y="882288"/>
            <a:ext cx="155264" cy="616954"/>
            <a:chOff x="6958013" y="2370932"/>
            <a:chExt cx="227013" cy="600869"/>
          </a:xfrm>
          <a:solidFill>
            <a:srgbClr val="FF0000"/>
          </a:solidFill>
        </p:grpSpPr>
        <p:sp>
          <p:nvSpPr>
            <p:cNvPr id="110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4" name="Group 1104"/>
          <p:cNvGrpSpPr/>
          <p:nvPr/>
        </p:nvGrpSpPr>
        <p:grpSpPr>
          <a:xfrm>
            <a:off x="3039555" y="888920"/>
            <a:ext cx="172115" cy="610322"/>
            <a:chOff x="7605713" y="2393949"/>
            <a:chExt cx="227013" cy="584202"/>
          </a:xfrm>
          <a:solidFill>
            <a:srgbClr val="FF0000"/>
          </a:solidFill>
        </p:grpSpPr>
        <p:sp>
          <p:nvSpPr>
            <p:cNvPr id="110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5" name="Group 1107"/>
          <p:cNvGrpSpPr/>
          <p:nvPr/>
        </p:nvGrpSpPr>
        <p:grpSpPr>
          <a:xfrm>
            <a:off x="2503332" y="888920"/>
            <a:ext cx="172115" cy="610322"/>
            <a:chOff x="7605713" y="2393949"/>
            <a:chExt cx="227013" cy="584202"/>
          </a:xfrm>
          <a:solidFill>
            <a:srgbClr val="FF0000"/>
          </a:solidFill>
        </p:grpSpPr>
        <p:sp>
          <p:nvSpPr>
            <p:cNvPr id="110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1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6" name="Group 1122"/>
          <p:cNvGrpSpPr/>
          <p:nvPr/>
        </p:nvGrpSpPr>
        <p:grpSpPr>
          <a:xfrm>
            <a:off x="2771443" y="228600"/>
            <a:ext cx="172115" cy="610322"/>
            <a:chOff x="2717059" y="533400"/>
            <a:chExt cx="151342" cy="560645"/>
          </a:xfrm>
          <a:solidFill>
            <a:srgbClr val="800000"/>
          </a:solidFill>
        </p:grpSpPr>
        <p:sp>
          <p:nvSpPr>
            <p:cNvPr id="1112" name="Freeform 36"/>
            <p:cNvSpPr>
              <a:spLocks/>
            </p:cNvSpPr>
            <p:nvPr/>
          </p:nvSpPr>
          <p:spPr bwMode="auto">
            <a:xfrm>
              <a:off x="2750926" y="533400"/>
              <a:ext cx="74083" cy="111215"/>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13" name="Freeform 37"/>
            <p:cNvSpPr>
              <a:spLocks/>
            </p:cNvSpPr>
            <p:nvPr/>
          </p:nvSpPr>
          <p:spPr bwMode="auto">
            <a:xfrm>
              <a:off x="2717059" y="650710"/>
              <a:ext cx="151342" cy="443335"/>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9" name="Group 1135"/>
          <p:cNvGrpSpPr>
            <a:grpSpLocks/>
          </p:cNvGrpSpPr>
          <p:nvPr/>
        </p:nvGrpSpPr>
        <p:grpSpPr bwMode="auto">
          <a:xfrm>
            <a:off x="3124202" y="304800"/>
            <a:ext cx="5714998" cy="461665"/>
            <a:chOff x="3124202" y="304800"/>
            <a:chExt cx="4876798" cy="461069"/>
          </a:xfrm>
        </p:grpSpPr>
        <p:sp>
          <p:nvSpPr>
            <p:cNvPr id="54488" name="TextBox 7"/>
            <p:cNvSpPr txBox="1">
              <a:spLocks noChangeArrowheads="1"/>
            </p:cNvSpPr>
            <p:nvPr/>
          </p:nvSpPr>
          <p:spPr bwMode="auto">
            <a:xfrm>
              <a:off x="3657600" y="304800"/>
              <a:ext cx="4343400" cy="46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dirty="0" smtClean="0">
                  <a:solidFill>
                    <a:srgbClr val="FFFFFF"/>
                  </a:solidFill>
                  <a:latin typeface="Calibri" pitchFamily="34" charset="0"/>
                </a:rPr>
                <a:t>2.5M people (1%) receiving treatment*</a:t>
              </a:r>
            </a:p>
          </p:txBody>
        </p:sp>
        <p:cxnSp>
          <p:nvCxnSpPr>
            <p:cNvPr id="1130" name="Straight Connector 1129"/>
            <p:cNvCxnSpPr>
              <a:stCxn id="54488" idx="1"/>
            </p:cNvCxnSpPr>
            <p:nvPr/>
          </p:nvCxnSpPr>
          <p:spPr>
            <a:xfrm flipH="1">
              <a:off x="3124202" y="535335"/>
              <a:ext cx="533398" cy="941"/>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6123" name="Group 1137"/>
          <p:cNvGrpSpPr>
            <a:grpSpLocks/>
          </p:cNvGrpSpPr>
          <p:nvPr/>
        </p:nvGrpSpPr>
        <p:grpSpPr bwMode="auto">
          <a:xfrm>
            <a:off x="3287713" y="903288"/>
            <a:ext cx="5716587" cy="830262"/>
            <a:chOff x="3288323" y="902677"/>
            <a:chExt cx="5716489" cy="830997"/>
          </a:xfrm>
        </p:grpSpPr>
        <p:sp>
          <p:nvSpPr>
            <p:cNvPr id="54486" name="TextBox 7"/>
            <p:cNvSpPr txBox="1">
              <a:spLocks noChangeArrowheads="1"/>
            </p:cNvSpPr>
            <p:nvPr/>
          </p:nvSpPr>
          <p:spPr bwMode="auto">
            <a:xfrm>
              <a:off x="3814993" y="902677"/>
              <a:ext cx="51898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dirty="0" smtClean="0">
                  <a:solidFill>
                    <a:srgbClr val="FFFFFF"/>
                  </a:solidFill>
                  <a:latin typeface="Calibri" pitchFamily="34" charset="0"/>
                </a:rPr>
                <a:t>21M people (8%) have problems </a:t>
              </a:r>
              <a:br>
                <a:rPr lang="en-US" dirty="0" smtClean="0">
                  <a:solidFill>
                    <a:srgbClr val="FFFFFF"/>
                  </a:solidFill>
                  <a:latin typeface="Calibri" pitchFamily="34" charset="0"/>
                </a:rPr>
              </a:br>
              <a:r>
                <a:rPr lang="en-US" dirty="0" smtClean="0">
                  <a:solidFill>
                    <a:srgbClr val="FFFFFF"/>
                  </a:solidFill>
                  <a:latin typeface="Calibri" pitchFamily="34" charset="0"/>
                </a:rPr>
                <a:t>needing treatment, but not receiving it*</a:t>
              </a:r>
            </a:p>
          </p:txBody>
        </p:sp>
        <p:cxnSp>
          <p:nvCxnSpPr>
            <p:cNvPr id="1137" name="Straight Connector 1136"/>
            <p:cNvCxnSpPr/>
            <p:nvPr/>
          </p:nvCxnSpPr>
          <p:spPr>
            <a:xfrm rot="10800000" flipV="1">
              <a:off x="3288323" y="1295136"/>
              <a:ext cx="533391" cy="0"/>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6124" name="Group 1139"/>
          <p:cNvGrpSpPr>
            <a:grpSpLocks/>
          </p:cNvGrpSpPr>
          <p:nvPr/>
        </p:nvGrpSpPr>
        <p:grpSpPr bwMode="auto">
          <a:xfrm>
            <a:off x="3886200" y="2185988"/>
            <a:ext cx="4268950" cy="830997"/>
            <a:chOff x="3886200" y="2186353"/>
            <a:chExt cx="4269135" cy="830880"/>
          </a:xfrm>
        </p:grpSpPr>
        <p:sp>
          <p:nvSpPr>
            <p:cNvPr id="54484" name="TextBox 7"/>
            <p:cNvSpPr txBox="1">
              <a:spLocks noChangeArrowheads="1"/>
            </p:cNvSpPr>
            <p:nvPr/>
          </p:nvSpPr>
          <p:spPr bwMode="auto">
            <a:xfrm>
              <a:off x="4421459" y="2186353"/>
              <a:ext cx="3733876" cy="8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dirty="0" smtClean="0">
                  <a:solidFill>
                    <a:srgbClr val="FFFFFF"/>
                  </a:solidFill>
                  <a:latin typeface="Calibri" pitchFamily="34" charset="0"/>
                </a:rPr>
                <a:t>≈ 60-80M people (≈19-25%) </a:t>
              </a:r>
              <a:br>
                <a:rPr lang="en-US" dirty="0" smtClean="0">
                  <a:solidFill>
                    <a:srgbClr val="FFFFFF"/>
                  </a:solidFill>
                  <a:latin typeface="Calibri" pitchFamily="34" charset="0"/>
                </a:rPr>
              </a:br>
              <a:r>
                <a:rPr lang="en-US" dirty="0" smtClean="0">
                  <a:solidFill>
                    <a:srgbClr val="FFFFFF"/>
                  </a:solidFill>
                  <a:latin typeface="Calibri" pitchFamily="34" charset="0"/>
                </a:rPr>
                <a:t>using  at risky levels </a:t>
              </a:r>
            </a:p>
          </p:txBody>
        </p:sp>
        <p:cxnSp>
          <p:nvCxnSpPr>
            <p:cNvPr id="1139" name="Straight Connector 1138"/>
            <p:cNvCxnSpPr/>
            <p:nvPr/>
          </p:nvCxnSpPr>
          <p:spPr>
            <a:xfrm rot="10800000" flipV="1">
              <a:off x="3886200" y="2591108"/>
              <a:ext cx="533423" cy="0"/>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41" name="TextBox 7"/>
          <p:cNvSpPr txBox="1">
            <a:spLocks noChangeArrowheads="1"/>
          </p:cNvSpPr>
          <p:nvPr/>
        </p:nvSpPr>
        <p:spPr bwMode="auto">
          <a:xfrm>
            <a:off x="5681663" y="4983163"/>
            <a:ext cx="3403600" cy="1570037"/>
          </a:xfrm>
          <a:prstGeom prst="rect">
            <a:avLst/>
          </a:prstGeom>
          <a:noFill/>
          <a:ln w="9525">
            <a:noFill/>
            <a:miter lim="800000"/>
            <a:headEnd/>
            <a:tailEnd/>
          </a:ln>
        </p:spPr>
        <p:txBody>
          <a:bodyPr wrap="none">
            <a:spAutoFit/>
          </a:bodyPr>
          <a:lstStyle/>
          <a:p>
            <a:pPr algn="ctr">
              <a:defRPr/>
            </a:pPr>
            <a:r>
              <a:rPr lang="en-US" sz="3200" b="1" dirty="0">
                <a:solidFill>
                  <a:srgbClr val="FFC000"/>
                </a:solidFill>
                <a:latin typeface="Calibri" pitchFamily="34" charset="0"/>
                <a:cs typeface="Calibri" pitchFamily="34" charset="0"/>
              </a:rPr>
              <a:t>US Population:</a:t>
            </a:r>
          </a:p>
          <a:p>
            <a:pPr algn="ctr">
              <a:defRPr/>
            </a:pPr>
            <a:r>
              <a:rPr lang="en-US" sz="3200" dirty="0" smtClean="0">
                <a:solidFill>
                  <a:srgbClr val="FFC000"/>
                </a:solidFill>
                <a:latin typeface="Calibri" pitchFamily="34" charset="0"/>
                <a:cs typeface="Calibri" pitchFamily="34" charset="0"/>
              </a:rPr>
              <a:t>316,148,990 </a:t>
            </a:r>
            <a:endParaRPr lang="en-US" sz="3200" dirty="0">
              <a:solidFill>
                <a:srgbClr val="FFC000"/>
              </a:solidFill>
              <a:latin typeface="Calibri" pitchFamily="34" charset="0"/>
              <a:cs typeface="Calibri" pitchFamily="34" charset="0"/>
            </a:endParaRPr>
          </a:p>
          <a:p>
            <a:pPr algn="ctr">
              <a:defRPr/>
            </a:pPr>
            <a:r>
              <a:rPr lang="en-US" sz="1600" dirty="0">
                <a:solidFill>
                  <a:srgbClr val="FFC000"/>
                </a:solidFill>
                <a:latin typeface="Calibri" pitchFamily="34" charset="0"/>
                <a:cs typeface="Calibri" pitchFamily="34" charset="0"/>
              </a:rPr>
              <a:t>US Census Bureau, Population Division</a:t>
            </a:r>
          </a:p>
          <a:p>
            <a:pPr algn="ctr">
              <a:defRPr/>
            </a:pPr>
            <a:r>
              <a:rPr lang="en-US" sz="1600" dirty="0">
                <a:solidFill>
                  <a:srgbClr val="FFC000"/>
                </a:solidFill>
                <a:latin typeface="Calibri" pitchFamily="34" charset="0"/>
                <a:cs typeface="Calibri" pitchFamily="34" charset="0"/>
              </a:rPr>
              <a:t>July </a:t>
            </a:r>
            <a:r>
              <a:rPr lang="en-US" sz="1600" dirty="0" smtClean="0">
                <a:solidFill>
                  <a:srgbClr val="FFC000"/>
                </a:solidFill>
                <a:latin typeface="Calibri" pitchFamily="34" charset="0"/>
                <a:cs typeface="Calibri" pitchFamily="34" charset="0"/>
              </a:rPr>
              <a:t>2013 </a:t>
            </a:r>
            <a:r>
              <a:rPr lang="en-US" sz="1600" dirty="0">
                <a:solidFill>
                  <a:srgbClr val="FFC000"/>
                </a:solidFill>
                <a:latin typeface="Calibri" pitchFamily="34" charset="0"/>
                <a:cs typeface="Calibri" pitchFamily="34" charset="0"/>
              </a:rPr>
              <a:t>estimate</a:t>
            </a:r>
          </a:p>
        </p:txBody>
      </p:sp>
      <p:sp>
        <p:nvSpPr>
          <p:cNvPr id="1143" name="Rectangle 1142"/>
          <p:cNvSpPr>
            <a:spLocks noChangeArrowheads="1"/>
          </p:cNvSpPr>
          <p:nvPr/>
        </p:nvSpPr>
        <p:spPr bwMode="auto">
          <a:xfrm>
            <a:off x="5486400" y="6519863"/>
            <a:ext cx="365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dirty="0" smtClean="0">
                <a:solidFill>
                  <a:srgbClr val="FFC000"/>
                </a:solidFill>
                <a:latin typeface="Calibri" pitchFamily="34" charset="0"/>
                <a:cs typeface="Arial" pitchFamily="34" charset="0"/>
              </a:rPr>
              <a:t>*NSUDH, 2012 results</a:t>
            </a:r>
          </a:p>
        </p:txBody>
      </p:sp>
      <p:grpSp>
        <p:nvGrpSpPr>
          <p:cNvPr id="76125" name="Group 619"/>
          <p:cNvGrpSpPr>
            <a:grpSpLocks/>
          </p:cNvGrpSpPr>
          <p:nvPr/>
        </p:nvGrpSpPr>
        <p:grpSpPr bwMode="auto">
          <a:xfrm>
            <a:off x="228600" y="1549400"/>
            <a:ext cx="5257800" cy="5232400"/>
            <a:chOff x="228600" y="1549240"/>
            <a:chExt cx="5257800" cy="5232560"/>
          </a:xfrm>
        </p:grpSpPr>
        <p:grpSp>
          <p:nvGrpSpPr>
            <p:cNvPr id="76126" name="Group 814"/>
            <p:cNvGrpSpPr>
              <a:grpSpLocks/>
            </p:cNvGrpSpPr>
            <p:nvPr/>
          </p:nvGrpSpPr>
          <p:grpSpPr bwMode="auto">
            <a:xfrm>
              <a:off x="5054600" y="6164263"/>
              <a:ext cx="155575" cy="617537"/>
              <a:chOff x="6958013" y="2370932"/>
              <a:chExt cx="227013" cy="600869"/>
            </a:xfrm>
            <a:solidFill>
              <a:schemeClr val="bg1"/>
            </a:solidFill>
          </p:grpSpPr>
          <p:sp>
            <p:nvSpPr>
              <p:cNvPr id="317"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18"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76127" name="Group 813"/>
            <p:cNvGrpSpPr>
              <a:grpSpLocks/>
            </p:cNvGrpSpPr>
            <p:nvPr/>
          </p:nvGrpSpPr>
          <p:grpSpPr bwMode="auto">
            <a:xfrm>
              <a:off x="5314950" y="6172200"/>
              <a:ext cx="171450" cy="609600"/>
              <a:chOff x="7605713" y="2393949"/>
              <a:chExt cx="227013" cy="584202"/>
            </a:xfrm>
            <a:solidFill>
              <a:schemeClr val="bg1"/>
            </a:solidFill>
          </p:grpSpPr>
          <p:sp>
            <p:nvSpPr>
              <p:cNvPr id="32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2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24" name="Group 816"/>
            <p:cNvGrpSpPr>
              <a:grpSpLocks/>
            </p:cNvGrpSpPr>
            <p:nvPr/>
          </p:nvGrpSpPr>
          <p:grpSpPr bwMode="auto">
            <a:xfrm>
              <a:off x="4518025" y="6164263"/>
              <a:ext cx="155575" cy="617537"/>
              <a:chOff x="6958013" y="2370932"/>
              <a:chExt cx="227013" cy="600869"/>
            </a:xfrm>
            <a:solidFill>
              <a:schemeClr val="bg1"/>
            </a:solidFill>
          </p:grpSpPr>
          <p:sp>
            <p:nvSpPr>
              <p:cNvPr id="32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2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27" name="Group 819"/>
            <p:cNvGrpSpPr>
              <a:grpSpLocks/>
            </p:cNvGrpSpPr>
            <p:nvPr/>
          </p:nvGrpSpPr>
          <p:grpSpPr bwMode="auto">
            <a:xfrm>
              <a:off x="4778375" y="6172200"/>
              <a:ext cx="171450" cy="609600"/>
              <a:chOff x="7605713" y="2393949"/>
              <a:chExt cx="227013" cy="584202"/>
            </a:xfrm>
            <a:solidFill>
              <a:schemeClr val="bg1"/>
            </a:solidFill>
          </p:grpSpPr>
          <p:sp>
            <p:nvSpPr>
              <p:cNvPr id="32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2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30" name="Group 822"/>
            <p:cNvGrpSpPr>
              <a:grpSpLocks/>
            </p:cNvGrpSpPr>
            <p:nvPr/>
          </p:nvGrpSpPr>
          <p:grpSpPr bwMode="auto">
            <a:xfrm>
              <a:off x="3981450" y="6164263"/>
              <a:ext cx="155575" cy="617537"/>
              <a:chOff x="6958013" y="2370932"/>
              <a:chExt cx="227013" cy="600869"/>
            </a:xfrm>
            <a:solidFill>
              <a:schemeClr val="bg1"/>
            </a:solidFill>
          </p:grpSpPr>
          <p:sp>
            <p:nvSpPr>
              <p:cNvPr id="329"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0"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33" name="Group 825"/>
            <p:cNvGrpSpPr>
              <a:grpSpLocks/>
            </p:cNvGrpSpPr>
            <p:nvPr/>
          </p:nvGrpSpPr>
          <p:grpSpPr bwMode="auto">
            <a:xfrm>
              <a:off x="4241800" y="6172200"/>
              <a:ext cx="171450" cy="609600"/>
              <a:chOff x="7605713" y="2393949"/>
              <a:chExt cx="227013" cy="584202"/>
            </a:xfrm>
            <a:solidFill>
              <a:schemeClr val="bg1"/>
            </a:solidFill>
          </p:grpSpPr>
          <p:sp>
            <p:nvSpPr>
              <p:cNvPr id="332"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3"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36" name="Group 828"/>
            <p:cNvGrpSpPr>
              <a:grpSpLocks/>
            </p:cNvGrpSpPr>
            <p:nvPr/>
          </p:nvGrpSpPr>
          <p:grpSpPr bwMode="auto">
            <a:xfrm>
              <a:off x="3446463" y="6164263"/>
              <a:ext cx="153987" cy="617537"/>
              <a:chOff x="6958013" y="2370932"/>
              <a:chExt cx="227013" cy="600869"/>
            </a:xfrm>
            <a:solidFill>
              <a:schemeClr val="bg1"/>
            </a:solidFill>
          </p:grpSpPr>
          <p:sp>
            <p:nvSpPr>
              <p:cNvPr id="335"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6"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39" name="Group 831"/>
            <p:cNvGrpSpPr>
              <a:grpSpLocks/>
            </p:cNvGrpSpPr>
            <p:nvPr/>
          </p:nvGrpSpPr>
          <p:grpSpPr bwMode="auto">
            <a:xfrm>
              <a:off x="3705225" y="6172200"/>
              <a:ext cx="173038" cy="609600"/>
              <a:chOff x="7605713" y="2393949"/>
              <a:chExt cx="227013" cy="584202"/>
            </a:xfrm>
            <a:solidFill>
              <a:schemeClr val="bg1"/>
            </a:solidFill>
          </p:grpSpPr>
          <p:sp>
            <p:nvSpPr>
              <p:cNvPr id="338"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9"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42" name="Group 834"/>
            <p:cNvGrpSpPr>
              <a:grpSpLocks/>
            </p:cNvGrpSpPr>
            <p:nvPr/>
          </p:nvGrpSpPr>
          <p:grpSpPr bwMode="auto">
            <a:xfrm>
              <a:off x="2909888" y="6164263"/>
              <a:ext cx="155575" cy="617537"/>
              <a:chOff x="6958013" y="2370932"/>
              <a:chExt cx="227013" cy="600869"/>
            </a:xfrm>
            <a:solidFill>
              <a:schemeClr val="bg1"/>
            </a:solidFill>
          </p:grpSpPr>
          <p:sp>
            <p:nvSpPr>
              <p:cNvPr id="341"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42"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45" name="Group 837"/>
            <p:cNvGrpSpPr>
              <a:grpSpLocks/>
            </p:cNvGrpSpPr>
            <p:nvPr/>
          </p:nvGrpSpPr>
          <p:grpSpPr bwMode="auto">
            <a:xfrm>
              <a:off x="3168650" y="6172200"/>
              <a:ext cx="173038" cy="609600"/>
              <a:chOff x="7605713" y="2393949"/>
              <a:chExt cx="227013" cy="584202"/>
            </a:xfrm>
            <a:solidFill>
              <a:schemeClr val="bg1"/>
            </a:solidFill>
          </p:grpSpPr>
          <p:sp>
            <p:nvSpPr>
              <p:cNvPr id="344"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45"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48" name="Group 840"/>
            <p:cNvGrpSpPr>
              <a:grpSpLocks/>
            </p:cNvGrpSpPr>
            <p:nvPr/>
          </p:nvGrpSpPr>
          <p:grpSpPr bwMode="auto">
            <a:xfrm>
              <a:off x="2373313" y="6164263"/>
              <a:ext cx="155575" cy="617537"/>
              <a:chOff x="6958013" y="2370932"/>
              <a:chExt cx="227013" cy="600869"/>
            </a:xfrm>
            <a:solidFill>
              <a:schemeClr val="bg1"/>
            </a:solidFill>
          </p:grpSpPr>
          <p:sp>
            <p:nvSpPr>
              <p:cNvPr id="347"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48"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51" name="Group 843"/>
            <p:cNvGrpSpPr>
              <a:grpSpLocks/>
            </p:cNvGrpSpPr>
            <p:nvPr/>
          </p:nvGrpSpPr>
          <p:grpSpPr bwMode="auto">
            <a:xfrm>
              <a:off x="2633663" y="6172200"/>
              <a:ext cx="171450" cy="609600"/>
              <a:chOff x="7605713" y="2393949"/>
              <a:chExt cx="227013" cy="584202"/>
            </a:xfrm>
            <a:solidFill>
              <a:schemeClr val="bg1"/>
            </a:solidFill>
          </p:grpSpPr>
          <p:sp>
            <p:nvSpPr>
              <p:cNvPr id="35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5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54" name="Group 846"/>
            <p:cNvGrpSpPr>
              <a:grpSpLocks/>
            </p:cNvGrpSpPr>
            <p:nvPr/>
          </p:nvGrpSpPr>
          <p:grpSpPr bwMode="auto">
            <a:xfrm>
              <a:off x="1836738" y="6164263"/>
              <a:ext cx="155575" cy="617537"/>
              <a:chOff x="6958013" y="2370932"/>
              <a:chExt cx="227013" cy="600869"/>
            </a:xfrm>
            <a:solidFill>
              <a:schemeClr val="bg1"/>
            </a:solidFill>
          </p:grpSpPr>
          <p:sp>
            <p:nvSpPr>
              <p:cNvPr id="35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5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2" name="Group 849"/>
            <p:cNvGrpSpPr>
              <a:grpSpLocks/>
            </p:cNvGrpSpPr>
            <p:nvPr/>
          </p:nvGrpSpPr>
          <p:grpSpPr bwMode="auto">
            <a:xfrm>
              <a:off x="2097088" y="6172200"/>
              <a:ext cx="171450" cy="609600"/>
              <a:chOff x="7605713" y="2393949"/>
              <a:chExt cx="227013" cy="584202"/>
            </a:xfrm>
            <a:solidFill>
              <a:schemeClr val="bg1"/>
            </a:solidFill>
          </p:grpSpPr>
          <p:sp>
            <p:nvSpPr>
              <p:cNvPr id="35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5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5" name="Group 852"/>
            <p:cNvGrpSpPr>
              <a:grpSpLocks/>
            </p:cNvGrpSpPr>
            <p:nvPr/>
          </p:nvGrpSpPr>
          <p:grpSpPr bwMode="auto">
            <a:xfrm>
              <a:off x="1301750" y="6164263"/>
              <a:ext cx="153988" cy="617537"/>
              <a:chOff x="6958013" y="2370932"/>
              <a:chExt cx="227013" cy="600869"/>
            </a:xfrm>
            <a:solidFill>
              <a:schemeClr val="bg1"/>
            </a:solidFill>
          </p:grpSpPr>
          <p:sp>
            <p:nvSpPr>
              <p:cNvPr id="359"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60"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8" name="Group 855"/>
            <p:cNvGrpSpPr>
              <a:grpSpLocks/>
            </p:cNvGrpSpPr>
            <p:nvPr/>
          </p:nvGrpSpPr>
          <p:grpSpPr bwMode="auto">
            <a:xfrm>
              <a:off x="1560513" y="6172200"/>
              <a:ext cx="173037" cy="609600"/>
              <a:chOff x="7605713" y="2393949"/>
              <a:chExt cx="227013" cy="584202"/>
            </a:xfrm>
            <a:solidFill>
              <a:schemeClr val="bg1"/>
            </a:solidFill>
          </p:grpSpPr>
          <p:sp>
            <p:nvSpPr>
              <p:cNvPr id="362"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63"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1" name="Group 858"/>
            <p:cNvGrpSpPr>
              <a:grpSpLocks/>
            </p:cNvGrpSpPr>
            <p:nvPr/>
          </p:nvGrpSpPr>
          <p:grpSpPr bwMode="auto">
            <a:xfrm>
              <a:off x="765175" y="6164263"/>
              <a:ext cx="155575" cy="617537"/>
              <a:chOff x="6958013" y="2370932"/>
              <a:chExt cx="227013" cy="600869"/>
            </a:xfrm>
            <a:solidFill>
              <a:schemeClr val="bg1"/>
            </a:solidFill>
          </p:grpSpPr>
          <p:sp>
            <p:nvSpPr>
              <p:cNvPr id="365"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66"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4" name="Group 861"/>
            <p:cNvGrpSpPr>
              <a:grpSpLocks/>
            </p:cNvGrpSpPr>
            <p:nvPr/>
          </p:nvGrpSpPr>
          <p:grpSpPr bwMode="auto">
            <a:xfrm>
              <a:off x="1023938" y="6172200"/>
              <a:ext cx="173037" cy="609600"/>
              <a:chOff x="7605713" y="2393949"/>
              <a:chExt cx="227013" cy="584202"/>
            </a:xfrm>
            <a:solidFill>
              <a:schemeClr val="bg1"/>
            </a:solidFill>
          </p:grpSpPr>
          <p:sp>
            <p:nvSpPr>
              <p:cNvPr id="368"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69"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7" name="Group 864"/>
            <p:cNvGrpSpPr>
              <a:grpSpLocks/>
            </p:cNvGrpSpPr>
            <p:nvPr/>
          </p:nvGrpSpPr>
          <p:grpSpPr bwMode="auto">
            <a:xfrm>
              <a:off x="228600" y="6164263"/>
              <a:ext cx="155575" cy="617537"/>
              <a:chOff x="6958013" y="2370932"/>
              <a:chExt cx="227013" cy="600869"/>
            </a:xfrm>
            <a:solidFill>
              <a:schemeClr val="bg1"/>
            </a:solidFill>
          </p:grpSpPr>
          <p:sp>
            <p:nvSpPr>
              <p:cNvPr id="371"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72"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0" name="Group 867"/>
            <p:cNvGrpSpPr>
              <a:grpSpLocks/>
            </p:cNvGrpSpPr>
            <p:nvPr/>
          </p:nvGrpSpPr>
          <p:grpSpPr bwMode="auto">
            <a:xfrm>
              <a:off x="488950" y="6172200"/>
              <a:ext cx="171450" cy="609600"/>
              <a:chOff x="7605713" y="2393949"/>
              <a:chExt cx="227013" cy="584202"/>
            </a:xfrm>
            <a:solidFill>
              <a:schemeClr val="bg1"/>
            </a:solidFill>
          </p:grpSpPr>
          <p:sp>
            <p:nvSpPr>
              <p:cNvPr id="374"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75"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3" name="Group 870"/>
            <p:cNvGrpSpPr>
              <a:grpSpLocks/>
            </p:cNvGrpSpPr>
            <p:nvPr/>
          </p:nvGrpSpPr>
          <p:grpSpPr bwMode="auto">
            <a:xfrm>
              <a:off x="4656138" y="5503863"/>
              <a:ext cx="155575" cy="617537"/>
              <a:chOff x="6958013" y="2370932"/>
              <a:chExt cx="227013" cy="600869"/>
            </a:xfrm>
            <a:solidFill>
              <a:schemeClr val="bg1"/>
            </a:solidFill>
          </p:grpSpPr>
          <p:sp>
            <p:nvSpPr>
              <p:cNvPr id="377"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78"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6" name="Group 873"/>
            <p:cNvGrpSpPr>
              <a:grpSpLocks/>
            </p:cNvGrpSpPr>
            <p:nvPr/>
          </p:nvGrpSpPr>
          <p:grpSpPr bwMode="auto">
            <a:xfrm>
              <a:off x="4916488" y="5511800"/>
              <a:ext cx="171450" cy="609600"/>
              <a:chOff x="7605713" y="2393949"/>
              <a:chExt cx="227013" cy="584202"/>
            </a:xfrm>
            <a:solidFill>
              <a:schemeClr val="bg1"/>
            </a:solidFill>
          </p:grpSpPr>
          <p:sp>
            <p:nvSpPr>
              <p:cNvPr id="38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8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9" name="Group 876"/>
            <p:cNvGrpSpPr>
              <a:grpSpLocks/>
            </p:cNvGrpSpPr>
            <p:nvPr/>
          </p:nvGrpSpPr>
          <p:grpSpPr bwMode="auto">
            <a:xfrm>
              <a:off x="4121150" y="5503863"/>
              <a:ext cx="153988" cy="617537"/>
              <a:chOff x="6958013" y="2370932"/>
              <a:chExt cx="227013" cy="600869"/>
            </a:xfrm>
            <a:solidFill>
              <a:schemeClr val="bg1"/>
            </a:solidFill>
          </p:grpSpPr>
          <p:sp>
            <p:nvSpPr>
              <p:cNvPr id="38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8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57" name="Group 879"/>
            <p:cNvGrpSpPr>
              <a:grpSpLocks/>
            </p:cNvGrpSpPr>
            <p:nvPr/>
          </p:nvGrpSpPr>
          <p:grpSpPr bwMode="auto">
            <a:xfrm>
              <a:off x="4379913" y="5511800"/>
              <a:ext cx="173037" cy="609600"/>
              <a:chOff x="7605713" y="2393949"/>
              <a:chExt cx="227013" cy="584202"/>
            </a:xfrm>
            <a:solidFill>
              <a:schemeClr val="bg1"/>
            </a:solidFill>
          </p:grpSpPr>
          <p:sp>
            <p:nvSpPr>
              <p:cNvPr id="38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8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60" name="Group 882"/>
            <p:cNvGrpSpPr>
              <a:grpSpLocks/>
            </p:cNvGrpSpPr>
            <p:nvPr/>
          </p:nvGrpSpPr>
          <p:grpSpPr bwMode="auto">
            <a:xfrm>
              <a:off x="3584575" y="5503863"/>
              <a:ext cx="155575" cy="617537"/>
              <a:chOff x="6958013" y="2370932"/>
              <a:chExt cx="227013" cy="600869"/>
            </a:xfrm>
            <a:solidFill>
              <a:schemeClr val="bg1"/>
            </a:solidFill>
          </p:grpSpPr>
          <p:sp>
            <p:nvSpPr>
              <p:cNvPr id="389"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90"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63" name="Group 885"/>
            <p:cNvGrpSpPr>
              <a:grpSpLocks/>
            </p:cNvGrpSpPr>
            <p:nvPr/>
          </p:nvGrpSpPr>
          <p:grpSpPr bwMode="auto">
            <a:xfrm>
              <a:off x="3843338" y="5511800"/>
              <a:ext cx="173037" cy="609600"/>
              <a:chOff x="7605713" y="2393949"/>
              <a:chExt cx="227013" cy="584202"/>
            </a:xfrm>
            <a:solidFill>
              <a:schemeClr val="bg1"/>
            </a:solidFill>
          </p:grpSpPr>
          <p:sp>
            <p:nvSpPr>
              <p:cNvPr id="392"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93"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66" name="Group 888"/>
            <p:cNvGrpSpPr>
              <a:grpSpLocks/>
            </p:cNvGrpSpPr>
            <p:nvPr/>
          </p:nvGrpSpPr>
          <p:grpSpPr bwMode="auto">
            <a:xfrm>
              <a:off x="3048000" y="5503863"/>
              <a:ext cx="155575" cy="617537"/>
              <a:chOff x="6958013" y="2370932"/>
              <a:chExt cx="227013" cy="600869"/>
            </a:xfrm>
            <a:solidFill>
              <a:schemeClr val="bg1"/>
            </a:solidFill>
          </p:grpSpPr>
          <p:sp>
            <p:nvSpPr>
              <p:cNvPr id="395"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96"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69" name="Group 891"/>
            <p:cNvGrpSpPr>
              <a:grpSpLocks/>
            </p:cNvGrpSpPr>
            <p:nvPr/>
          </p:nvGrpSpPr>
          <p:grpSpPr bwMode="auto">
            <a:xfrm>
              <a:off x="3308350" y="5511800"/>
              <a:ext cx="171450" cy="609600"/>
              <a:chOff x="7605713" y="2393949"/>
              <a:chExt cx="227013" cy="584202"/>
            </a:xfrm>
            <a:solidFill>
              <a:schemeClr val="bg1"/>
            </a:solidFill>
          </p:grpSpPr>
          <p:sp>
            <p:nvSpPr>
              <p:cNvPr id="398"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99"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72" name="Group 894"/>
            <p:cNvGrpSpPr>
              <a:grpSpLocks/>
            </p:cNvGrpSpPr>
            <p:nvPr/>
          </p:nvGrpSpPr>
          <p:grpSpPr bwMode="auto">
            <a:xfrm>
              <a:off x="2511425" y="5503863"/>
              <a:ext cx="155575" cy="617537"/>
              <a:chOff x="6958013" y="2370932"/>
              <a:chExt cx="227013" cy="600869"/>
            </a:xfrm>
            <a:solidFill>
              <a:schemeClr val="bg1"/>
            </a:solidFill>
          </p:grpSpPr>
          <p:sp>
            <p:nvSpPr>
              <p:cNvPr id="401"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02"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75" name="Group 897"/>
            <p:cNvGrpSpPr>
              <a:grpSpLocks/>
            </p:cNvGrpSpPr>
            <p:nvPr/>
          </p:nvGrpSpPr>
          <p:grpSpPr bwMode="auto">
            <a:xfrm>
              <a:off x="2771775" y="5511800"/>
              <a:ext cx="171450" cy="609600"/>
              <a:chOff x="7605713" y="2393949"/>
              <a:chExt cx="227013" cy="584202"/>
            </a:xfrm>
            <a:solidFill>
              <a:schemeClr val="bg1"/>
            </a:solidFill>
          </p:grpSpPr>
          <p:sp>
            <p:nvSpPr>
              <p:cNvPr id="404"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05"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78" name="Group 900"/>
            <p:cNvGrpSpPr>
              <a:grpSpLocks/>
            </p:cNvGrpSpPr>
            <p:nvPr/>
          </p:nvGrpSpPr>
          <p:grpSpPr bwMode="auto">
            <a:xfrm>
              <a:off x="1974850" y="5503863"/>
              <a:ext cx="155575" cy="617537"/>
              <a:chOff x="6958013" y="2370932"/>
              <a:chExt cx="227013" cy="600869"/>
            </a:xfrm>
            <a:solidFill>
              <a:schemeClr val="bg1"/>
            </a:solidFill>
          </p:grpSpPr>
          <p:sp>
            <p:nvSpPr>
              <p:cNvPr id="407"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08"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81" name="Group 903"/>
            <p:cNvGrpSpPr>
              <a:grpSpLocks/>
            </p:cNvGrpSpPr>
            <p:nvPr/>
          </p:nvGrpSpPr>
          <p:grpSpPr bwMode="auto">
            <a:xfrm>
              <a:off x="2235200" y="5511800"/>
              <a:ext cx="171450" cy="609600"/>
              <a:chOff x="7605713" y="2393949"/>
              <a:chExt cx="227013" cy="584202"/>
            </a:xfrm>
            <a:solidFill>
              <a:schemeClr val="bg1"/>
            </a:solidFill>
          </p:grpSpPr>
          <p:sp>
            <p:nvSpPr>
              <p:cNvPr id="41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84" name="Group 906"/>
            <p:cNvGrpSpPr>
              <a:grpSpLocks/>
            </p:cNvGrpSpPr>
            <p:nvPr/>
          </p:nvGrpSpPr>
          <p:grpSpPr bwMode="auto">
            <a:xfrm>
              <a:off x="1439863" y="5503863"/>
              <a:ext cx="153987" cy="617537"/>
              <a:chOff x="6958013" y="2370932"/>
              <a:chExt cx="227013" cy="600869"/>
            </a:xfrm>
            <a:solidFill>
              <a:schemeClr val="bg1"/>
            </a:solidFill>
          </p:grpSpPr>
          <p:sp>
            <p:nvSpPr>
              <p:cNvPr id="41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87" name="Group 909"/>
            <p:cNvGrpSpPr>
              <a:grpSpLocks/>
            </p:cNvGrpSpPr>
            <p:nvPr/>
          </p:nvGrpSpPr>
          <p:grpSpPr bwMode="auto">
            <a:xfrm>
              <a:off x="1698625" y="5511800"/>
              <a:ext cx="173038" cy="609600"/>
              <a:chOff x="7605713" y="2393949"/>
              <a:chExt cx="227013" cy="584202"/>
            </a:xfrm>
            <a:solidFill>
              <a:schemeClr val="bg1"/>
            </a:solidFill>
          </p:grpSpPr>
          <p:sp>
            <p:nvSpPr>
              <p:cNvPr id="41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52" name="Group 912"/>
            <p:cNvGrpSpPr>
              <a:grpSpLocks/>
            </p:cNvGrpSpPr>
            <p:nvPr/>
          </p:nvGrpSpPr>
          <p:grpSpPr bwMode="auto">
            <a:xfrm>
              <a:off x="903288" y="5503863"/>
              <a:ext cx="155575" cy="617537"/>
              <a:chOff x="6958013" y="2370932"/>
              <a:chExt cx="227013" cy="600869"/>
            </a:xfrm>
            <a:solidFill>
              <a:schemeClr val="bg1"/>
            </a:solidFill>
          </p:grpSpPr>
          <p:sp>
            <p:nvSpPr>
              <p:cNvPr id="419"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0"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55" name="Group 915"/>
            <p:cNvGrpSpPr>
              <a:grpSpLocks/>
            </p:cNvGrpSpPr>
            <p:nvPr/>
          </p:nvGrpSpPr>
          <p:grpSpPr bwMode="auto">
            <a:xfrm>
              <a:off x="1162050" y="5511800"/>
              <a:ext cx="173038" cy="609600"/>
              <a:chOff x="7605713" y="2393949"/>
              <a:chExt cx="227013" cy="584202"/>
            </a:xfrm>
            <a:solidFill>
              <a:schemeClr val="bg1"/>
            </a:solidFill>
          </p:grpSpPr>
          <p:sp>
            <p:nvSpPr>
              <p:cNvPr id="422"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3"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58" name="Group 918"/>
            <p:cNvGrpSpPr>
              <a:grpSpLocks/>
            </p:cNvGrpSpPr>
            <p:nvPr/>
          </p:nvGrpSpPr>
          <p:grpSpPr bwMode="auto">
            <a:xfrm>
              <a:off x="627063" y="5511800"/>
              <a:ext cx="171450" cy="609600"/>
              <a:chOff x="7605713" y="2393949"/>
              <a:chExt cx="227013" cy="584202"/>
            </a:xfrm>
            <a:solidFill>
              <a:schemeClr val="bg1"/>
            </a:solidFill>
          </p:grpSpPr>
          <p:sp>
            <p:nvSpPr>
              <p:cNvPr id="425"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6"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61" name="Group 921"/>
            <p:cNvGrpSpPr>
              <a:grpSpLocks/>
            </p:cNvGrpSpPr>
            <p:nvPr/>
          </p:nvGrpSpPr>
          <p:grpSpPr bwMode="auto">
            <a:xfrm>
              <a:off x="4387850" y="4843463"/>
              <a:ext cx="155575" cy="617537"/>
              <a:chOff x="6958013" y="2370932"/>
              <a:chExt cx="227013" cy="600869"/>
            </a:xfrm>
            <a:solidFill>
              <a:schemeClr val="bg1"/>
            </a:solidFill>
          </p:grpSpPr>
          <p:sp>
            <p:nvSpPr>
              <p:cNvPr id="428"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9"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64" name="Group 924"/>
            <p:cNvGrpSpPr>
              <a:grpSpLocks/>
            </p:cNvGrpSpPr>
            <p:nvPr/>
          </p:nvGrpSpPr>
          <p:grpSpPr bwMode="auto">
            <a:xfrm>
              <a:off x="4648200" y="4851400"/>
              <a:ext cx="171450" cy="609600"/>
              <a:chOff x="7605713" y="2393949"/>
              <a:chExt cx="227013" cy="584202"/>
            </a:xfrm>
            <a:solidFill>
              <a:schemeClr val="bg1"/>
            </a:solidFill>
          </p:grpSpPr>
          <p:sp>
            <p:nvSpPr>
              <p:cNvPr id="431"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2"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67" name="Group 927"/>
            <p:cNvGrpSpPr>
              <a:grpSpLocks/>
            </p:cNvGrpSpPr>
            <p:nvPr/>
          </p:nvGrpSpPr>
          <p:grpSpPr bwMode="auto">
            <a:xfrm>
              <a:off x="3852863" y="4843463"/>
              <a:ext cx="153987" cy="617537"/>
              <a:chOff x="6958013" y="2370932"/>
              <a:chExt cx="227013" cy="600869"/>
            </a:xfrm>
            <a:solidFill>
              <a:schemeClr val="bg1"/>
            </a:solidFill>
          </p:grpSpPr>
          <p:sp>
            <p:nvSpPr>
              <p:cNvPr id="434"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5"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70" name="Group 930"/>
            <p:cNvGrpSpPr>
              <a:grpSpLocks/>
            </p:cNvGrpSpPr>
            <p:nvPr/>
          </p:nvGrpSpPr>
          <p:grpSpPr bwMode="auto">
            <a:xfrm>
              <a:off x="4111625" y="4851400"/>
              <a:ext cx="173038" cy="609600"/>
              <a:chOff x="7605713" y="2393949"/>
              <a:chExt cx="227013" cy="584202"/>
            </a:xfrm>
            <a:solidFill>
              <a:schemeClr val="bg1"/>
            </a:solidFill>
          </p:grpSpPr>
          <p:sp>
            <p:nvSpPr>
              <p:cNvPr id="437"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8"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73" name="Group 933"/>
            <p:cNvGrpSpPr>
              <a:grpSpLocks/>
            </p:cNvGrpSpPr>
            <p:nvPr/>
          </p:nvGrpSpPr>
          <p:grpSpPr bwMode="auto">
            <a:xfrm>
              <a:off x="3316288" y="4843463"/>
              <a:ext cx="155575" cy="617537"/>
              <a:chOff x="6958013" y="2370932"/>
              <a:chExt cx="227013" cy="600869"/>
            </a:xfrm>
            <a:solidFill>
              <a:schemeClr val="bg1"/>
            </a:solidFill>
          </p:grpSpPr>
          <p:sp>
            <p:nvSpPr>
              <p:cNvPr id="440"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1"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76" name="Group 936"/>
            <p:cNvGrpSpPr>
              <a:grpSpLocks/>
            </p:cNvGrpSpPr>
            <p:nvPr/>
          </p:nvGrpSpPr>
          <p:grpSpPr bwMode="auto">
            <a:xfrm>
              <a:off x="3575050" y="4851400"/>
              <a:ext cx="173038" cy="609600"/>
              <a:chOff x="7605713" y="2393949"/>
              <a:chExt cx="227013" cy="584202"/>
            </a:xfrm>
            <a:solidFill>
              <a:schemeClr val="bg1"/>
            </a:solidFill>
          </p:grpSpPr>
          <p:sp>
            <p:nvSpPr>
              <p:cNvPr id="443"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4"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79" name="Group 939"/>
            <p:cNvGrpSpPr>
              <a:grpSpLocks/>
            </p:cNvGrpSpPr>
            <p:nvPr/>
          </p:nvGrpSpPr>
          <p:grpSpPr bwMode="auto">
            <a:xfrm>
              <a:off x="2779713" y="4843463"/>
              <a:ext cx="155575" cy="617537"/>
              <a:chOff x="6958013" y="2370932"/>
              <a:chExt cx="227013" cy="600869"/>
            </a:xfrm>
            <a:solidFill>
              <a:schemeClr val="bg1"/>
            </a:solidFill>
          </p:grpSpPr>
          <p:sp>
            <p:nvSpPr>
              <p:cNvPr id="446"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7"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82" name="Group 942"/>
            <p:cNvGrpSpPr>
              <a:grpSpLocks/>
            </p:cNvGrpSpPr>
            <p:nvPr/>
          </p:nvGrpSpPr>
          <p:grpSpPr bwMode="auto">
            <a:xfrm>
              <a:off x="3040063" y="4851400"/>
              <a:ext cx="171450" cy="609600"/>
              <a:chOff x="7605713" y="2393949"/>
              <a:chExt cx="227013" cy="584202"/>
            </a:xfrm>
            <a:solidFill>
              <a:schemeClr val="bg1"/>
            </a:solidFill>
          </p:grpSpPr>
          <p:sp>
            <p:nvSpPr>
              <p:cNvPr id="449"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0"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90" name="Group 945"/>
            <p:cNvGrpSpPr>
              <a:grpSpLocks/>
            </p:cNvGrpSpPr>
            <p:nvPr/>
          </p:nvGrpSpPr>
          <p:grpSpPr bwMode="auto">
            <a:xfrm>
              <a:off x="2243138" y="4843463"/>
              <a:ext cx="155575" cy="617537"/>
              <a:chOff x="6958013" y="2370932"/>
              <a:chExt cx="227013" cy="600869"/>
            </a:xfrm>
            <a:solidFill>
              <a:schemeClr val="bg1"/>
            </a:solidFill>
          </p:grpSpPr>
          <p:sp>
            <p:nvSpPr>
              <p:cNvPr id="452"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3"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93" name="Group 948"/>
            <p:cNvGrpSpPr>
              <a:grpSpLocks/>
            </p:cNvGrpSpPr>
            <p:nvPr/>
          </p:nvGrpSpPr>
          <p:grpSpPr bwMode="auto">
            <a:xfrm>
              <a:off x="2503488" y="4851400"/>
              <a:ext cx="171450" cy="609600"/>
              <a:chOff x="7605713" y="2393949"/>
              <a:chExt cx="227013" cy="584202"/>
            </a:xfrm>
            <a:solidFill>
              <a:schemeClr val="bg1"/>
            </a:solidFill>
          </p:grpSpPr>
          <p:sp>
            <p:nvSpPr>
              <p:cNvPr id="455"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6"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96" name="Group 951"/>
            <p:cNvGrpSpPr>
              <a:grpSpLocks/>
            </p:cNvGrpSpPr>
            <p:nvPr/>
          </p:nvGrpSpPr>
          <p:grpSpPr bwMode="auto">
            <a:xfrm>
              <a:off x="1708150" y="4843463"/>
              <a:ext cx="153988" cy="617537"/>
              <a:chOff x="6958013" y="2370932"/>
              <a:chExt cx="227013" cy="600869"/>
            </a:xfrm>
            <a:solidFill>
              <a:schemeClr val="bg1"/>
            </a:solidFill>
          </p:grpSpPr>
          <p:sp>
            <p:nvSpPr>
              <p:cNvPr id="458"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9"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99" name="Group 954"/>
            <p:cNvGrpSpPr>
              <a:grpSpLocks/>
            </p:cNvGrpSpPr>
            <p:nvPr/>
          </p:nvGrpSpPr>
          <p:grpSpPr bwMode="auto">
            <a:xfrm>
              <a:off x="1966913" y="4851400"/>
              <a:ext cx="173037" cy="609600"/>
              <a:chOff x="7605713" y="2393949"/>
              <a:chExt cx="227013" cy="584202"/>
            </a:xfrm>
            <a:solidFill>
              <a:schemeClr val="bg1"/>
            </a:solidFill>
          </p:grpSpPr>
          <p:sp>
            <p:nvSpPr>
              <p:cNvPr id="461"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2"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02" name="Group 957"/>
            <p:cNvGrpSpPr>
              <a:grpSpLocks/>
            </p:cNvGrpSpPr>
            <p:nvPr/>
          </p:nvGrpSpPr>
          <p:grpSpPr bwMode="auto">
            <a:xfrm>
              <a:off x="1171575" y="4843463"/>
              <a:ext cx="155575" cy="617537"/>
              <a:chOff x="6958013" y="2370932"/>
              <a:chExt cx="227013" cy="600869"/>
            </a:xfrm>
            <a:solidFill>
              <a:schemeClr val="bg1"/>
            </a:solidFill>
          </p:grpSpPr>
          <p:sp>
            <p:nvSpPr>
              <p:cNvPr id="464"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5"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05" name="Group 960"/>
            <p:cNvGrpSpPr>
              <a:grpSpLocks/>
            </p:cNvGrpSpPr>
            <p:nvPr/>
          </p:nvGrpSpPr>
          <p:grpSpPr bwMode="auto">
            <a:xfrm>
              <a:off x="1430338" y="4851400"/>
              <a:ext cx="173037" cy="609600"/>
              <a:chOff x="7605713" y="2393949"/>
              <a:chExt cx="227013" cy="584202"/>
            </a:xfrm>
            <a:solidFill>
              <a:schemeClr val="bg1"/>
            </a:solidFill>
          </p:grpSpPr>
          <p:sp>
            <p:nvSpPr>
              <p:cNvPr id="467"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8"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08" name="Group 963"/>
            <p:cNvGrpSpPr>
              <a:grpSpLocks/>
            </p:cNvGrpSpPr>
            <p:nvPr/>
          </p:nvGrpSpPr>
          <p:grpSpPr bwMode="auto">
            <a:xfrm>
              <a:off x="895350" y="4851400"/>
              <a:ext cx="171450" cy="609600"/>
              <a:chOff x="7605713" y="2393949"/>
              <a:chExt cx="227013" cy="584202"/>
            </a:xfrm>
            <a:solidFill>
              <a:schemeClr val="bg1"/>
            </a:solidFill>
          </p:grpSpPr>
          <p:sp>
            <p:nvSpPr>
              <p:cNvPr id="47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1" name="Group 966"/>
            <p:cNvGrpSpPr>
              <a:grpSpLocks/>
            </p:cNvGrpSpPr>
            <p:nvPr/>
          </p:nvGrpSpPr>
          <p:grpSpPr bwMode="auto">
            <a:xfrm>
              <a:off x="4121150" y="4184650"/>
              <a:ext cx="153988" cy="615950"/>
              <a:chOff x="6958013" y="2370932"/>
              <a:chExt cx="227013" cy="600869"/>
            </a:xfrm>
            <a:solidFill>
              <a:schemeClr val="bg1"/>
            </a:solidFill>
          </p:grpSpPr>
          <p:sp>
            <p:nvSpPr>
              <p:cNvPr id="47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4" name="Group 969"/>
            <p:cNvGrpSpPr>
              <a:grpSpLocks/>
            </p:cNvGrpSpPr>
            <p:nvPr/>
          </p:nvGrpSpPr>
          <p:grpSpPr bwMode="auto">
            <a:xfrm>
              <a:off x="4379913" y="4191000"/>
              <a:ext cx="173037" cy="609600"/>
              <a:chOff x="7605713" y="2393949"/>
              <a:chExt cx="227013" cy="584202"/>
            </a:xfrm>
            <a:solidFill>
              <a:schemeClr val="bg1"/>
            </a:solidFill>
          </p:grpSpPr>
          <p:sp>
            <p:nvSpPr>
              <p:cNvPr id="47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5" name="Group 972"/>
            <p:cNvGrpSpPr>
              <a:grpSpLocks/>
            </p:cNvGrpSpPr>
            <p:nvPr/>
          </p:nvGrpSpPr>
          <p:grpSpPr bwMode="auto">
            <a:xfrm>
              <a:off x="3584575" y="4184650"/>
              <a:ext cx="155575" cy="615950"/>
              <a:chOff x="6958013" y="2370932"/>
              <a:chExt cx="227013" cy="600869"/>
            </a:xfrm>
            <a:solidFill>
              <a:schemeClr val="bg1"/>
            </a:solidFill>
          </p:grpSpPr>
          <p:sp>
            <p:nvSpPr>
              <p:cNvPr id="479"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0"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6" name="Group 975"/>
            <p:cNvGrpSpPr>
              <a:grpSpLocks/>
            </p:cNvGrpSpPr>
            <p:nvPr/>
          </p:nvGrpSpPr>
          <p:grpSpPr bwMode="auto">
            <a:xfrm>
              <a:off x="3843338" y="4191000"/>
              <a:ext cx="173037" cy="609600"/>
              <a:chOff x="7605713" y="2393949"/>
              <a:chExt cx="227013" cy="584202"/>
            </a:xfrm>
            <a:solidFill>
              <a:schemeClr val="bg1"/>
            </a:solidFill>
          </p:grpSpPr>
          <p:sp>
            <p:nvSpPr>
              <p:cNvPr id="482"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3"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7" name="Group 978"/>
            <p:cNvGrpSpPr>
              <a:grpSpLocks/>
            </p:cNvGrpSpPr>
            <p:nvPr/>
          </p:nvGrpSpPr>
          <p:grpSpPr bwMode="auto">
            <a:xfrm>
              <a:off x="3048000" y="4184650"/>
              <a:ext cx="155575" cy="615950"/>
              <a:chOff x="6958013" y="2370932"/>
              <a:chExt cx="227013" cy="600869"/>
            </a:xfrm>
            <a:solidFill>
              <a:schemeClr val="bg1"/>
            </a:solidFill>
          </p:grpSpPr>
          <p:sp>
            <p:nvSpPr>
              <p:cNvPr id="485"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6"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8" name="Group 981"/>
            <p:cNvGrpSpPr>
              <a:grpSpLocks/>
            </p:cNvGrpSpPr>
            <p:nvPr/>
          </p:nvGrpSpPr>
          <p:grpSpPr bwMode="auto">
            <a:xfrm>
              <a:off x="3308350" y="4191000"/>
              <a:ext cx="171450" cy="609600"/>
              <a:chOff x="7605713" y="2393949"/>
              <a:chExt cx="227013" cy="584202"/>
            </a:xfrm>
            <a:solidFill>
              <a:schemeClr val="bg1"/>
            </a:solidFill>
          </p:grpSpPr>
          <p:sp>
            <p:nvSpPr>
              <p:cNvPr id="488"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9"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9" name="Group 984"/>
            <p:cNvGrpSpPr>
              <a:grpSpLocks/>
            </p:cNvGrpSpPr>
            <p:nvPr/>
          </p:nvGrpSpPr>
          <p:grpSpPr bwMode="auto">
            <a:xfrm>
              <a:off x="2511425" y="4184650"/>
              <a:ext cx="155575" cy="615950"/>
              <a:chOff x="6958013" y="2370932"/>
              <a:chExt cx="227013" cy="600869"/>
            </a:xfrm>
            <a:solidFill>
              <a:schemeClr val="bg1"/>
            </a:solidFill>
          </p:grpSpPr>
          <p:sp>
            <p:nvSpPr>
              <p:cNvPr id="491"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92"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0" name="Group 987"/>
            <p:cNvGrpSpPr>
              <a:grpSpLocks/>
            </p:cNvGrpSpPr>
            <p:nvPr/>
          </p:nvGrpSpPr>
          <p:grpSpPr bwMode="auto">
            <a:xfrm>
              <a:off x="2771775" y="4191000"/>
              <a:ext cx="171450" cy="609600"/>
              <a:chOff x="7605713" y="2393949"/>
              <a:chExt cx="227013" cy="584202"/>
            </a:xfrm>
            <a:solidFill>
              <a:schemeClr val="bg1"/>
            </a:solidFill>
          </p:grpSpPr>
          <p:sp>
            <p:nvSpPr>
              <p:cNvPr id="494"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95"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1" name="Group 990"/>
            <p:cNvGrpSpPr>
              <a:grpSpLocks/>
            </p:cNvGrpSpPr>
            <p:nvPr/>
          </p:nvGrpSpPr>
          <p:grpSpPr bwMode="auto">
            <a:xfrm>
              <a:off x="1974850" y="4184650"/>
              <a:ext cx="155575" cy="615950"/>
              <a:chOff x="6958013" y="2370932"/>
              <a:chExt cx="227013" cy="600869"/>
            </a:xfrm>
            <a:solidFill>
              <a:schemeClr val="bg1"/>
            </a:solidFill>
          </p:grpSpPr>
          <p:sp>
            <p:nvSpPr>
              <p:cNvPr id="497"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98"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2" name="Group 993"/>
            <p:cNvGrpSpPr>
              <a:grpSpLocks/>
            </p:cNvGrpSpPr>
            <p:nvPr/>
          </p:nvGrpSpPr>
          <p:grpSpPr bwMode="auto">
            <a:xfrm>
              <a:off x="2235200" y="4191000"/>
              <a:ext cx="171450" cy="609600"/>
              <a:chOff x="7605713" y="2393949"/>
              <a:chExt cx="227013" cy="584202"/>
            </a:xfrm>
            <a:solidFill>
              <a:schemeClr val="bg1"/>
            </a:solidFill>
          </p:grpSpPr>
          <p:sp>
            <p:nvSpPr>
              <p:cNvPr id="50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0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3" name="Group 996"/>
            <p:cNvGrpSpPr>
              <a:grpSpLocks/>
            </p:cNvGrpSpPr>
            <p:nvPr/>
          </p:nvGrpSpPr>
          <p:grpSpPr bwMode="auto">
            <a:xfrm>
              <a:off x="1439863" y="4184650"/>
              <a:ext cx="153987" cy="615950"/>
              <a:chOff x="6958013" y="2370932"/>
              <a:chExt cx="227013" cy="600869"/>
            </a:xfrm>
            <a:solidFill>
              <a:schemeClr val="bg1"/>
            </a:solidFill>
          </p:grpSpPr>
          <p:sp>
            <p:nvSpPr>
              <p:cNvPr id="50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0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4" name="Group 999"/>
            <p:cNvGrpSpPr>
              <a:grpSpLocks/>
            </p:cNvGrpSpPr>
            <p:nvPr/>
          </p:nvGrpSpPr>
          <p:grpSpPr bwMode="auto">
            <a:xfrm>
              <a:off x="1698625" y="4191000"/>
              <a:ext cx="173038" cy="609600"/>
              <a:chOff x="7605713" y="2393949"/>
              <a:chExt cx="227013" cy="584202"/>
            </a:xfrm>
            <a:solidFill>
              <a:schemeClr val="bg1"/>
            </a:solidFill>
          </p:grpSpPr>
          <p:sp>
            <p:nvSpPr>
              <p:cNvPr id="50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0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5" name="Group 1002"/>
            <p:cNvGrpSpPr>
              <a:grpSpLocks/>
            </p:cNvGrpSpPr>
            <p:nvPr/>
          </p:nvGrpSpPr>
          <p:grpSpPr bwMode="auto">
            <a:xfrm>
              <a:off x="1162050" y="4191000"/>
              <a:ext cx="173038" cy="609600"/>
              <a:chOff x="7605713" y="2393949"/>
              <a:chExt cx="227013" cy="584202"/>
            </a:xfrm>
            <a:solidFill>
              <a:schemeClr val="bg1"/>
            </a:solidFill>
          </p:grpSpPr>
          <p:sp>
            <p:nvSpPr>
              <p:cNvPr id="509"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10"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6" name="Group 1005"/>
            <p:cNvGrpSpPr/>
            <p:nvPr/>
          </p:nvGrpSpPr>
          <p:grpSpPr>
            <a:xfrm>
              <a:off x="3852314" y="3523568"/>
              <a:ext cx="155264" cy="616954"/>
              <a:chOff x="6958013" y="2370932"/>
              <a:chExt cx="227013" cy="600869"/>
            </a:xfrm>
            <a:solidFill>
              <a:schemeClr val="bg1"/>
            </a:solidFill>
          </p:grpSpPr>
          <p:sp>
            <p:nvSpPr>
              <p:cNvPr id="51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1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7" name="Group 1008"/>
            <p:cNvGrpSpPr/>
            <p:nvPr/>
          </p:nvGrpSpPr>
          <p:grpSpPr>
            <a:xfrm>
              <a:off x="4112001" y="3530200"/>
              <a:ext cx="172115" cy="610322"/>
              <a:chOff x="7605713" y="2393949"/>
              <a:chExt cx="227013" cy="584202"/>
            </a:xfrm>
            <a:solidFill>
              <a:schemeClr val="bg1"/>
            </a:solidFill>
          </p:grpSpPr>
          <p:sp>
            <p:nvSpPr>
              <p:cNvPr id="51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1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8" name="Group 1011"/>
            <p:cNvGrpSpPr/>
            <p:nvPr/>
          </p:nvGrpSpPr>
          <p:grpSpPr>
            <a:xfrm>
              <a:off x="3316091" y="3523568"/>
              <a:ext cx="155264" cy="616954"/>
              <a:chOff x="6958013" y="2370932"/>
              <a:chExt cx="227013" cy="600869"/>
            </a:xfrm>
            <a:solidFill>
              <a:schemeClr val="bg1"/>
            </a:solidFill>
          </p:grpSpPr>
          <p:sp>
            <p:nvSpPr>
              <p:cNvPr id="51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1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9" name="Group 1014"/>
            <p:cNvGrpSpPr/>
            <p:nvPr/>
          </p:nvGrpSpPr>
          <p:grpSpPr>
            <a:xfrm>
              <a:off x="3575778" y="3530200"/>
              <a:ext cx="172115" cy="610322"/>
              <a:chOff x="7605713" y="2393949"/>
              <a:chExt cx="227013" cy="584202"/>
            </a:xfrm>
            <a:solidFill>
              <a:schemeClr val="bg1"/>
            </a:solidFill>
          </p:grpSpPr>
          <p:sp>
            <p:nvSpPr>
              <p:cNvPr id="52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2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1" name="Group 1017"/>
            <p:cNvGrpSpPr/>
            <p:nvPr/>
          </p:nvGrpSpPr>
          <p:grpSpPr>
            <a:xfrm>
              <a:off x="2779868" y="3523568"/>
              <a:ext cx="155264" cy="616954"/>
              <a:chOff x="6958013" y="2370932"/>
              <a:chExt cx="227013" cy="600869"/>
            </a:xfrm>
            <a:solidFill>
              <a:schemeClr val="bg1"/>
            </a:solidFill>
          </p:grpSpPr>
          <p:sp>
            <p:nvSpPr>
              <p:cNvPr id="52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2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2" name="Group 1020"/>
            <p:cNvGrpSpPr/>
            <p:nvPr/>
          </p:nvGrpSpPr>
          <p:grpSpPr>
            <a:xfrm>
              <a:off x="3039555" y="3530200"/>
              <a:ext cx="172115" cy="610322"/>
              <a:chOff x="7605713" y="2393949"/>
              <a:chExt cx="227013" cy="584202"/>
            </a:xfrm>
            <a:solidFill>
              <a:schemeClr val="bg1"/>
            </a:solidFill>
          </p:grpSpPr>
          <p:sp>
            <p:nvSpPr>
              <p:cNvPr id="52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2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3" name="Group 1023"/>
            <p:cNvGrpSpPr/>
            <p:nvPr/>
          </p:nvGrpSpPr>
          <p:grpSpPr>
            <a:xfrm>
              <a:off x="2243645" y="3523568"/>
              <a:ext cx="155264" cy="616954"/>
              <a:chOff x="6958013" y="2370932"/>
              <a:chExt cx="227013" cy="600869"/>
            </a:xfrm>
            <a:solidFill>
              <a:schemeClr val="bg1"/>
            </a:solidFill>
          </p:grpSpPr>
          <p:sp>
            <p:nvSpPr>
              <p:cNvPr id="53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3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4" name="Group 1026"/>
            <p:cNvGrpSpPr/>
            <p:nvPr/>
          </p:nvGrpSpPr>
          <p:grpSpPr>
            <a:xfrm>
              <a:off x="2503332" y="3530200"/>
              <a:ext cx="172115" cy="610322"/>
              <a:chOff x="7605713" y="2393949"/>
              <a:chExt cx="227013" cy="584202"/>
            </a:xfrm>
            <a:solidFill>
              <a:schemeClr val="bg1"/>
            </a:solidFill>
          </p:grpSpPr>
          <p:sp>
            <p:nvSpPr>
              <p:cNvPr id="533"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34"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5" name="Group 1029"/>
            <p:cNvGrpSpPr/>
            <p:nvPr/>
          </p:nvGrpSpPr>
          <p:grpSpPr>
            <a:xfrm>
              <a:off x="1707422" y="3523568"/>
              <a:ext cx="155264" cy="616954"/>
              <a:chOff x="6958013" y="2370932"/>
              <a:chExt cx="227013" cy="600869"/>
            </a:xfrm>
            <a:solidFill>
              <a:schemeClr val="bg1"/>
            </a:solidFill>
          </p:grpSpPr>
          <p:sp>
            <p:nvSpPr>
              <p:cNvPr id="53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3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6" name="Group 1032"/>
            <p:cNvGrpSpPr/>
            <p:nvPr/>
          </p:nvGrpSpPr>
          <p:grpSpPr>
            <a:xfrm>
              <a:off x="1967109" y="3530200"/>
              <a:ext cx="172115" cy="610322"/>
              <a:chOff x="7605713" y="2393949"/>
              <a:chExt cx="227013" cy="584202"/>
            </a:xfrm>
            <a:solidFill>
              <a:schemeClr val="bg1"/>
            </a:solidFill>
          </p:grpSpPr>
          <p:sp>
            <p:nvSpPr>
              <p:cNvPr id="53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4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8" name="Group 1035"/>
            <p:cNvGrpSpPr/>
            <p:nvPr/>
          </p:nvGrpSpPr>
          <p:grpSpPr>
            <a:xfrm>
              <a:off x="1430886" y="3530200"/>
              <a:ext cx="172115" cy="610322"/>
              <a:chOff x="7605713" y="2393949"/>
              <a:chExt cx="227013" cy="584202"/>
            </a:xfrm>
            <a:solidFill>
              <a:schemeClr val="bg1"/>
            </a:solidFill>
          </p:grpSpPr>
          <p:sp>
            <p:nvSpPr>
              <p:cNvPr id="54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4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0" name="Group 1038"/>
            <p:cNvGrpSpPr/>
            <p:nvPr/>
          </p:nvGrpSpPr>
          <p:grpSpPr>
            <a:xfrm>
              <a:off x="3584202" y="2863248"/>
              <a:ext cx="155264" cy="616954"/>
              <a:chOff x="6958013" y="2370932"/>
              <a:chExt cx="227013" cy="600869"/>
            </a:xfrm>
            <a:solidFill>
              <a:schemeClr val="bg1"/>
            </a:solidFill>
          </p:grpSpPr>
          <p:sp>
            <p:nvSpPr>
              <p:cNvPr id="545"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46"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2" name="Group 1041"/>
            <p:cNvGrpSpPr/>
            <p:nvPr/>
          </p:nvGrpSpPr>
          <p:grpSpPr>
            <a:xfrm>
              <a:off x="3843889" y="2869880"/>
              <a:ext cx="172115" cy="610322"/>
              <a:chOff x="7605713" y="2393949"/>
              <a:chExt cx="227013" cy="584202"/>
            </a:xfrm>
            <a:solidFill>
              <a:schemeClr val="bg1"/>
            </a:solidFill>
          </p:grpSpPr>
          <p:sp>
            <p:nvSpPr>
              <p:cNvPr id="54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4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4" name="Group 1044"/>
            <p:cNvGrpSpPr/>
            <p:nvPr/>
          </p:nvGrpSpPr>
          <p:grpSpPr>
            <a:xfrm>
              <a:off x="3047979" y="2863248"/>
              <a:ext cx="155264" cy="616954"/>
              <a:chOff x="6958013" y="2370932"/>
              <a:chExt cx="227013" cy="600869"/>
            </a:xfrm>
            <a:solidFill>
              <a:schemeClr val="bg1"/>
            </a:solidFill>
          </p:grpSpPr>
          <p:sp>
            <p:nvSpPr>
              <p:cNvPr id="551"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52"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5" name="Group 1047"/>
            <p:cNvGrpSpPr/>
            <p:nvPr/>
          </p:nvGrpSpPr>
          <p:grpSpPr>
            <a:xfrm>
              <a:off x="3307666" y="2869880"/>
              <a:ext cx="172115" cy="610322"/>
              <a:chOff x="7605713" y="2393949"/>
              <a:chExt cx="227013" cy="584202"/>
            </a:xfrm>
            <a:solidFill>
              <a:schemeClr val="bg1"/>
            </a:solidFill>
          </p:grpSpPr>
          <p:sp>
            <p:nvSpPr>
              <p:cNvPr id="55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5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6" name="Group 1050"/>
            <p:cNvGrpSpPr/>
            <p:nvPr/>
          </p:nvGrpSpPr>
          <p:grpSpPr>
            <a:xfrm>
              <a:off x="2511756" y="2863248"/>
              <a:ext cx="155264" cy="616954"/>
              <a:chOff x="6958013" y="2370932"/>
              <a:chExt cx="227013" cy="600869"/>
            </a:xfrm>
            <a:solidFill>
              <a:schemeClr val="bg1"/>
            </a:solidFill>
          </p:grpSpPr>
          <p:sp>
            <p:nvSpPr>
              <p:cNvPr id="557"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58"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7" name="Group 1053"/>
            <p:cNvGrpSpPr/>
            <p:nvPr/>
          </p:nvGrpSpPr>
          <p:grpSpPr>
            <a:xfrm>
              <a:off x="2771443" y="2869880"/>
              <a:ext cx="172115" cy="610322"/>
              <a:chOff x="7605713" y="2393949"/>
              <a:chExt cx="227013" cy="584202"/>
            </a:xfrm>
            <a:solidFill>
              <a:schemeClr val="bg1"/>
            </a:solidFill>
          </p:grpSpPr>
          <p:sp>
            <p:nvSpPr>
              <p:cNvPr id="56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6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8" name="Group 1056"/>
            <p:cNvGrpSpPr/>
            <p:nvPr/>
          </p:nvGrpSpPr>
          <p:grpSpPr>
            <a:xfrm>
              <a:off x="1975533" y="2863248"/>
              <a:ext cx="155264" cy="616954"/>
              <a:chOff x="6958013" y="2370932"/>
              <a:chExt cx="227013" cy="600869"/>
            </a:xfrm>
            <a:solidFill>
              <a:schemeClr val="bg1"/>
            </a:solidFill>
          </p:grpSpPr>
          <p:sp>
            <p:nvSpPr>
              <p:cNvPr id="56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6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9" name="Group 1059"/>
            <p:cNvGrpSpPr/>
            <p:nvPr/>
          </p:nvGrpSpPr>
          <p:grpSpPr>
            <a:xfrm>
              <a:off x="2235220" y="2869880"/>
              <a:ext cx="172115" cy="610322"/>
              <a:chOff x="7605713" y="2393949"/>
              <a:chExt cx="227013" cy="584202"/>
            </a:xfrm>
            <a:solidFill>
              <a:schemeClr val="bg1"/>
            </a:solidFill>
          </p:grpSpPr>
          <p:sp>
            <p:nvSpPr>
              <p:cNvPr id="56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6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50" name="Group 1062"/>
            <p:cNvGrpSpPr/>
            <p:nvPr/>
          </p:nvGrpSpPr>
          <p:grpSpPr>
            <a:xfrm>
              <a:off x="1698997" y="2869880"/>
              <a:ext cx="172115" cy="610322"/>
              <a:chOff x="7605713" y="2393949"/>
              <a:chExt cx="227013" cy="584202"/>
            </a:xfrm>
            <a:solidFill>
              <a:schemeClr val="bg1"/>
            </a:solidFill>
          </p:grpSpPr>
          <p:sp>
            <p:nvSpPr>
              <p:cNvPr id="56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7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51" name="Group 1065"/>
            <p:cNvGrpSpPr/>
            <p:nvPr/>
          </p:nvGrpSpPr>
          <p:grpSpPr>
            <a:xfrm>
              <a:off x="3316091" y="2202928"/>
              <a:ext cx="155264" cy="616954"/>
              <a:chOff x="6958013" y="2370932"/>
              <a:chExt cx="227013" cy="600869"/>
            </a:xfrm>
            <a:solidFill>
              <a:schemeClr val="bg1"/>
            </a:solidFill>
          </p:grpSpPr>
          <p:sp>
            <p:nvSpPr>
              <p:cNvPr id="57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7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85" name="Group 1068"/>
            <p:cNvGrpSpPr/>
            <p:nvPr/>
          </p:nvGrpSpPr>
          <p:grpSpPr>
            <a:xfrm>
              <a:off x="3575778" y="2209560"/>
              <a:ext cx="172115" cy="610322"/>
              <a:chOff x="7605713" y="2393949"/>
              <a:chExt cx="227013" cy="584202"/>
            </a:xfrm>
            <a:solidFill>
              <a:schemeClr val="bg1"/>
            </a:solidFill>
          </p:grpSpPr>
          <p:sp>
            <p:nvSpPr>
              <p:cNvPr id="57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7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88" name="Group 1071"/>
            <p:cNvGrpSpPr/>
            <p:nvPr/>
          </p:nvGrpSpPr>
          <p:grpSpPr>
            <a:xfrm>
              <a:off x="2779868" y="2202928"/>
              <a:ext cx="155264" cy="616954"/>
              <a:chOff x="6958013" y="2370932"/>
              <a:chExt cx="227013" cy="600869"/>
            </a:xfrm>
            <a:solidFill>
              <a:schemeClr val="bg1"/>
            </a:solidFill>
          </p:grpSpPr>
          <p:sp>
            <p:nvSpPr>
              <p:cNvPr id="57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7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91" name="Group 1074"/>
            <p:cNvGrpSpPr/>
            <p:nvPr/>
          </p:nvGrpSpPr>
          <p:grpSpPr>
            <a:xfrm>
              <a:off x="3039555" y="2209560"/>
              <a:ext cx="172115" cy="610322"/>
              <a:chOff x="7605713" y="2393949"/>
              <a:chExt cx="227013" cy="584202"/>
            </a:xfrm>
            <a:solidFill>
              <a:schemeClr val="bg1"/>
            </a:solidFill>
          </p:grpSpPr>
          <p:sp>
            <p:nvSpPr>
              <p:cNvPr id="58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8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94" name="Group 1077"/>
            <p:cNvGrpSpPr/>
            <p:nvPr/>
          </p:nvGrpSpPr>
          <p:grpSpPr>
            <a:xfrm>
              <a:off x="2243645" y="2202928"/>
              <a:ext cx="155264" cy="616954"/>
              <a:chOff x="6958013" y="2370932"/>
              <a:chExt cx="227013" cy="600869"/>
            </a:xfrm>
            <a:solidFill>
              <a:schemeClr val="bg1"/>
            </a:solidFill>
          </p:grpSpPr>
          <p:sp>
            <p:nvSpPr>
              <p:cNvPr id="58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8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97" name="Group 1080"/>
            <p:cNvGrpSpPr/>
            <p:nvPr/>
          </p:nvGrpSpPr>
          <p:grpSpPr>
            <a:xfrm>
              <a:off x="2503332" y="2209560"/>
              <a:ext cx="172115" cy="610322"/>
              <a:chOff x="7605713" y="2393949"/>
              <a:chExt cx="227013" cy="584202"/>
            </a:xfrm>
            <a:solidFill>
              <a:schemeClr val="bg1"/>
            </a:solidFill>
          </p:grpSpPr>
          <p:sp>
            <p:nvSpPr>
              <p:cNvPr id="58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8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00" name="Group 1083"/>
            <p:cNvGrpSpPr/>
            <p:nvPr/>
          </p:nvGrpSpPr>
          <p:grpSpPr>
            <a:xfrm>
              <a:off x="1967109" y="2209560"/>
              <a:ext cx="172115" cy="610322"/>
              <a:chOff x="7605713" y="2393949"/>
              <a:chExt cx="227013" cy="584202"/>
            </a:xfrm>
            <a:solidFill>
              <a:schemeClr val="bg1"/>
            </a:solidFill>
          </p:grpSpPr>
          <p:sp>
            <p:nvSpPr>
              <p:cNvPr id="59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9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03" name="Group 1095"/>
            <p:cNvGrpSpPr/>
            <p:nvPr/>
          </p:nvGrpSpPr>
          <p:grpSpPr>
            <a:xfrm>
              <a:off x="2771443" y="1549240"/>
              <a:ext cx="172115" cy="610322"/>
              <a:chOff x="7605713" y="2393949"/>
              <a:chExt cx="227013" cy="584202"/>
            </a:xfrm>
            <a:solidFill>
              <a:schemeClr val="bg1"/>
            </a:solidFill>
          </p:grpSpPr>
          <p:sp>
            <p:nvSpPr>
              <p:cNvPr id="60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0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grpSp>
        <p:nvGrpSpPr>
          <p:cNvPr id="406" name="Group 618"/>
          <p:cNvGrpSpPr>
            <a:grpSpLocks/>
          </p:cNvGrpSpPr>
          <p:nvPr/>
        </p:nvGrpSpPr>
        <p:grpSpPr bwMode="auto">
          <a:xfrm>
            <a:off x="2235200" y="882650"/>
            <a:ext cx="1244600" cy="1276350"/>
            <a:chOff x="2235220" y="882288"/>
            <a:chExt cx="1244561" cy="1277274"/>
          </a:xfrm>
        </p:grpSpPr>
        <p:grpSp>
          <p:nvGrpSpPr>
            <p:cNvPr id="409" name="Group 1086"/>
            <p:cNvGrpSpPr/>
            <p:nvPr/>
          </p:nvGrpSpPr>
          <p:grpSpPr>
            <a:xfrm>
              <a:off x="3047979" y="1542608"/>
              <a:ext cx="155264" cy="616954"/>
              <a:chOff x="6958013" y="2370932"/>
              <a:chExt cx="227013" cy="600869"/>
            </a:xfrm>
            <a:solidFill>
              <a:schemeClr val="bg1"/>
            </a:solidFill>
          </p:grpSpPr>
          <p:sp>
            <p:nvSpPr>
              <p:cNvPr id="59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9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12" name="Group 1089"/>
            <p:cNvGrpSpPr/>
            <p:nvPr/>
          </p:nvGrpSpPr>
          <p:grpSpPr>
            <a:xfrm>
              <a:off x="3307666" y="1549240"/>
              <a:ext cx="172115" cy="610322"/>
              <a:chOff x="7605713" y="2393949"/>
              <a:chExt cx="227013" cy="584202"/>
            </a:xfrm>
            <a:solidFill>
              <a:schemeClr val="bg1"/>
            </a:solidFill>
          </p:grpSpPr>
          <p:sp>
            <p:nvSpPr>
              <p:cNvPr id="59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9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15" name="Group 1092"/>
            <p:cNvGrpSpPr/>
            <p:nvPr/>
          </p:nvGrpSpPr>
          <p:grpSpPr>
            <a:xfrm>
              <a:off x="2511756" y="1542608"/>
              <a:ext cx="155264" cy="616954"/>
              <a:chOff x="6958013" y="2370932"/>
              <a:chExt cx="227013" cy="600869"/>
            </a:xfrm>
            <a:solidFill>
              <a:schemeClr val="bg1"/>
            </a:solidFill>
          </p:grpSpPr>
          <p:sp>
            <p:nvSpPr>
              <p:cNvPr id="599"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00"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18" name="Group 1098"/>
            <p:cNvGrpSpPr/>
            <p:nvPr/>
          </p:nvGrpSpPr>
          <p:grpSpPr>
            <a:xfrm>
              <a:off x="2235220" y="1549240"/>
              <a:ext cx="172115" cy="610322"/>
              <a:chOff x="7605713" y="2393949"/>
              <a:chExt cx="227013" cy="584202"/>
            </a:xfrm>
            <a:solidFill>
              <a:schemeClr val="bg1"/>
            </a:solidFill>
          </p:grpSpPr>
          <p:sp>
            <p:nvSpPr>
              <p:cNvPr id="60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0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21" name="Group 1101"/>
            <p:cNvGrpSpPr/>
            <p:nvPr/>
          </p:nvGrpSpPr>
          <p:grpSpPr>
            <a:xfrm>
              <a:off x="2779868" y="882288"/>
              <a:ext cx="155264" cy="616954"/>
              <a:chOff x="6958013" y="2370932"/>
              <a:chExt cx="227013" cy="600869"/>
            </a:xfrm>
            <a:solidFill>
              <a:schemeClr val="bg1"/>
            </a:solidFill>
          </p:grpSpPr>
          <p:sp>
            <p:nvSpPr>
              <p:cNvPr id="60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0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24" name="Group 1104"/>
            <p:cNvGrpSpPr/>
            <p:nvPr/>
          </p:nvGrpSpPr>
          <p:grpSpPr>
            <a:xfrm>
              <a:off x="3039555" y="888920"/>
              <a:ext cx="172115" cy="610322"/>
              <a:chOff x="7605713" y="2393949"/>
              <a:chExt cx="227013" cy="584202"/>
            </a:xfrm>
            <a:solidFill>
              <a:schemeClr val="bg1"/>
            </a:solidFill>
          </p:grpSpPr>
          <p:sp>
            <p:nvSpPr>
              <p:cNvPr id="61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1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27" name="Group 1107"/>
            <p:cNvGrpSpPr/>
            <p:nvPr/>
          </p:nvGrpSpPr>
          <p:grpSpPr>
            <a:xfrm>
              <a:off x="2503332" y="888920"/>
              <a:ext cx="172115" cy="610322"/>
              <a:chOff x="7605713" y="2393949"/>
              <a:chExt cx="227013" cy="584202"/>
            </a:xfrm>
            <a:solidFill>
              <a:schemeClr val="bg1"/>
            </a:solidFill>
          </p:grpSpPr>
          <p:sp>
            <p:nvSpPr>
              <p:cNvPr id="61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1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grpSp>
        <p:nvGrpSpPr>
          <p:cNvPr id="430" name="Group 1122"/>
          <p:cNvGrpSpPr/>
          <p:nvPr/>
        </p:nvGrpSpPr>
        <p:grpSpPr>
          <a:xfrm>
            <a:off x="2771443" y="228600"/>
            <a:ext cx="172115" cy="610322"/>
            <a:chOff x="2717059" y="533400"/>
            <a:chExt cx="151342" cy="560645"/>
          </a:xfrm>
          <a:solidFill>
            <a:schemeClr val="bg1"/>
          </a:solidFill>
        </p:grpSpPr>
        <p:sp>
          <p:nvSpPr>
            <p:cNvPr id="617" name="Freeform 36"/>
            <p:cNvSpPr>
              <a:spLocks/>
            </p:cNvSpPr>
            <p:nvPr/>
          </p:nvSpPr>
          <p:spPr bwMode="auto">
            <a:xfrm>
              <a:off x="2750926" y="533400"/>
              <a:ext cx="74083" cy="111215"/>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18" name="Freeform 37"/>
            <p:cNvSpPr>
              <a:spLocks/>
            </p:cNvSpPr>
            <p:nvPr/>
          </p:nvSpPr>
          <p:spPr bwMode="auto">
            <a:xfrm>
              <a:off x="2717059" y="650710"/>
              <a:ext cx="151342" cy="443335"/>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622"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36</a:t>
            </a:fld>
            <a:endParaRPr lang="en-US" dirty="0">
              <a:solidFill>
                <a:srgbClr val="DBF5F9">
                  <a:shade val="90000"/>
                </a:srgbClr>
              </a:solidFill>
            </a:endParaRPr>
          </a:p>
        </p:txBody>
      </p:sp>
    </p:spTree>
    <p:custDataLst>
      <p:tags r:id="rId2"/>
    </p:custDataLst>
    <p:extLst>
      <p:ext uri="{BB962C8B-B14F-4D97-AF65-F5344CB8AC3E}">
        <p14:creationId xmlns:p14="http://schemas.microsoft.com/office/powerpoint/2010/main" val="15845457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wipe(left)">
                                      <p:cBhvr>
                                        <p:cTn id="7" dur="500"/>
                                        <p:tgtEl>
                                          <p:spTgt spid="319"/>
                                        </p:tgtEl>
                                      </p:cBhvr>
                                    </p:animEffect>
                                  </p:childTnLst>
                                </p:cTn>
                              </p:par>
                              <p:par>
                                <p:cTn id="8" presetID="22" presetClass="exit" presetSubtype="1" fill="hold" nodeType="withEffect">
                                  <p:stCondLst>
                                    <p:cond delay="0"/>
                                  </p:stCondLst>
                                  <p:childTnLst>
                                    <p:animEffect transition="out" filter="wipe(up)">
                                      <p:cBhvr>
                                        <p:cTn id="9" dur="500"/>
                                        <p:tgtEl>
                                          <p:spTgt spid="430"/>
                                        </p:tgtEl>
                                      </p:cBhvr>
                                    </p:animEffect>
                                    <p:set>
                                      <p:cBhvr>
                                        <p:cTn id="10" dur="1" fill="hold">
                                          <p:stCondLst>
                                            <p:cond delay="499"/>
                                          </p:stCondLst>
                                        </p:cTn>
                                        <p:tgtEl>
                                          <p:spTgt spid="43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143"/>
                                        </p:tgtEl>
                                        <p:attrNameLst>
                                          <p:attrName>style.visibility</p:attrName>
                                        </p:attrNameLst>
                                      </p:cBhvr>
                                      <p:to>
                                        <p:strVal val="visible"/>
                                      </p:to>
                                    </p:set>
                                    <p:animEffect transition="in" filter="fade">
                                      <p:cBhvr>
                                        <p:cTn id="13" dur="2000"/>
                                        <p:tgtEl>
                                          <p:spTgt spid="114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319"/>
                                        </p:tgtEl>
                                      </p:cBhvr>
                                    </p:animEffect>
                                    <p:set>
                                      <p:cBhvr>
                                        <p:cTn id="18" dur="1" fill="hold">
                                          <p:stCondLst>
                                            <p:cond delay="499"/>
                                          </p:stCondLst>
                                        </p:cTn>
                                        <p:tgtEl>
                                          <p:spTgt spid="319"/>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500"/>
                                        <p:tgtEl>
                                          <p:spTgt spid="406"/>
                                        </p:tgtEl>
                                      </p:cBhvr>
                                    </p:animEffect>
                                    <p:set>
                                      <p:cBhvr>
                                        <p:cTn id="21" dur="1" fill="hold">
                                          <p:stCondLst>
                                            <p:cond delay="499"/>
                                          </p:stCondLst>
                                        </p:cTn>
                                        <p:tgtEl>
                                          <p:spTgt spid="406"/>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76123"/>
                                        </p:tgtEl>
                                        <p:attrNameLst>
                                          <p:attrName>style.visibility</p:attrName>
                                        </p:attrNameLst>
                                      </p:cBhvr>
                                      <p:to>
                                        <p:strVal val="visible"/>
                                      </p:to>
                                    </p:set>
                                    <p:animEffect transition="in" filter="wipe(left)">
                                      <p:cBhvr>
                                        <p:cTn id="24" dur="500"/>
                                        <p:tgtEl>
                                          <p:spTgt spid="761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xit" presetSubtype="8" fill="hold" nodeType="clickEffect">
                                  <p:stCondLst>
                                    <p:cond delay="0"/>
                                  </p:stCondLst>
                                  <p:childTnLst>
                                    <p:animEffect transition="out" filter="wipe(left)">
                                      <p:cBhvr>
                                        <p:cTn id="28" dur="500"/>
                                        <p:tgtEl>
                                          <p:spTgt spid="76123"/>
                                        </p:tgtEl>
                                      </p:cBhvr>
                                    </p:animEffect>
                                    <p:set>
                                      <p:cBhvr>
                                        <p:cTn id="29" dur="1" fill="hold">
                                          <p:stCondLst>
                                            <p:cond delay="499"/>
                                          </p:stCondLst>
                                        </p:cTn>
                                        <p:tgtEl>
                                          <p:spTgt spid="76123"/>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76124"/>
                                        </p:tgtEl>
                                        <p:attrNameLst>
                                          <p:attrName>style.visibility</p:attrName>
                                        </p:attrNameLst>
                                      </p:cBhvr>
                                      <p:to>
                                        <p:strVal val="visible"/>
                                      </p:to>
                                    </p:set>
                                    <p:animEffect transition="in" filter="wipe(left)">
                                      <p:cBhvr>
                                        <p:cTn id="32" dur="500"/>
                                        <p:tgtEl>
                                          <p:spTgt spid="76124"/>
                                        </p:tgtEl>
                                      </p:cBhvr>
                                    </p:animEffect>
                                  </p:childTnLst>
                                </p:cTn>
                              </p:par>
                              <p:par>
                                <p:cTn id="33" presetID="22" presetClass="exit" presetSubtype="1" fill="hold" nodeType="withEffect">
                                  <p:stCondLst>
                                    <p:cond delay="0"/>
                                  </p:stCondLst>
                                  <p:childTnLst>
                                    <p:animEffect transition="out" filter="wipe(up)">
                                      <p:cBhvr>
                                        <p:cTn id="34" dur="500"/>
                                        <p:tgtEl>
                                          <p:spTgt spid="76125"/>
                                        </p:tgtEl>
                                      </p:cBhvr>
                                    </p:animEffect>
                                    <p:set>
                                      <p:cBhvr>
                                        <p:cTn id="35" dur="1" fill="hold">
                                          <p:stCondLst>
                                            <p:cond delay="499"/>
                                          </p:stCondLst>
                                        </p:cTn>
                                        <p:tgtEl>
                                          <p:spTgt spid="76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 name="Group 314"/>
          <p:cNvGrpSpPr>
            <a:grpSpLocks/>
          </p:cNvGrpSpPr>
          <p:nvPr/>
        </p:nvGrpSpPr>
        <p:grpSpPr bwMode="auto">
          <a:xfrm>
            <a:off x="228600" y="882650"/>
            <a:ext cx="5257800" cy="5899150"/>
            <a:chOff x="228600" y="882288"/>
            <a:chExt cx="5257800" cy="5899512"/>
          </a:xfrm>
        </p:grpSpPr>
        <p:grpSp>
          <p:nvGrpSpPr>
            <p:cNvPr id="55305" name="Group 814"/>
            <p:cNvGrpSpPr>
              <a:grpSpLocks/>
            </p:cNvGrpSpPr>
            <p:nvPr/>
          </p:nvGrpSpPr>
          <p:grpSpPr bwMode="auto">
            <a:xfrm>
              <a:off x="5054607" y="6164846"/>
              <a:ext cx="155264" cy="616954"/>
              <a:chOff x="6958013" y="2370932"/>
              <a:chExt cx="227013" cy="600869"/>
            </a:xfrm>
          </p:grpSpPr>
          <p:sp>
            <p:nvSpPr>
              <p:cNvPr id="5553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3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06" name="Group 813"/>
            <p:cNvGrpSpPr>
              <a:grpSpLocks/>
            </p:cNvGrpSpPr>
            <p:nvPr/>
          </p:nvGrpSpPr>
          <p:grpSpPr bwMode="auto">
            <a:xfrm>
              <a:off x="5314285" y="6171478"/>
              <a:ext cx="172115" cy="610322"/>
              <a:chOff x="7605713" y="2393949"/>
              <a:chExt cx="227013" cy="584202"/>
            </a:xfrm>
          </p:grpSpPr>
          <p:sp>
            <p:nvSpPr>
              <p:cNvPr id="5553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3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07" name="Group 816"/>
            <p:cNvGrpSpPr>
              <a:grpSpLocks/>
            </p:cNvGrpSpPr>
            <p:nvPr/>
          </p:nvGrpSpPr>
          <p:grpSpPr bwMode="auto">
            <a:xfrm>
              <a:off x="4518384" y="6164846"/>
              <a:ext cx="155264" cy="616954"/>
              <a:chOff x="6958013" y="2370932"/>
              <a:chExt cx="227013" cy="600869"/>
            </a:xfrm>
          </p:grpSpPr>
          <p:sp>
            <p:nvSpPr>
              <p:cNvPr id="5552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3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08" name="Group 819"/>
            <p:cNvGrpSpPr>
              <a:grpSpLocks/>
            </p:cNvGrpSpPr>
            <p:nvPr/>
          </p:nvGrpSpPr>
          <p:grpSpPr bwMode="auto">
            <a:xfrm>
              <a:off x="4778070" y="6171478"/>
              <a:ext cx="172115" cy="610322"/>
              <a:chOff x="7605713" y="2393949"/>
              <a:chExt cx="227013" cy="584202"/>
            </a:xfrm>
          </p:grpSpPr>
          <p:sp>
            <p:nvSpPr>
              <p:cNvPr id="5552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2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09" name="Group 822"/>
            <p:cNvGrpSpPr>
              <a:grpSpLocks/>
            </p:cNvGrpSpPr>
            <p:nvPr/>
          </p:nvGrpSpPr>
          <p:grpSpPr bwMode="auto">
            <a:xfrm>
              <a:off x="3982161" y="6164846"/>
              <a:ext cx="155264" cy="616954"/>
              <a:chOff x="6958013" y="2370932"/>
              <a:chExt cx="227013" cy="600869"/>
            </a:xfrm>
          </p:grpSpPr>
          <p:sp>
            <p:nvSpPr>
              <p:cNvPr id="5552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2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0" name="Group 825"/>
            <p:cNvGrpSpPr>
              <a:grpSpLocks/>
            </p:cNvGrpSpPr>
            <p:nvPr/>
          </p:nvGrpSpPr>
          <p:grpSpPr bwMode="auto">
            <a:xfrm>
              <a:off x="4241847" y="6171478"/>
              <a:ext cx="172115" cy="610322"/>
              <a:chOff x="7605713" y="2393949"/>
              <a:chExt cx="227013" cy="584202"/>
            </a:xfrm>
          </p:grpSpPr>
          <p:sp>
            <p:nvSpPr>
              <p:cNvPr id="5552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2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1" name="Group 828"/>
            <p:cNvGrpSpPr>
              <a:grpSpLocks/>
            </p:cNvGrpSpPr>
            <p:nvPr/>
          </p:nvGrpSpPr>
          <p:grpSpPr bwMode="auto">
            <a:xfrm>
              <a:off x="3445938" y="6164846"/>
              <a:ext cx="155264" cy="616954"/>
              <a:chOff x="6958013" y="2370932"/>
              <a:chExt cx="227013" cy="600869"/>
            </a:xfrm>
          </p:grpSpPr>
          <p:sp>
            <p:nvSpPr>
              <p:cNvPr id="5552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2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2" name="Group 831"/>
            <p:cNvGrpSpPr>
              <a:grpSpLocks/>
            </p:cNvGrpSpPr>
            <p:nvPr/>
          </p:nvGrpSpPr>
          <p:grpSpPr bwMode="auto">
            <a:xfrm>
              <a:off x="3705624" y="6171478"/>
              <a:ext cx="172115" cy="610322"/>
              <a:chOff x="7605713" y="2393949"/>
              <a:chExt cx="227013" cy="584202"/>
            </a:xfrm>
          </p:grpSpPr>
          <p:sp>
            <p:nvSpPr>
              <p:cNvPr id="5551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2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3" name="Group 834"/>
            <p:cNvGrpSpPr>
              <a:grpSpLocks/>
            </p:cNvGrpSpPr>
            <p:nvPr/>
          </p:nvGrpSpPr>
          <p:grpSpPr bwMode="auto">
            <a:xfrm>
              <a:off x="2909715" y="6164846"/>
              <a:ext cx="155264" cy="616954"/>
              <a:chOff x="6958013" y="2370932"/>
              <a:chExt cx="227013" cy="600869"/>
            </a:xfrm>
          </p:grpSpPr>
          <p:sp>
            <p:nvSpPr>
              <p:cNvPr id="5551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1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4" name="Group 837"/>
            <p:cNvGrpSpPr>
              <a:grpSpLocks/>
            </p:cNvGrpSpPr>
            <p:nvPr/>
          </p:nvGrpSpPr>
          <p:grpSpPr bwMode="auto">
            <a:xfrm>
              <a:off x="3169401" y="6171478"/>
              <a:ext cx="172115" cy="610322"/>
              <a:chOff x="7605713" y="2393949"/>
              <a:chExt cx="227013" cy="584202"/>
            </a:xfrm>
          </p:grpSpPr>
          <p:sp>
            <p:nvSpPr>
              <p:cNvPr id="5551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1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5" name="Group 840"/>
            <p:cNvGrpSpPr>
              <a:grpSpLocks/>
            </p:cNvGrpSpPr>
            <p:nvPr/>
          </p:nvGrpSpPr>
          <p:grpSpPr bwMode="auto">
            <a:xfrm>
              <a:off x="2373492" y="6164846"/>
              <a:ext cx="155264" cy="616954"/>
              <a:chOff x="6958013" y="2370932"/>
              <a:chExt cx="227013" cy="600869"/>
            </a:xfrm>
          </p:grpSpPr>
          <p:sp>
            <p:nvSpPr>
              <p:cNvPr id="5551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1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6" name="Group 843"/>
            <p:cNvGrpSpPr>
              <a:grpSpLocks/>
            </p:cNvGrpSpPr>
            <p:nvPr/>
          </p:nvGrpSpPr>
          <p:grpSpPr bwMode="auto">
            <a:xfrm>
              <a:off x="2633178" y="6171478"/>
              <a:ext cx="172115" cy="610322"/>
              <a:chOff x="7605713" y="2393949"/>
              <a:chExt cx="227013" cy="584202"/>
            </a:xfrm>
          </p:grpSpPr>
          <p:sp>
            <p:nvSpPr>
              <p:cNvPr id="5551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1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7" name="Group 846"/>
            <p:cNvGrpSpPr>
              <a:grpSpLocks/>
            </p:cNvGrpSpPr>
            <p:nvPr/>
          </p:nvGrpSpPr>
          <p:grpSpPr bwMode="auto">
            <a:xfrm>
              <a:off x="1837269" y="6164846"/>
              <a:ext cx="155264" cy="616954"/>
              <a:chOff x="6958013" y="2370932"/>
              <a:chExt cx="227013" cy="600869"/>
            </a:xfrm>
          </p:grpSpPr>
          <p:sp>
            <p:nvSpPr>
              <p:cNvPr id="5550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1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8" name="Group 849"/>
            <p:cNvGrpSpPr>
              <a:grpSpLocks/>
            </p:cNvGrpSpPr>
            <p:nvPr/>
          </p:nvGrpSpPr>
          <p:grpSpPr bwMode="auto">
            <a:xfrm>
              <a:off x="2096955" y="6171478"/>
              <a:ext cx="172115" cy="610322"/>
              <a:chOff x="7605713" y="2393949"/>
              <a:chExt cx="227013" cy="584202"/>
            </a:xfrm>
          </p:grpSpPr>
          <p:sp>
            <p:nvSpPr>
              <p:cNvPr id="5550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0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9" name="Group 852"/>
            <p:cNvGrpSpPr>
              <a:grpSpLocks/>
            </p:cNvGrpSpPr>
            <p:nvPr/>
          </p:nvGrpSpPr>
          <p:grpSpPr bwMode="auto">
            <a:xfrm>
              <a:off x="1301046" y="6164846"/>
              <a:ext cx="155264" cy="616954"/>
              <a:chOff x="6958013" y="2370932"/>
              <a:chExt cx="227013" cy="600869"/>
            </a:xfrm>
          </p:grpSpPr>
          <p:sp>
            <p:nvSpPr>
              <p:cNvPr id="5550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0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0" name="Group 855"/>
            <p:cNvGrpSpPr>
              <a:grpSpLocks/>
            </p:cNvGrpSpPr>
            <p:nvPr/>
          </p:nvGrpSpPr>
          <p:grpSpPr bwMode="auto">
            <a:xfrm>
              <a:off x="1560732" y="6171478"/>
              <a:ext cx="172115" cy="610322"/>
              <a:chOff x="7605713" y="2393949"/>
              <a:chExt cx="227013" cy="584202"/>
            </a:xfrm>
          </p:grpSpPr>
          <p:sp>
            <p:nvSpPr>
              <p:cNvPr id="5550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0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1" name="Group 858"/>
            <p:cNvGrpSpPr>
              <a:grpSpLocks/>
            </p:cNvGrpSpPr>
            <p:nvPr/>
          </p:nvGrpSpPr>
          <p:grpSpPr bwMode="auto">
            <a:xfrm>
              <a:off x="764823" y="6164846"/>
              <a:ext cx="155264" cy="616954"/>
              <a:chOff x="6958013" y="2370932"/>
              <a:chExt cx="227013" cy="600869"/>
            </a:xfrm>
          </p:grpSpPr>
          <p:sp>
            <p:nvSpPr>
              <p:cNvPr id="5550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0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2" name="Group 861"/>
            <p:cNvGrpSpPr>
              <a:grpSpLocks/>
            </p:cNvGrpSpPr>
            <p:nvPr/>
          </p:nvGrpSpPr>
          <p:grpSpPr bwMode="auto">
            <a:xfrm>
              <a:off x="1024509" y="6171478"/>
              <a:ext cx="172115" cy="610322"/>
              <a:chOff x="7605713" y="2393949"/>
              <a:chExt cx="227013" cy="584202"/>
            </a:xfrm>
          </p:grpSpPr>
          <p:sp>
            <p:nvSpPr>
              <p:cNvPr id="5549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0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3" name="Group 864"/>
            <p:cNvGrpSpPr>
              <a:grpSpLocks/>
            </p:cNvGrpSpPr>
            <p:nvPr/>
          </p:nvGrpSpPr>
          <p:grpSpPr bwMode="auto">
            <a:xfrm>
              <a:off x="228600" y="6164846"/>
              <a:ext cx="155264" cy="616954"/>
              <a:chOff x="6958013" y="2370932"/>
              <a:chExt cx="227013" cy="600869"/>
            </a:xfrm>
          </p:grpSpPr>
          <p:sp>
            <p:nvSpPr>
              <p:cNvPr id="5549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9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4" name="Group 867"/>
            <p:cNvGrpSpPr>
              <a:grpSpLocks/>
            </p:cNvGrpSpPr>
            <p:nvPr/>
          </p:nvGrpSpPr>
          <p:grpSpPr bwMode="auto">
            <a:xfrm>
              <a:off x="488286" y="6171478"/>
              <a:ext cx="172115" cy="610322"/>
              <a:chOff x="7605713" y="2393949"/>
              <a:chExt cx="227013" cy="584202"/>
            </a:xfrm>
          </p:grpSpPr>
          <p:sp>
            <p:nvSpPr>
              <p:cNvPr id="5549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9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5" name="Group 870"/>
            <p:cNvGrpSpPr>
              <a:grpSpLocks/>
            </p:cNvGrpSpPr>
            <p:nvPr/>
          </p:nvGrpSpPr>
          <p:grpSpPr bwMode="auto">
            <a:xfrm>
              <a:off x="4656653" y="5504528"/>
              <a:ext cx="155264" cy="616954"/>
              <a:chOff x="6958013" y="2370932"/>
              <a:chExt cx="227013" cy="600869"/>
            </a:xfrm>
          </p:grpSpPr>
          <p:sp>
            <p:nvSpPr>
              <p:cNvPr id="5549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9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6" name="Group 873"/>
            <p:cNvGrpSpPr>
              <a:grpSpLocks/>
            </p:cNvGrpSpPr>
            <p:nvPr/>
          </p:nvGrpSpPr>
          <p:grpSpPr bwMode="auto">
            <a:xfrm>
              <a:off x="4916331" y="5511160"/>
              <a:ext cx="172115" cy="610322"/>
              <a:chOff x="7605713" y="2393949"/>
              <a:chExt cx="227013" cy="584202"/>
            </a:xfrm>
          </p:grpSpPr>
          <p:sp>
            <p:nvSpPr>
              <p:cNvPr id="5549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9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7" name="Group 876"/>
            <p:cNvGrpSpPr>
              <a:grpSpLocks/>
            </p:cNvGrpSpPr>
            <p:nvPr/>
          </p:nvGrpSpPr>
          <p:grpSpPr bwMode="auto">
            <a:xfrm>
              <a:off x="4120430" y="5504528"/>
              <a:ext cx="155264" cy="616954"/>
              <a:chOff x="6958013" y="2370932"/>
              <a:chExt cx="227013" cy="600869"/>
            </a:xfrm>
          </p:grpSpPr>
          <p:sp>
            <p:nvSpPr>
              <p:cNvPr id="5548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9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8" name="Group 879"/>
            <p:cNvGrpSpPr>
              <a:grpSpLocks/>
            </p:cNvGrpSpPr>
            <p:nvPr/>
          </p:nvGrpSpPr>
          <p:grpSpPr bwMode="auto">
            <a:xfrm>
              <a:off x="4380116" y="5511160"/>
              <a:ext cx="172115" cy="610322"/>
              <a:chOff x="7605713" y="2393949"/>
              <a:chExt cx="227013" cy="584202"/>
            </a:xfrm>
          </p:grpSpPr>
          <p:sp>
            <p:nvSpPr>
              <p:cNvPr id="5548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8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9" name="Group 882"/>
            <p:cNvGrpSpPr>
              <a:grpSpLocks/>
            </p:cNvGrpSpPr>
            <p:nvPr/>
          </p:nvGrpSpPr>
          <p:grpSpPr bwMode="auto">
            <a:xfrm>
              <a:off x="3584207" y="5504528"/>
              <a:ext cx="155264" cy="616954"/>
              <a:chOff x="6958013" y="2370932"/>
              <a:chExt cx="227013" cy="600869"/>
            </a:xfrm>
          </p:grpSpPr>
          <p:sp>
            <p:nvSpPr>
              <p:cNvPr id="5548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8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0" name="Group 885"/>
            <p:cNvGrpSpPr>
              <a:grpSpLocks/>
            </p:cNvGrpSpPr>
            <p:nvPr/>
          </p:nvGrpSpPr>
          <p:grpSpPr bwMode="auto">
            <a:xfrm>
              <a:off x="3843893" y="5511160"/>
              <a:ext cx="172115" cy="610322"/>
              <a:chOff x="7605713" y="2393949"/>
              <a:chExt cx="227013" cy="584202"/>
            </a:xfrm>
          </p:grpSpPr>
          <p:sp>
            <p:nvSpPr>
              <p:cNvPr id="5548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8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1" name="Group 888"/>
            <p:cNvGrpSpPr>
              <a:grpSpLocks/>
            </p:cNvGrpSpPr>
            <p:nvPr/>
          </p:nvGrpSpPr>
          <p:grpSpPr bwMode="auto">
            <a:xfrm>
              <a:off x="3047984" y="5504528"/>
              <a:ext cx="155264" cy="616954"/>
              <a:chOff x="6958013" y="2370932"/>
              <a:chExt cx="227013" cy="600869"/>
            </a:xfrm>
          </p:grpSpPr>
          <p:sp>
            <p:nvSpPr>
              <p:cNvPr id="5548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8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2" name="Group 891"/>
            <p:cNvGrpSpPr>
              <a:grpSpLocks/>
            </p:cNvGrpSpPr>
            <p:nvPr/>
          </p:nvGrpSpPr>
          <p:grpSpPr bwMode="auto">
            <a:xfrm>
              <a:off x="3307670" y="5511160"/>
              <a:ext cx="172115" cy="610322"/>
              <a:chOff x="7605713" y="2393949"/>
              <a:chExt cx="227013" cy="584202"/>
            </a:xfrm>
          </p:grpSpPr>
          <p:sp>
            <p:nvSpPr>
              <p:cNvPr id="5547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8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3" name="Group 894"/>
            <p:cNvGrpSpPr>
              <a:grpSpLocks/>
            </p:cNvGrpSpPr>
            <p:nvPr/>
          </p:nvGrpSpPr>
          <p:grpSpPr bwMode="auto">
            <a:xfrm>
              <a:off x="2511761" y="5504528"/>
              <a:ext cx="155264" cy="616954"/>
              <a:chOff x="6958013" y="2370932"/>
              <a:chExt cx="227013" cy="600869"/>
            </a:xfrm>
          </p:grpSpPr>
          <p:sp>
            <p:nvSpPr>
              <p:cNvPr id="5547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7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4" name="Group 897"/>
            <p:cNvGrpSpPr>
              <a:grpSpLocks/>
            </p:cNvGrpSpPr>
            <p:nvPr/>
          </p:nvGrpSpPr>
          <p:grpSpPr bwMode="auto">
            <a:xfrm>
              <a:off x="2771447" y="5511160"/>
              <a:ext cx="172115" cy="610322"/>
              <a:chOff x="7605713" y="2393949"/>
              <a:chExt cx="227013" cy="584202"/>
            </a:xfrm>
          </p:grpSpPr>
          <p:sp>
            <p:nvSpPr>
              <p:cNvPr id="5547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7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5" name="Group 900"/>
            <p:cNvGrpSpPr>
              <a:grpSpLocks/>
            </p:cNvGrpSpPr>
            <p:nvPr/>
          </p:nvGrpSpPr>
          <p:grpSpPr bwMode="auto">
            <a:xfrm>
              <a:off x="1975538" y="5504528"/>
              <a:ext cx="155264" cy="616954"/>
              <a:chOff x="6958013" y="2370932"/>
              <a:chExt cx="227013" cy="600869"/>
            </a:xfrm>
          </p:grpSpPr>
          <p:sp>
            <p:nvSpPr>
              <p:cNvPr id="5547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7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6" name="Group 903"/>
            <p:cNvGrpSpPr>
              <a:grpSpLocks/>
            </p:cNvGrpSpPr>
            <p:nvPr/>
          </p:nvGrpSpPr>
          <p:grpSpPr bwMode="auto">
            <a:xfrm>
              <a:off x="2235224" y="5511160"/>
              <a:ext cx="172115" cy="610322"/>
              <a:chOff x="7605713" y="2393949"/>
              <a:chExt cx="227013" cy="584202"/>
            </a:xfrm>
          </p:grpSpPr>
          <p:sp>
            <p:nvSpPr>
              <p:cNvPr id="5547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7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7" name="Group 906"/>
            <p:cNvGrpSpPr>
              <a:grpSpLocks/>
            </p:cNvGrpSpPr>
            <p:nvPr/>
          </p:nvGrpSpPr>
          <p:grpSpPr bwMode="auto">
            <a:xfrm>
              <a:off x="1439315" y="5504528"/>
              <a:ext cx="155264" cy="616954"/>
              <a:chOff x="6958013" y="2370932"/>
              <a:chExt cx="227013" cy="600869"/>
            </a:xfrm>
          </p:grpSpPr>
          <p:sp>
            <p:nvSpPr>
              <p:cNvPr id="5546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7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8" name="Group 909"/>
            <p:cNvGrpSpPr>
              <a:grpSpLocks/>
            </p:cNvGrpSpPr>
            <p:nvPr/>
          </p:nvGrpSpPr>
          <p:grpSpPr bwMode="auto">
            <a:xfrm>
              <a:off x="1699001" y="5511160"/>
              <a:ext cx="172115" cy="610322"/>
              <a:chOff x="7605713" y="2393949"/>
              <a:chExt cx="227013" cy="584202"/>
            </a:xfrm>
          </p:grpSpPr>
          <p:sp>
            <p:nvSpPr>
              <p:cNvPr id="5546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6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9" name="Group 912"/>
            <p:cNvGrpSpPr>
              <a:grpSpLocks/>
            </p:cNvGrpSpPr>
            <p:nvPr/>
          </p:nvGrpSpPr>
          <p:grpSpPr bwMode="auto">
            <a:xfrm>
              <a:off x="903092" y="5504528"/>
              <a:ext cx="155264" cy="616954"/>
              <a:chOff x="6958013" y="2370932"/>
              <a:chExt cx="227013" cy="600869"/>
            </a:xfrm>
          </p:grpSpPr>
          <p:sp>
            <p:nvSpPr>
              <p:cNvPr id="5546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6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0" name="Group 915"/>
            <p:cNvGrpSpPr>
              <a:grpSpLocks/>
            </p:cNvGrpSpPr>
            <p:nvPr/>
          </p:nvGrpSpPr>
          <p:grpSpPr bwMode="auto">
            <a:xfrm>
              <a:off x="1162778" y="5511160"/>
              <a:ext cx="172115" cy="610322"/>
              <a:chOff x="7605713" y="2393949"/>
              <a:chExt cx="227013" cy="584202"/>
            </a:xfrm>
          </p:grpSpPr>
          <p:sp>
            <p:nvSpPr>
              <p:cNvPr id="5546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6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1" name="Group 918"/>
            <p:cNvGrpSpPr>
              <a:grpSpLocks/>
            </p:cNvGrpSpPr>
            <p:nvPr/>
          </p:nvGrpSpPr>
          <p:grpSpPr bwMode="auto">
            <a:xfrm>
              <a:off x="626555" y="5511160"/>
              <a:ext cx="172115" cy="610322"/>
              <a:chOff x="7605713" y="2393949"/>
              <a:chExt cx="227013" cy="584202"/>
            </a:xfrm>
          </p:grpSpPr>
          <p:sp>
            <p:nvSpPr>
              <p:cNvPr id="5546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6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2" name="Group 921"/>
            <p:cNvGrpSpPr>
              <a:grpSpLocks/>
            </p:cNvGrpSpPr>
            <p:nvPr/>
          </p:nvGrpSpPr>
          <p:grpSpPr bwMode="auto">
            <a:xfrm>
              <a:off x="4388541" y="4844208"/>
              <a:ext cx="155264" cy="616954"/>
              <a:chOff x="6958013" y="2370932"/>
              <a:chExt cx="227013" cy="600869"/>
            </a:xfrm>
          </p:grpSpPr>
          <p:sp>
            <p:nvSpPr>
              <p:cNvPr id="5545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6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3" name="Group 924"/>
            <p:cNvGrpSpPr>
              <a:grpSpLocks/>
            </p:cNvGrpSpPr>
            <p:nvPr/>
          </p:nvGrpSpPr>
          <p:grpSpPr bwMode="auto">
            <a:xfrm>
              <a:off x="4648219" y="4850840"/>
              <a:ext cx="172115" cy="610322"/>
              <a:chOff x="7605713" y="2393949"/>
              <a:chExt cx="227013" cy="584202"/>
            </a:xfrm>
          </p:grpSpPr>
          <p:sp>
            <p:nvSpPr>
              <p:cNvPr id="5545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5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4" name="Group 927"/>
            <p:cNvGrpSpPr>
              <a:grpSpLocks/>
            </p:cNvGrpSpPr>
            <p:nvPr/>
          </p:nvGrpSpPr>
          <p:grpSpPr bwMode="auto">
            <a:xfrm>
              <a:off x="3852318" y="4844208"/>
              <a:ext cx="155264" cy="616954"/>
              <a:chOff x="6958013" y="2370932"/>
              <a:chExt cx="227013" cy="600869"/>
            </a:xfrm>
          </p:grpSpPr>
          <p:sp>
            <p:nvSpPr>
              <p:cNvPr id="5545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5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5" name="Group 930"/>
            <p:cNvGrpSpPr>
              <a:grpSpLocks/>
            </p:cNvGrpSpPr>
            <p:nvPr/>
          </p:nvGrpSpPr>
          <p:grpSpPr bwMode="auto">
            <a:xfrm>
              <a:off x="4112004" y="4850840"/>
              <a:ext cx="172115" cy="610322"/>
              <a:chOff x="7605713" y="2393949"/>
              <a:chExt cx="227013" cy="584202"/>
            </a:xfrm>
          </p:grpSpPr>
          <p:sp>
            <p:nvSpPr>
              <p:cNvPr id="5545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5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6" name="Group 933"/>
            <p:cNvGrpSpPr>
              <a:grpSpLocks/>
            </p:cNvGrpSpPr>
            <p:nvPr/>
          </p:nvGrpSpPr>
          <p:grpSpPr bwMode="auto">
            <a:xfrm>
              <a:off x="3316095" y="4844208"/>
              <a:ext cx="155264" cy="616954"/>
              <a:chOff x="6958013" y="2370932"/>
              <a:chExt cx="227013" cy="600869"/>
            </a:xfrm>
          </p:grpSpPr>
          <p:sp>
            <p:nvSpPr>
              <p:cNvPr id="5545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5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7" name="Group 936"/>
            <p:cNvGrpSpPr>
              <a:grpSpLocks/>
            </p:cNvGrpSpPr>
            <p:nvPr/>
          </p:nvGrpSpPr>
          <p:grpSpPr bwMode="auto">
            <a:xfrm>
              <a:off x="3575781" y="4850840"/>
              <a:ext cx="172115" cy="610322"/>
              <a:chOff x="7605713" y="2393949"/>
              <a:chExt cx="227013" cy="584202"/>
            </a:xfrm>
          </p:grpSpPr>
          <p:sp>
            <p:nvSpPr>
              <p:cNvPr id="5544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5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8" name="Group 939"/>
            <p:cNvGrpSpPr>
              <a:grpSpLocks/>
            </p:cNvGrpSpPr>
            <p:nvPr/>
          </p:nvGrpSpPr>
          <p:grpSpPr bwMode="auto">
            <a:xfrm>
              <a:off x="2779872" y="4844208"/>
              <a:ext cx="155264" cy="616954"/>
              <a:chOff x="6958013" y="2370932"/>
              <a:chExt cx="227013" cy="600869"/>
            </a:xfrm>
          </p:grpSpPr>
          <p:sp>
            <p:nvSpPr>
              <p:cNvPr id="5544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4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9" name="Group 942"/>
            <p:cNvGrpSpPr>
              <a:grpSpLocks/>
            </p:cNvGrpSpPr>
            <p:nvPr/>
          </p:nvGrpSpPr>
          <p:grpSpPr bwMode="auto">
            <a:xfrm>
              <a:off x="3039558" y="4850840"/>
              <a:ext cx="172115" cy="610322"/>
              <a:chOff x="7605713" y="2393949"/>
              <a:chExt cx="227013" cy="584202"/>
            </a:xfrm>
          </p:grpSpPr>
          <p:sp>
            <p:nvSpPr>
              <p:cNvPr id="5544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4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0" name="Group 945"/>
            <p:cNvGrpSpPr>
              <a:grpSpLocks/>
            </p:cNvGrpSpPr>
            <p:nvPr/>
          </p:nvGrpSpPr>
          <p:grpSpPr bwMode="auto">
            <a:xfrm>
              <a:off x="2243649" y="4844208"/>
              <a:ext cx="155264" cy="616954"/>
              <a:chOff x="6958013" y="2370932"/>
              <a:chExt cx="227013" cy="600869"/>
            </a:xfrm>
          </p:grpSpPr>
          <p:sp>
            <p:nvSpPr>
              <p:cNvPr id="5544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4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1" name="Group 948"/>
            <p:cNvGrpSpPr>
              <a:grpSpLocks/>
            </p:cNvGrpSpPr>
            <p:nvPr/>
          </p:nvGrpSpPr>
          <p:grpSpPr bwMode="auto">
            <a:xfrm>
              <a:off x="2503335" y="4850840"/>
              <a:ext cx="172115" cy="610322"/>
              <a:chOff x="7605713" y="2393949"/>
              <a:chExt cx="227013" cy="584202"/>
            </a:xfrm>
          </p:grpSpPr>
          <p:sp>
            <p:nvSpPr>
              <p:cNvPr id="5544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4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2" name="Group 951"/>
            <p:cNvGrpSpPr>
              <a:grpSpLocks/>
            </p:cNvGrpSpPr>
            <p:nvPr/>
          </p:nvGrpSpPr>
          <p:grpSpPr bwMode="auto">
            <a:xfrm>
              <a:off x="1707426" y="4844208"/>
              <a:ext cx="155264" cy="616954"/>
              <a:chOff x="6958013" y="2370932"/>
              <a:chExt cx="227013" cy="600869"/>
            </a:xfrm>
          </p:grpSpPr>
          <p:sp>
            <p:nvSpPr>
              <p:cNvPr id="5543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4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3" name="Group 954"/>
            <p:cNvGrpSpPr>
              <a:grpSpLocks/>
            </p:cNvGrpSpPr>
            <p:nvPr/>
          </p:nvGrpSpPr>
          <p:grpSpPr bwMode="auto">
            <a:xfrm>
              <a:off x="1967112" y="4850840"/>
              <a:ext cx="172115" cy="610322"/>
              <a:chOff x="7605713" y="2393949"/>
              <a:chExt cx="227013" cy="584202"/>
            </a:xfrm>
          </p:grpSpPr>
          <p:sp>
            <p:nvSpPr>
              <p:cNvPr id="5543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3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4" name="Group 957"/>
            <p:cNvGrpSpPr>
              <a:grpSpLocks/>
            </p:cNvGrpSpPr>
            <p:nvPr/>
          </p:nvGrpSpPr>
          <p:grpSpPr bwMode="auto">
            <a:xfrm>
              <a:off x="1171203" y="4844208"/>
              <a:ext cx="155264" cy="616954"/>
              <a:chOff x="6958013" y="2370932"/>
              <a:chExt cx="227013" cy="600869"/>
            </a:xfrm>
          </p:grpSpPr>
          <p:sp>
            <p:nvSpPr>
              <p:cNvPr id="5543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3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5" name="Group 960"/>
            <p:cNvGrpSpPr>
              <a:grpSpLocks/>
            </p:cNvGrpSpPr>
            <p:nvPr/>
          </p:nvGrpSpPr>
          <p:grpSpPr bwMode="auto">
            <a:xfrm>
              <a:off x="1430889" y="4850840"/>
              <a:ext cx="172115" cy="610322"/>
              <a:chOff x="7605713" y="2393949"/>
              <a:chExt cx="227013" cy="584202"/>
            </a:xfrm>
          </p:grpSpPr>
          <p:sp>
            <p:nvSpPr>
              <p:cNvPr id="5543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3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6" name="Group 963"/>
            <p:cNvGrpSpPr>
              <a:grpSpLocks/>
            </p:cNvGrpSpPr>
            <p:nvPr/>
          </p:nvGrpSpPr>
          <p:grpSpPr bwMode="auto">
            <a:xfrm>
              <a:off x="894666" y="4850840"/>
              <a:ext cx="172115" cy="610322"/>
              <a:chOff x="7605713" y="2393949"/>
              <a:chExt cx="227013" cy="584202"/>
            </a:xfrm>
          </p:grpSpPr>
          <p:sp>
            <p:nvSpPr>
              <p:cNvPr id="5543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3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7" name="Group 966"/>
            <p:cNvGrpSpPr>
              <a:grpSpLocks/>
            </p:cNvGrpSpPr>
            <p:nvPr/>
          </p:nvGrpSpPr>
          <p:grpSpPr bwMode="auto">
            <a:xfrm>
              <a:off x="4120430" y="4183888"/>
              <a:ext cx="155264" cy="616954"/>
              <a:chOff x="6958013" y="2370932"/>
              <a:chExt cx="227013" cy="600869"/>
            </a:xfrm>
          </p:grpSpPr>
          <p:sp>
            <p:nvSpPr>
              <p:cNvPr id="5542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3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8" name="Group 969"/>
            <p:cNvGrpSpPr>
              <a:grpSpLocks/>
            </p:cNvGrpSpPr>
            <p:nvPr/>
          </p:nvGrpSpPr>
          <p:grpSpPr bwMode="auto">
            <a:xfrm>
              <a:off x="4380108" y="4190520"/>
              <a:ext cx="172115" cy="610322"/>
              <a:chOff x="7605713" y="2393949"/>
              <a:chExt cx="227013" cy="584202"/>
            </a:xfrm>
          </p:grpSpPr>
          <p:sp>
            <p:nvSpPr>
              <p:cNvPr id="5542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2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9" name="Group 972"/>
            <p:cNvGrpSpPr>
              <a:grpSpLocks/>
            </p:cNvGrpSpPr>
            <p:nvPr/>
          </p:nvGrpSpPr>
          <p:grpSpPr bwMode="auto">
            <a:xfrm>
              <a:off x="3584207" y="4183888"/>
              <a:ext cx="155264" cy="616954"/>
              <a:chOff x="6958013" y="2370932"/>
              <a:chExt cx="227013" cy="600869"/>
            </a:xfrm>
          </p:grpSpPr>
          <p:sp>
            <p:nvSpPr>
              <p:cNvPr id="5542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2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0" name="Group 975"/>
            <p:cNvGrpSpPr>
              <a:grpSpLocks/>
            </p:cNvGrpSpPr>
            <p:nvPr/>
          </p:nvGrpSpPr>
          <p:grpSpPr bwMode="auto">
            <a:xfrm>
              <a:off x="3843893" y="4190520"/>
              <a:ext cx="172115" cy="610322"/>
              <a:chOff x="7605713" y="2393949"/>
              <a:chExt cx="227013" cy="584202"/>
            </a:xfrm>
          </p:grpSpPr>
          <p:sp>
            <p:nvSpPr>
              <p:cNvPr id="5542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2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1" name="Group 978"/>
            <p:cNvGrpSpPr>
              <a:grpSpLocks/>
            </p:cNvGrpSpPr>
            <p:nvPr/>
          </p:nvGrpSpPr>
          <p:grpSpPr bwMode="auto">
            <a:xfrm>
              <a:off x="3047984" y="4183888"/>
              <a:ext cx="155264" cy="616954"/>
              <a:chOff x="6958013" y="2370932"/>
              <a:chExt cx="227013" cy="600869"/>
            </a:xfrm>
          </p:grpSpPr>
          <p:sp>
            <p:nvSpPr>
              <p:cNvPr id="5542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2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2" name="Group 981"/>
            <p:cNvGrpSpPr>
              <a:grpSpLocks/>
            </p:cNvGrpSpPr>
            <p:nvPr/>
          </p:nvGrpSpPr>
          <p:grpSpPr bwMode="auto">
            <a:xfrm>
              <a:off x="3307670" y="4190520"/>
              <a:ext cx="172115" cy="610322"/>
              <a:chOff x="7605713" y="2393949"/>
              <a:chExt cx="227013" cy="584202"/>
            </a:xfrm>
          </p:grpSpPr>
          <p:sp>
            <p:nvSpPr>
              <p:cNvPr id="5541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2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3" name="Group 984"/>
            <p:cNvGrpSpPr>
              <a:grpSpLocks/>
            </p:cNvGrpSpPr>
            <p:nvPr/>
          </p:nvGrpSpPr>
          <p:grpSpPr bwMode="auto">
            <a:xfrm>
              <a:off x="2511761" y="4183888"/>
              <a:ext cx="155264" cy="616954"/>
              <a:chOff x="6958013" y="2370932"/>
              <a:chExt cx="227013" cy="600869"/>
            </a:xfrm>
          </p:grpSpPr>
          <p:sp>
            <p:nvSpPr>
              <p:cNvPr id="5541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1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4" name="Group 987"/>
            <p:cNvGrpSpPr>
              <a:grpSpLocks/>
            </p:cNvGrpSpPr>
            <p:nvPr/>
          </p:nvGrpSpPr>
          <p:grpSpPr bwMode="auto">
            <a:xfrm>
              <a:off x="2771447" y="4190520"/>
              <a:ext cx="172115" cy="610322"/>
              <a:chOff x="7605713" y="2393949"/>
              <a:chExt cx="227013" cy="584202"/>
            </a:xfrm>
          </p:grpSpPr>
          <p:sp>
            <p:nvSpPr>
              <p:cNvPr id="5541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1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5" name="Group 990"/>
            <p:cNvGrpSpPr>
              <a:grpSpLocks/>
            </p:cNvGrpSpPr>
            <p:nvPr/>
          </p:nvGrpSpPr>
          <p:grpSpPr bwMode="auto">
            <a:xfrm>
              <a:off x="1975538" y="4183888"/>
              <a:ext cx="155264" cy="616954"/>
              <a:chOff x="6958013" y="2370932"/>
              <a:chExt cx="227013" cy="600869"/>
            </a:xfrm>
          </p:grpSpPr>
          <p:sp>
            <p:nvSpPr>
              <p:cNvPr id="5541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1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6" name="Group 993"/>
            <p:cNvGrpSpPr>
              <a:grpSpLocks/>
            </p:cNvGrpSpPr>
            <p:nvPr/>
          </p:nvGrpSpPr>
          <p:grpSpPr bwMode="auto">
            <a:xfrm>
              <a:off x="2235224" y="4190520"/>
              <a:ext cx="172115" cy="610322"/>
              <a:chOff x="7605713" y="2393949"/>
              <a:chExt cx="227013" cy="584202"/>
            </a:xfrm>
          </p:grpSpPr>
          <p:sp>
            <p:nvSpPr>
              <p:cNvPr id="5541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1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7" name="Group 996"/>
            <p:cNvGrpSpPr>
              <a:grpSpLocks/>
            </p:cNvGrpSpPr>
            <p:nvPr/>
          </p:nvGrpSpPr>
          <p:grpSpPr bwMode="auto">
            <a:xfrm>
              <a:off x="1439315" y="4183888"/>
              <a:ext cx="155264" cy="616954"/>
              <a:chOff x="6958013" y="2370932"/>
              <a:chExt cx="227013" cy="600869"/>
            </a:xfrm>
          </p:grpSpPr>
          <p:sp>
            <p:nvSpPr>
              <p:cNvPr id="5540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1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8" name="Group 999"/>
            <p:cNvGrpSpPr>
              <a:grpSpLocks/>
            </p:cNvGrpSpPr>
            <p:nvPr/>
          </p:nvGrpSpPr>
          <p:grpSpPr bwMode="auto">
            <a:xfrm>
              <a:off x="1699001" y="4190520"/>
              <a:ext cx="172115" cy="610322"/>
              <a:chOff x="7605713" y="2393949"/>
              <a:chExt cx="227013" cy="584202"/>
            </a:xfrm>
          </p:grpSpPr>
          <p:sp>
            <p:nvSpPr>
              <p:cNvPr id="5540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0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9" name="Group 1002"/>
            <p:cNvGrpSpPr>
              <a:grpSpLocks/>
            </p:cNvGrpSpPr>
            <p:nvPr/>
          </p:nvGrpSpPr>
          <p:grpSpPr bwMode="auto">
            <a:xfrm>
              <a:off x="1162778" y="4190520"/>
              <a:ext cx="172115" cy="610322"/>
              <a:chOff x="7605713" y="2393949"/>
              <a:chExt cx="227013" cy="584202"/>
            </a:xfrm>
          </p:grpSpPr>
          <p:sp>
            <p:nvSpPr>
              <p:cNvPr id="5540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0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3" name="Group 1005"/>
            <p:cNvGrpSpPr/>
            <p:nvPr/>
          </p:nvGrpSpPr>
          <p:grpSpPr>
            <a:xfrm>
              <a:off x="3852314" y="3523568"/>
              <a:ext cx="155264" cy="616954"/>
              <a:chOff x="6958013" y="2370932"/>
              <a:chExt cx="227013" cy="600869"/>
            </a:xfrm>
            <a:solidFill>
              <a:srgbClr val="FFC000"/>
            </a:solidFill>
          </p:grpSpPr>
          <p:sp>
            <p:nvSpPr>
              <p:cNvPr id="1007"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08"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 name="Group 1008"/>
            <p:cNvGrpSpPr/>
            <p:nvPr/>
          </p:nvGrpSpPr>
          <p:grpSpPr>
            <a:xfrm>
              <a:off x="4112001" y="3530200"/>
              <a:ext cx="172115" cy="610322"/>
              <a:chOff x="7605713" y="2393949"/>
              <a:chExt cx="227013" cy="584202"/>
            </a:xfrm>
            <a:solidFill>
              <a:srgbClr val="FFC000"/>
            </a:solidFill>
          </p:grpSpPr>
          <p:sp>
            <p:nvSpPr>
              <p:cNvPr id="101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 name="Group 1011"/>
            <p:cNvGrpSpPr/>
            <p:nvPr/>
          </p:nvGrpSpPr>
          <p:grpSpPr>
            <a:xfrm>
              <a:off x="3316091" y="3523568"/>
              <a:ext cx="155264" cy="616954"/>
              <a:chOff x="6958013" y="2370932"/>
              <a:chExt cx="227013" cy="600869"/>
            </a:xfrm>
            <a:solidFill>
              <a:srgbClr val="FFC000"/>
            </a:solidFill>
          </p:grpSpPr>
          <p:sp>
            <p:nvSpPr>
              <p:cNvPr id="101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 name="Group 1014"/>
            <p:cNvGrpSpPr/>
            <p:nvPr/>
          </p:nvGrpSpPr>
          <p:grpSpPr>
            <a:xfrm>
              <a:off x="3575778" y="3530200"/>
              <a:ext cx="172115" cy="610322"/>
              <a:chOff x="7605713" y="2393949"/>
              <a:chExt cx="227013" cy="584202"/>
            </a:xfrm>
            <a:solidFill>
              <a:srgbClr val="FFC000"/>
            </a:solidFill>
          </p:grpSpPr>
          <p:sp>
            <p:nvSpPr>
              <p:cNvPr id="101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7" name="Group 1017"/>
            <p:cNvGrpSpPr/>
            <p:nvPr/>
          </p:nvGrpSpPr>
          <p:grpSpPr>
            <a:xfrm>
              <a:off x="2779868" y="3523568"/>
              <a:ext cx="155264" cy="616954"/>
              <a:chOff x="6958013" y="2370932"/>
              <a:chExt cx="227013" cy="600869"/>
            </a:xfrm>
            <a:solidFill>
              <a:srgbClr val="FFC000"/>
            </a:solidFill>
          </p:grpSpPr>
          <p:sp>
            <p:nvSpPr>
              <p:cNvPr id="1019"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0"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8" name="Group 1020"/>
            <p:cNvGrpSpPr/>
            <p:nvPr/>
          </p:nvGrpSpPr>
          <p:grpSpPr>
            <a:xfrm>
              <a:off x="3039555" y="3530200"/>
              <a:ext cx="172115" cy="610322"/>
              <a:chOff x="7605713" y="2393949"/>
              <a:chExt cx="227013" cy="584202"/>
            </a:xfrm>
            <a:solidFill>
              <a:srgbClr val="FFC000"/>
            </a:solidFill>
          </p:grpSpPr>
          <p:sp>
            <p:nvSpPr>
              <p:cNvPr id="102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9" name="Group 1023"/>
            <p:cNvGrpSpPr/>
            <p:nvPr/>
          </p:nvGrpSpPr>
          <p:grpSpPr>
            <a:xfrm>
              <a:off x="2243645" y="3523568"/>
              <a:ext cx="155264" cy="616954"/>
              <a:chOff x="6958013" y="2370932"/>
              <a:chExt cx="227013" cy="600869"/>
            </a:xfrm>
            <a:solidFill>
              <a:srgbClr val="FFC000"/>
            </a:solidFill>
          </p:grpSpPr>
          <p:sp>
            <p:nvSpPr>
              <p:cNvPr id="1025"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6"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 name="Group 1026"/>
            <p:cNvGrpSpPr/>
            <p:nvPr/>
          </p:nvGrpSpPr>
          <p:grpSpPr>
            <a:xfrm>
              <a:off x="2503332" y="3530200"/>
              <a:ext cx="172115" cy="610322"/>
              <a:chOff x="7605713" y="2393949"/>
              <a:chExt cx="227013" cy="584202"/>
            </a:xfrm>
            <a:solidFill>
              <a:srgbClr val="FFC000"/>
            </a:solidFill>
          </p:grpSpPr>
          <p:sp>
            <p:nvSpPr>
              <p:cNvPr id="102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 name="Group 1029"/>
            <p:cNvGrpSpPr/>
            <p:nvPr/>
          </p:nvGrpSpPr>
          <p:grpSpPr>
            <a:xfrm>
              <a:off x="1707422" y="3523568"/>
              <a:ext cx="155264" cy="616954"/>
              <a:chOff x="6958013" y="2370932"/>
              <a:chExt cx="227013" cy="600869"/>
            </a:xfrm>
            <a:solidFill>
              <a:srgbClr val="FFC000"/>
            </a:solidFill>
          </p:grpSpPr>
          <p:sp>
            <p:nvSpPr>
              <p:cNvPr id="1031"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2"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2" name="Group 1032"/>
            <p:cNvGrpSpPr/>
            <p:nvPr/>
          </p:nvGrpSpPr>
          <p:grpSpPr>
            <a:xfrm>
              <a:off x="1967109" y="3530200"/>
              <a:ext cx="172115" cy="610322"/>
              <a:chOff x="7605713" y="2393949"/>
              <a:chExt cx="227013" cy="584202"/>
            </a:xfrm>
            <a:solidFill>
              <a:srgbClr val="FFC000"/>
            </a:solidFill>
          </p:grpSpPr>
          <p:sp>
            <p:nvSpPr>
              <p:cNvPr id="103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3" name="Group 1035"/>
            <p:cNvGrpSpPr/>
            <p:nvPr/>
          </p:nvGrpSpPr>
          <p:grpSpPr>
            <a:xfrm>
              <a:off x="1430886" y="3530200"/>
              <a:ext cx="172115" cy="610322"/>
              <a:chOff x="7605713" y="2393949"/>
              <a:chExt cx="227013" cy="584202"/>
            </a:xfrm>
            <a:solidFill>
              <a:srgbClr val="FFC000"/>
            </a:solidFill>
          </p:grpSpPr>
          <p:sp>
            <p:nvSpPr>
              <p:cNvPr id="103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4" name="Group 1038"/>
            <p:cNvGrpSpPr/>
            <p:nvPr/>
          </p:nvGrpSpPr>
          <p:grpSpPr>
            <a:xfrm>
              <a:off x="3584202" y="2863248"/>
              <a:ext cx="155264" cy="616954"/>
              <a:chOff x="6958013" y="2370932"/>
              <a:chExt cx="227013" cy="600869"/>
            </a:xfrm>
            <a:solidFill>
              <a:srgbClr val="FFC000"/>
            </a:solidFill>
          </p:grpSpPr>
          <p:sp>
            <p:nvSpPr>
              <p:cNvPr id="104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5" name="Group 1041"/>
            <p:cNvGrpSpPr/>
            <p:nvPr/>
          </p:nvGrpSpPr>
          <p:grpSpPr>
            <a:xfrm>
              <a:off x="3843889" y="2869880"/>
              <a:ext cx="172115" cy="610322"/>
              <a:chOff x="7605713" y="2393949"/>
              <a:chExt cx="227013" cy="584202"/>
            </a:xfrm>
            <a:solidFill>
              <a:srgbClr val="FFC000"/>
            </a:solidFill>
          </p:grpSpPr>
          <p:sp>
            <p:nvSpPr>
              <p:cNvPr id="1043"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4"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6" name="Group 1044"/>
            <p:cNvGrpSpPr/>
            <p:nvPr/>
          </p:nvGrpSpPr>
          <p:grpSpPr>
            <a:xfrm>
              <a:off x="3047979" y="2863248"/>
              <a:ext cx="155264" cy="616954"/>
              <a:chOff x="6958013" y="2370932"/>
              <a:chExt cx="227013" cy="600869"/>
            </a:xfrm>
            <a:solidFill>
              <a:srgbClr val="FFC000"/>
            </a:solidFill>
          </p:grpSpPr>
          <p:sp>
            <p:nvSpPr>
              <p:cNvPr id="104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7" name="Group 1047"/>
            <p:cNvGrpSpPr/>
            <p:nvPr/>
          </p:nvGrpSpPr>
          <p:grpSpPr>
            <a:xfrm>
              <a:off x="3307666" y="2869880"/>
              <a:ext cx="172115" cy="610322"/>
              <a:chOff x="7605713" y="2393949"/>
              <a:chExt cx="227013" cy="584202"/>
            </a:xfrm>
            <a:solidFill>
              <a:srgbClr val="FFC000"/>
            </a:solidFill>
          </p:grpSpPr>
          <p:sp>
            <p:nvSpPr>
              <p:cNvPr id="104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88" name="Group 1050"/>
            <p:cNvGrpSpPr/>
            <p:nvPr/>
          </p:nvGrpSpPr>
          <p:grpSpPr>
            <a:xfrm>
              <a:off x="2511756" y="2863248"/>
              <a:ext cx="155264" cy="616954"/>
              <a:chOff x="6958013" y="2370932"/>
              <a:chExt cx="227013" cy="600869"/>
            </a:xfrm>
            <a:solidFill>
              <a:srgbClr val="FFC000"/>
            </a:solidFill>
          </p:grpSpPr>
          <p:sp>
            <p:nvSpPr>
              <p:cNvPr id="105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89" name="Group 1053"/>
            <p:cNvGrpSpPr/>
            <p:nvPr/>
          </p:nvGrpSpPr>
          <p:grpSpPr>
            <a:xfrm>
              <a:off x="2771443" y="2869880"/>
              <a:ext cx="172115" cy="610322"/>
              <a:chOff x="7605713" y="2393949"/>
              <a:chExt cx="227013" cy="584202"/>
            </a:xfrm>
            <a:solidFill>
              <a:srgbClr val="FFC000"/>
            </a:solidFill>
          </p:grpSpPr>
          <p:sp>
            <p:nvSpPr>
              <p:cNvPr id="105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0" name="Group 1056"/>
            <p:cNvGrpSpPr/>
            <p:nvPr/>
          </p:nvGrpSpPr>
          <p:grpSpPr>
            <a:xfrm>
              <a:off x="1975533" y="2863248"/>
              <a:ext cx="155264" cy="616954"/>
              <a:chOff x="6958013" y="2370932"/>
              <a:chExt cx="227013" cy="600869"/>
            </a:xfrm>
            <a:solidFill>
              <a:srgbClr val="FFC000"/>
            </a:solidFill>
          </p:grpSpPr>
          <p:sp>
            <p:nvSpPr>
              <p:cNvPr id="105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1" name="Group 1059"/>
            <p:cNvGrpSpPr/>
            <p:nvPr/>
          </p:nvGrpSpPr>
          <p:grpSpPr>
            <a:xfrm>
              <a:off x="2235220" y="2869880"/>
              <a:ext cx="172115" cy="610322"/>
              <a:chOff x="7605713" y="2393949"/>
              <a:chExt cx="227013" cy="584202"/>
            </a:xfrm>
            <a:solidFill>
              <a:srgbClr val="FFC000"/>
            </a:solidFill>
          </p:grpSpPr>
          <p:sp>
            <p:nvSpPr>
              <p:cNvPr id="106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2" name="Group 1062"/>
            <p:cNvGrpSpPr/>
            <p:nvPr/>
          </p:nvGrpSpPr>
          <p:grpSpPr>
            <a:xfrm>
              <a:off x="1698997" y="2869880"/>
              <a:ext cx="172115" cy="610322"/>
              <a:chOff x="7605713" y="2393949"/>
              <a:chExt cx="227013" cy="584202"/>
            </a:xfrm>
            <a:solidFill>
              <a:srgbClr val="FFC000"/>
            </a:solidFill>
          </p:grpSpPr>
          <p:sp>
            <p:nvSpPr>
              <p:cNvPr id="106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3" name="Group 1065"/>
            <p:cNvGrpSpPr/>
            <p:nvPr/>
          </p:nvGrpSpPr>
          <p:grpSpPr>
            <a:xfrm>
              <a:off x="3316091" y="2202928"/>
              <a:ext cx="155264" cy="616954"/>
              <a:chOff x="6958013" y="2370932"/>
              <a:chExt cx="227013" cy="600869"/>
            </a:xfrm>
            <a:solidFill>
              <a:srgbClr val="FFC000"/>
            </a:solidFill>
          </p:grpSpPr>
          <p:sp>
            <p:nvSpPr>
              <p:cNvPr id="1067"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8"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4" name="Group 1068"/>
            <p:cNvGrpSpPr/>
            <p:nvPr/>
          </p:nvGrpSpPr>
          <p:grpSpPr>
            <a:xfrm>
              <a:off x="3575778" y="2209560"/>
              <a:ext cx="172115" cy="610322"/>
              <a:chOff x="7605713" y="2393949"/>
              <a:chExt cx="227013" cy="584202"/>
            </a:xfrm>
            <a:solidFill>
              <a:srgbClr val="FFC000"/>
            </a:solidFill>
          </p:grpSpPr>
          <p:sp>
            <p:nvSpPr>
              <p:cNvPr id="107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5" name="Group 1071"/>
            <p:cNvGrpSpPr/>
            <p:nvPr/>
          </p:nvGrpSpPr>
          <p:grpSpPr>
            <a:xfrm>
              <a:off x="2779868" y="2202928"/>
              <a:ext cx="155264" cy="616954"/>
              <a:chOff x="6958013" y="2370932"/>
              <a:chExt cx="227013" cy="600869"/>
            </a:xfrm>
            <a:solidFill>
              <a:srgbClr val="FFC000"/>
            </a:solidFill>
          </p:grpSpPr>
          <p:sp>
            <p:nvSpPr>
              <p:cNvPr id="107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6" name="Group 1074"/>
            <p:cNvGrpSpPr/>
            <p:nvPr/>
          </p:nvGrpSpPr>
          <p:grpSpPr>
            <a:xfrm>
              <a:off x="3039555" y="2209560"/>
              <a:ext cx="172115" cy="610322"/>
              <a:chOff x="7605713" y="2393949"/>
              <a:chExt cx="227013" cy="584202"/>
            </a:xfrm>
            <a:solidFill>
              <a:srgbClr val="FFC000"/>
            </a:solidFill>
          </p:grpSpPr>
          <p:sp>
            <p:nvSpPr>
              <p:cNvPr id="107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7" name="Group 1077"/>
            <p:cNvGrpSpPr/>
            <p:nvPr/>
          </p:nvGrpSpPr>
          <p:grpSpPr>
            <a:xfrm>
              <a:off x="2243645" y="2202928"/>
              <a:ext cx="155264" cy="616954"/>
              <a:chOff x="6958013" y="2370932"/>
              <a:chExt cx="227013" cy="600869"/>
            </a:xfrm>
            <a:solidFill>
              <a:srgbClr val="FFC000"/>
            </a:solidFill>
          </p:grpSpPr>
          <p:sp>
            <p:nvSpPr>
              <p:cNvPr id="1079"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0"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8" name="Group 1080"/>
            <p:cNvGrpSpPr/>
            <p:nvPr/>
          </p:nvGrpSpPr>
          <p:grpSpPr>
            <a:xfrm>
              <a:off x="2503332" y="2209560"/>
              <a:ext cx="172115" cy="610322"/>
              <a:chOff x="7605713" y="2393949"/>
              <a:chExt cx="227013" cy="584202"/>
            </a:xfrm>
            <a:solidFill>
              <a:srgbClr val="FFC000"/>
            </a:solidFill>
          </p:grpSpPr>
          <p:sp>
            <p:nvSpPr>
              <p:cNvPr id="108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9" name="Group 1083"/>
            <p:cNvGrpSpPr/>
            <p:nvPr/>
          </p:nvGrpSpPr>
          <p:grpSpPr>
            <a:xfrm>
              <a:off x="1967109" y="2209560"/>
              <a:ext cx="172115" cy="610322"/>
              <a:chOff x="7605713" y="2393949"/>
              <a:chExt cx="227013" cy="584202"/>
            </a:xfrm>
            <a:solidFill>
              <a:srgbClr val="FFC000"/>
            </a:solidFill>
          </p:grpSpPr>
          <p:sp>
            <p:nvSpPr>
              <p:cNvPr id="108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0" name="Group 1086"/>
            <p:cNvGrpSpPr/>
            <p:nvPr/>
          </p:nvGrpSpPr>
          <p:grpSpPr>
            <a:xfrm>
              <a:off x="3047979" y="1542608"/>
              <a:ext cx="155264" cy="616954"/>
              <a:chOff x="6958013" y="2370932"/>
              <a:chExt cx="227013" cy="600869"/>
            </a:xfrm>
            <a:solidFill>
              <a:srgbClr val="FF0000"/>
            </a:solidFill>
          </p:grpSpPr>
          <p:sp>
            <p:nvSpPr>
              <p:cNvPr id="108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1" name="Group 1089"/>
            <p:cNvGrpSpPr/>
            <p:nvPr/>
          </p:nvGrpSpPr>
          <p:grpSpPr>
            <a:xfrm>
              <a:off x="3307666" y="1549240"/>
              <a:ext cx="172115" cy="610322"/>
              <a:chOff x="7605713" y="2393949"/>
              <a:chExt cx="227013" cy="584202"/>
            </a:xfrm>
            <a:solidFill>
              <a:srgbClr val="FF0000"/>
            </a:solidFill>
          </p:grpSpPr>
          <p:sp>
            <p:nvSpPr>
              <p:cNvPr id="109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2" name="Group 1092"/>
            <p:cNvGrpSpPr/>
            <p:nvPr/>
          </p:nvGrpSpPr>
          <p:grpSpPr>
            <a:xfrm>
              <a:off x="2511756" y="1542608"/>
              <a:ext cx="155264" cy="616954"/>
              <a:chOff x="6958013" y="2370932"/>
              <a:chExt cx="227013" cy="600869"/>
            </a:xfrm>
            <a:solidFill>
              <a:srgbClr val="FF0000"/>
            </a:solidFill>
          </p:grpSpPr>
          <p:sp>
            <p:nvSpPr>
              <p:cNvPr id="109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3" name="Group 1095"/>
            <p:cNvGrpSpPr/>
            <p:nvPr/>
          </p:nvGrpSpPr>
          <p:grpSpPr>
            <a:xfrm>
              <a:off x="2771443" y="1549240"/>
              <a:ext cx="172115" cy="610322"/>
              <a:chOff x="7605713" y="2393949"/>
              <a:chExt cx="227013" cy="584202"/>
            </a:xfrm>
            <a:solidFill>
              <a:srgbClr val="FFC000"/>
            </a:solidFill>
          </p:grpSpPr>
          <p:sp>
            <p:nvSpPr>
              <p:cNvPr id="109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4" name="Group 1098"/>
            <p:cNvGrpSpPr/>
            <p:nvPr/>
          </p:nvGrpSpPr>
          <p:grpSpPr>
            <a:xfrm>
              <a:off x="2235220" y="1549240"/>
              <a:ext cx="172115" cy="610322"/>
              <a:chOff x="7605713" y="2393949"/>
              <a:chExt cx="227013" cy="584202"/>
            </a:xfrm>
            <a:solidFill>
              <a:srgbClr val="FF0000"/>
            </a:solidFill>
          </p:grpSpPr>
          <p:sp>
            <p:nvSpPr>
              <p:cNvPr id="110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5" name="Group 1101"/>
            <p:cNvGrpSpPr/>
            <p:nvPr/>
          </p:nvGrpSpPr>
          <p:grpSpPr>
            <a:xfrm>
              <a:off x="2779868" y="882288"/>
              <a:ext cx="155264" cy="616954"/>
              <a:chOff x="6958013" y="2370932"/>
              <a:chExt cx="227013" cy="600869"/>
            </a:xfrm>
            <a:solidFill>
              <a:srgbClr val="FF0000"/>
            </a:solidFill>
          </p:grpSpPr>
          <p:sp>
            <p:nvSpPr>
              <p:cNvPr id="110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6" name="Group 1104"/>
            <p:cNvGrpSpPr/>
            <p:nvPr/>
          </p:nvGrpSpPr>
          <p:grpSpPr>
            <a:xfrm>
              <a:off x="3039555" y="888920"/>
              <a:ext cx="172115" cy="610322"/>
              <a:chOff x="7605713" y="2393949"/>
              <a:chExt cx="227013" cy="584202"/>
            </a:xfrm>
            <a:solidFill>
              <a:srgbClr val="FF0000"/>
            </a:solidFill>
          </p:grpSpPr>
          <p:sp>
            <p:nvSpPr>
              <p:cNvPr id="110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7" name="Group 1107"/>
            <p:cNvGrpSpPr/>
            <p:nvPr/>
          </p:nvGrpSpPr>
          <p:grpSpPr>
            <a:xfrm>
              <a:off x="2503332" y="888920"/>
              <a:ext cx="172115" cy="610322"/>
              <a:chOff x="7605713" y="2393949"/>
              <a:chExt cx="227013" cy="584202"/>
            </a:xfrm>
            <a:solidFill>
              <a:srgbClr val="FF0000"/>
            </a:solidFill>
          </p:grpSpPr>
          <p:sp>
            <p:nvSpPr>
              <p:cNvPr id="110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1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grpSp>
        <p:nvGrpSpPr>
          <p:cNvPr id="308" name="Group 315"/>
          <p:cNvGrpSpPr/>
          <p:nvPr/>
        </p:nvGrpSpPr>
        <p:grpSpPr>
          <a:xfrm>
            <a:off x="2776239" y="228600"/>
            <a:ext cx="172115" cy="610322"/>
            <a:chOff x="2717059" y="533400"/>
            <a:chExt cx="151342" cy="560645"/>
          </a:xfrm>
          <a:solidFill>
            <a:srgbClr val="800000"/>
          </a:solidFill>
        </p:grpSpPr>
        <p:sp>
          <p:nvSpPr>
            <p:cNvPr id="317" name="Freeform 36"/>
            <p:cNvSpPr>
              <a:spLocks/>
            </p:cNvSpPr>
            <p:nvPr/>
          </p:nvSpPr>
          <p:spPr bwMode="auto">
            <a:xfrm>
              <a:off x="2750926" y="533400"/>
              <a:ext cx="74083" cy="111215"/>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18" name="Freeform 37"/>
            <p:cNvSpPr>
              <a:spLocks/>
            </p:cNvSpPr>
            <p:nvPr/>
          </p:nvSpPr>
          <p:spPr bwMode="auto">
            <a:xfrm>
              <a:off x="2717059" y="650710"/>
              <a:ext cx="151342" cy="443335"/>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319" name="TextBox 318"/>
          <p:cNvSpPr txBox="1"/>
          <p:nvPr/>
        </p:nvSpPr>
        <p:spPr>
          <a:xfrm>
            <a:off x="2971800" y="652462"/>
            <a:ext cx="6096000" cy="1938338"/>
          </a:xfrm>
          <a:prstGeom prst="rect">
            <a:avLst/>
          </a:prstGeom>
          <a:noFill/>
        </p:spPr>
        <p:txBody>
          <a:bodyPr>
            <a:spAutoFit/>
          </a:bodyPr>
          <a:lstStyle/>
          <a:p>
            <a:pPr marL="234950" indent="-234950" algn="ctr">
              <a:defRPr/>
            </a:pPr>
            <a:r>
              <a:rPr lang="en-US" sz="2400" b="1" u="sng" dirty="0">
                <a:solidFill>
                  <a:srgbClr val="FFFFFF"/>
                </a:solidFill>
                <a:latin typeface="Arial"/>
                <a:cs typeface="Arial" pitchFamily="34" charset="0"/>
              </a:rPr>
              <a:t>In treatment </a:t>
            </a:r>
            <a:r>
              <a:rPr lang="en-US" sz="2400" b="1" u="sng" dirty="0" smtClean="0">
                <a:solidFill>
                  <a:srgbClr val="FFFFFF"/>
                </a:solidFill>
                <a:latin typeface="Arial"/>
                <a:cs typeface="Arial" pitchFamily="34" charset="0"/>
              </a:rPr>
              <a:t>(4 </a:t>
            </a:r>
            <a:r>
              <a:rPr lang="en-US" sz="2400" b="1" u="sng" dirty="0">
                <a:solidFill>
                  <a:srgbClr val="FFFFFF"/>
                </a:solidFill>
                <a:latin typeface="Arial"/>
                <a:cs typeface="Arial" pitchFamily="34" charset="0"/>
              </a:rPr>
              <a:t>Million)</a:t>
            </a:r>
          </a:p>
          <a:p>
            <a:pPr marL="234950" indent="-234950" algn="ctr">
              <a:defRPr/>
            </a:pPr>
            <a:endParaRPr lang="en-US" sz="2400" b="1" u="sng" dirty="0">
              <a:solidFill>
                <a:srgbClr val="FFFFFF"/>
              </a:solidFill>
              <a:latin typeface="Arial"/>
              <a:cs typeface="Arial" pitchFamily="34" charset="0"/>
            </a:endParaRPr>
          </a:p>
          <a:p>
            <a:pPr marL="234950" indent="-234950">
              <a:buFont typeface="Arial" pitchFamily="34" charset="0"/>
              <a:buChar char="•"/>
              <a:defRPr/>
            </a:pPr>
            <a:r>
              <a:rPr lang="en-US" sz="2400" dirty="0">
                <a:solidFill>
                  <a:srgbClr val="FFFFFF"/>
                </a:solidFill>
                <a:latin typeface="Arial"/>
                <a:cs typeface="Arial" pitchFamily="34" charset="0"/>
              </a:rPr>
              <a:t>Diagnosable problem with substance use</a:t>
            </a:r>
          </a:p>
          <a:p>
            <a:pPr marL="234950" indent="-234950">
              <a:buFont typeface="Arial" pitchFamily="34" charset="0"/>
              <a:buChar char="•"/>
              <a:defRPr/>
            </a:pPr>
            <a:r>
              <a:rPr lang="en-US" sz="2400" dirty="0">
                <a:solidFill>
                  <a:srgbClr val="FFFFFF"/>
                </a:solidFill>
                <a:latin typeface="Arial"/>
                <a:cs typeface="Arial" pitchFamily="34" charset="0"/>
              </a:rPr>
              <a:t>Referred to treatment by:*</a:t>
            </a:r>
          </a:p>
          <a:p>
            <a:pPr marL="633413" lvl="1" indent="-176213">
              <a:tabLst>
                <a:tab pos="4291013" algn="r"/>
                <a:tab pos="4852988" algn="dec"/>
              </a:tabLst>
              <a:defRPr/>
            </a:pPr>
            <a:r>
              <a:rPr lang="en-US" sz="2400" dirty="0">
                <a:solidFill>
                  <a:srgbClr val="FFFFFF"/>
                </a:solidFill>
                <a:latin typeface="Arial"/>
                <a:cs typeface="Arial" pitchFamily="34" charset="0"/>
              </a:rPr>
              <a:t>		</a:t>
            </a:r>
          </a:p>
        </p:txBody>
      </p:sp>
      <p:sp>
        <p:nvSpPr>
          <p:cNvPr id="311" name="Rectangle 310"/>
          <p:cNvSpPr/>
          <p:nvPr/>
        </p:nvSpPr>
        <p:spPr>
          <a:xfrm>
            <a:off x="6565900" y="4978655"/>
            <a:ext cx="2578100" cy="338138"/>
          </a:xfrm>
          <a:prstGeom prst="rect">
            <a:avLst/>
          </a:prstGeom>
        </p:spPr>
        <p:txBody>
          <a:bodyPr wrap="none">
            <a:spAutoFit/>
          </a:bodyPr>
          <a:lstStyle/>
          <a:p>
            <a:pPr>
              <a:defRPr/>
            </a:pPr>
            <a:r>
              <a:rPr lang="en-US" sz="1600" dirty="0">
                <a:solidFill>
                  <a:srgbClr val="FFFFFF">
                    <a:lumMod val="85000"/>
                  </a:srgbClr>
                </a:solidFill>
                <a:latin typeface="Arial"/>
                <a:cs typeface="Arial" pitchFamily="34" charset="0"/>
              </a:rPr>
              <a:t>*Los Angeles County Data</a:t>
            </a:r>
            <a:endParaRPr lang="en-US" sz="1600" dirty="0">
              <a:solidFill>
                <a:srgbClr val="FFFFFF">
                  <a:lumMod val="85000"/>
                </a:srgbClr>
              </a:solidFill>
              <a:latin typeface="Times New Roman" pitchFamily="18" charset="0"/>
              <a:cs typeface="Arial" pitchFamily="34" charset="0"/>
            </a:endParaRPr>
          </a:p>
        </p:txBody>
      </p:sp>
      <p:sp>
        <p:nvSpPr>
          <p:cNvPr id="76806" name="Rectangle 312"/>
          <p:cNvSpPr>
            <a:spLocks noChangeArrowheads="1"/>
          </p:cNvSpPr>
          <p:nvPr/>
        </p:nvSpPr>
        <p:spPr bwMode="auto">
          <a:xfrm>
            <a:off x="2209800" y="2263775"/>
            <a:ext cx="5638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33413" lvl="1" indent="-176213">
              <a:tabLst>
                <a:tab pos="4291013" algn="r"/>
                <a:tab pos="4852988" algn="dec"/>
              </a:tabLst>
            </a:pPr>
            <a:r>
              <a:rPr lang="en-US" sz="2400" dirty="0" smtClean="0">
                <a:solidFill>
                  <a:srgbClr val="FFFFFF"/>
                </a:solidFill>
                <a:latin typeface="Arial" pitchFamily="34" charset="0"/>
                <a:cs typeface="Arial" pitchFamily="34" charset="0"/>
              </a:rPr>
              <a:t>		Self/Family 	37%</a:t>
            </a:r>
          </a:p>
          <a:p>
            <a:pPr marL="633413" lvl="1" indent="-176213">
              <a:tabLst>
                <a:tab pos="4291013" algn="r"/>
                <a:tab pos="4852988" algn="dec"/>
              </a:tabLst>
            </a:pPr>
            <a:r>
              <a:rPr lang="en-US" sz="2400" dirty="0" smtClean="0">
                <a:solidFill>
                  <a:srgbClr val="FFFFFF"/>
                </a:solidFill>
                <a:latin typeface="Arial" pitchFamily="34" charset="0"/>
                <a:cs typeface="Arial" pitchFamily="34" charset="0"/>
              </a:rPr>
              <a:t>		Criminal Justice 	25%	Other SUD Program 	8% </a:t>
            </a:r>
          </a:p>
          <a:p>
            <a:pPr marL="633413" lvl="1" indent="-176213">
              <a:tabLst>
                <a:tab pos="4291013" algn="r"/>
                <a:tab pos="4852988" algn="dec"/>
              </a:tabLst>
            </a:pPr>
            <a:r>
              <a:rPr lang="en-US" sz="2400" dirty="0" smtClean="0">
                <a:solidFill>
                  <a:srgbClr val="FFFFFF"/>
                </a:solidFill>
                <a:latin typeface="Arial" pitchFamily="34" charset="0"/>
                <a:cs typeface="Arial" pitchFamily="34" charset="0"/>
              </a:rPr>
              <a:t>		County Assessment Center 	19%	Healthcare 	3%</a:t>
            </a:r>
          </a:p>
          <a:p>
            <a:pPr marL="633413" lvl="1" indent="-176213">
              <a:tabLst>
                <a:tab pos="4291013" algn="r"/>
                <a:tab pos="4852988" algn="dec"/>
              </a:tabLst>
            </a:pPr>
            <a:r>
              <a:rPr lang="en-US" sz="2400" dirty="0" smtClean="0">
                <a:solidFill>
                  <a:srgbClr val="FFFFFF"/>
                </a:solidFill>
                <a:latin typeface="Arial" pitchFamily="34" charset="0"/>
                <a:cs typeface="Arial" pitchFamily="34" charset="0"/>
              </a:rPr>
              <a:t>		Other 	8%</a:t>
            </a:r>
            <a:endParaRPr lang="en-US" sz="2400" dirty="0" smtClean="0">
              <a:solidFill>
                <a:srgbClr val="FFFFFF"/>
              </a:solidFill>
              <a:latin typeface="Times New Roman" pitchFamily="18" charset="0"/>
              <a:cs typeface="Arial" pitchFamily="34" charset="0"/>
            </a:endParaRPr>
          </a:p>
        </p:txBody>
      </p:sp>
      <p:sp>
        <p:nvSpPr>
          <p:cNvPr id="312" name="Rectangle 311"/>
          <p:cNvSpPr>
            <a:spLocks noChangeArrowheads="1"/>
          </p:cNvSpPr>
          <p:nvPr/>
        </p:nvSpPr>
        <p:spPr bwMode="auto">
          <a:xfrm>
            <a:off x="5049838" y="3729037"/>
            <a:ext cx="2476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solidFill>
                  <a:srgbClr val="FFFF00"/>
                </a:solidFill>
                <a:latin typeface="Arial" pitchFamily="34" charset="0"/>
                <a:cs typeface="Arial" pitchFamily="34" charset="0"/>
              </a:rPr>
              <a:t>Healthcare 	3%</a:t>
            </a:r>
            <a:endParaRPr lang="en-US" sz="2400" dirty="0" smtClean="0">
              <a:solidFill>
                <a:srgbClr val="FFFF00"/>
              </a:solidFill>
              <a:latin typeface="Times New Roman" pitchFamily="18" charset="0"/>
              <a:cs typeface="Arial" pitchFamily="34" charset="0"/>
            </a:endParaRPr>
          </a:p>
        </p:txBody>
      </p:sp>
      <p:sp>
        <p:nvSpPr>
          <p:cNvPr id="313"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37</a:t>
            </a:fld>
            <a:endParaRPr lang="en-US" dirty="0">
              <a:solidFill>
                <a:srgbClr val="DBF5F9">
                  <a:shade val="90000"/>
                </a:srgbClr>
              </a:solidFill>
            </a:endParaRPr>
          </a:p>
        </p:txBody>
      </p:sp>
    </p:spTree>
    <p:custDataLst>
      <p:tags r:id="rId2"/>
    </p:custDataLst>
    <p:extLst>
      <p:ext uri="{BB962C8B-B14F-4D97-AF65-F5344CB8AC3E}">
        <p14:creationId xmlns:p14="http://schemas.microsoft.com/office/powerpoint/2010/main" val="23154904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2"/>
                                        </p:tgtEl>
                                      </p:cBhvr>
                                      <p:by x="40000" y="40000"/>
                                    </p:animScale>
                                  </p:childTnLst>
                                </p:cTn>
                              </p:par>
                              <p:par>
                                <p:cTn id="7" presetID="35" presetClass="path" presetSubtype="0" accel="50000" decel="50000" fill="hold" nodeType="withEffect">
                                  <p:stCondLst>
                                    <p:cond delay="0"/>
                                  </p:stCondLst>
                                  <p:childTnLst>
                                    <p:animMotion origin="layout" path="M 5.55112E-17 -0.04769 L -0.1875 0.19676 " pathEditMode="relative" rAng="0" ptsTypes="AA">
                                      <p:cBhvr>
                                        <p:cTn id="8" dur="2000" fill="hold"/>
                                        <p:tgtEl>
                                          <p:spTgt spid="2"/>
                                        </p:tgtEl>
                                        <p:attrNameLst>
                                          <p:attrName>ppt_x</p:attrName>
                                          <p:attrName>ppt_y</p:attrName>
                                        </p:attrNameLst>
                                      </p:cBhvr>
                                      <p:rCtr x="-9375" y="12222"/>
                                    </p:animMotion>
                                  </p:childTnLst>
                                </p:cTn>
                              </p:par>
                              <p:par>
                                <p:cTn id="9" presetID="6" presetClass="emph" presetSubtype="0" fill="hold" nodeType="withEffect">
                                  <p:stCondLst>
                                    <p:cond delay="0"/>
                                  </p:stCondLst>
                                  <p:childTnLst>
                                    <p:animScale>
                                      <p:cBhvr>
                                        <p:cTn id="10" dur="2000" fill="hold"/>
                                        <p:tgtEl>
                                          <p:spTgt spid="308"/>
                                        </p:tgtEl>
                                      </p:cBhvr>
                                      <p:by x="250000" y="250000"/>
                                    </p:animScale>
                                  </p:childTnLst>
                                </p:cTn>
                              </p:par>
                              <p:par>
                                <p:cTn id="11" presetID="35" presetClass="path" presetSubtype="0" accel="50000" decel="50000" fill="hold" nodeType="withEffect">
                                  <p:stCondLst>
                                    <p:cond delay="0"/>
                                  </p:stCondLst>
                                  <p:childTnLst>
                                    <p:animMotion origin="layout" path="M -8.33333E-7 2.22222E-6 L -0.02135 0.25555 " pathEditMode="relative" rAng="0" ptsTypes="AA">
                                      <p:cBhvr>
                                        <p:cTn id="12" dur="2000" fill="hold"/>
                                        <p:tgtEl>
                                          <p:spTgt spid="308"/>
                                        </p:tgtEl>
                                        <p:attrNameLst>
                                          <p:attrName>ppt_x</p:attrName>
                                          <p:attrName>ppt_y</p:attrName>
                                        </p:attrNameLst>
                                      </p:cBhvr>
                                      <p:rCtr x="-1076" y="12778"/>
                                    </p:animMotion>
                                  </p:childTnLst>
                                </p:cTn>
                              </p:par>
                              <p:par>
                                <p:cTn id="13" presetID="10" presetClass="entr" presetSubtype="0" fill="hold" grpId="0" nodeType="withEffect">
                                  <p:stCondLst>
                                    <p:cond delay="0"/>
                                  </p:stCondLst>
                                  <p:childTnLst>
                                    <p:set>
                                      <p:cBhvr>
                                        <p:cTn id="14" dur="1" fill="hold">
                                          <p:stCondLst>
                                            <p:cond delay="0"/>
                                          </p:stCondLst>
                                        </p:cTn>
                                        <p:tgtEl>
                                          <p:spTgt spid="319"/>
                                        </p:tgtEl>
                                        <p:attrNameLst>
                                          <p:attrName>style.visibility</p:attrName>
                                        </p:attrNameLst>
                                      </p:cBhvr>
                                      <p:to>
                                        <p:strVal val="visible"/>
                                      </p:to>
                                    </p:set>
                                    <p:animEffect transition="in" filter="fade">
                                      <p:cBhvr>
                                        <p:cTn id="15" dur="2000"/>
                                        <p:tgtEl>
                                          <p:spTgt spid="3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6806"/>
                                        </p:tgtEl>
                                        <p:attrNameLst>
                                          <p:attrName>style.visibility</p:attrName>
                                        </p:attrNameLst>
                                      </p:cBhvr>
                                      <p:to>
                                        <p:strVal val="visible"/>
                                      </p:to>
                                    </p:set>
                                    <p:animEffect transition="in" filter="fade">
                                      <p:cBhvr>
                                        <p:cTn id="18" dur="2000"/>
                                        <p:tgtEl>
                                          <p:spTgt spid="76806"/>
                                        </p:tgtEl>
                                      </p:cBhvr>
                                    </p:animEffect>
                                  </p:childTnLst>
                                </p:cTn>
                              </p:par>
                            </p:childTnLst>
                          </p:cTn>
                        </p:par>
                        <p:par>
                          <p:cTn id="19" fill="hold" nodeType="afterGroup">
                            <p:stCondLst>
                              <p:cond delay="2000"/>
                            </p:stCondLst>
                            <p:childTnLst>
                              <p:par>
                                <p:cTn id="20" presetID="10" presetClass="entr" presetSubtype="0" fill="hold" grpId="0" nodeType="afterEffect">
                                  <p:stCondLst>
                                    <p:cond delay="2000"/>
                                  </p:stCondLst>
                                  <p:childTnLst>
                                    <p:set>
                                      <p:cBhvr>
                                        <p:cTn id="21" dur="1" fill="hold">
                                          <p:stCondLst>
                                            <p:cond delay="0"/>
                                          </p:stCondLst>
                                        </p:cTn>
                                        <p:tgtEl>
                                          <p:spTgt spid="312"/>
                                        </p:tgtEl>
                                        <p:attrNameLst>
                                          <p:attrName>style.visibility</p:attrName>
                                        </p:attrNameLst>
                                      </p:cBhvr>
                                      <p:to>
                                        <p:strVal val="visible"/>
                                      </p:to>
                                    </p:set>
                                    <p:animEffect transition="in" filter="fade">
                                      <p:cBhvr>
                                        <p:cTn id="22" dur="2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76806" grpId="0"/>
      <p:bldP spid="3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 name="Group 615"/>
          <p:cNvGrpSpPr/>
          <p:nvPr/>
        </p:nvGrpSpPr>
        <p:grpSpPr>
          <a:xfrm>
            <a:off x="1043354" y="3962400"/>
            <a:ext cx="172115" cy="610322"/>
            <a:chOff x="7605713" y="2393949"/>
            <a:chExt cx="227013" cy="584202"/>
          </a:xfrm>
          <a:solidFill>
            <a:srgbClr val="FF0000"/>
          </a:solidFill>
        </p:grpSpPr>
        <p:sp>
          <p:nvSpPr>
            <p:cNvPr id="61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1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6323" name="Group 814"/>
          <p:cNvGrpSpPr>
            <a:grpSpLocks/>
          </p:cNvGrpSpPr>
          <p:nvPr/>
        </p:nvGrpSpPr>
        <p:grpSpPr bwMode="auto">
          <a:xfrm>
            <a:off x="2012950" y="6110288"/>
            <a:ext cx="61913" cy="247650"/>
            <a:chOff x="6958013" y="2370932"/>
            <a:chExt cx="227013" cy="600869"/>
          </a:xfrm>
        </p:grpSpPr>
        <p:sp>
          <p:nvSpPr>
            <p:cNvPr id="5655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5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4" name="Group 813"/>
          <p:cNvGrpSpPr>
            <a:grpSpLocks/>
          </p:cNvGrpSpPr>
          <p:nvPr/>
        </p:nvGrpSpPr>
        <p:grpSpPr bwMode="auto">
          <a:xfrm>
            <a:off x="2117725" y="6113463"/>
            <a:ext cx="68263" cy="244475"/>
            <a:chOff x="7605713" y="2393949"/>
            <a:chExt cx="227013" cy="584202"/>
          </a:xfrm>
        </p:grpSpPr>
        <p:sp>
          <p:nvSpPr>
            <p:cNvPr id="5655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5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5" name="Group 816"/>
          <p:cNvGrpSpPr>
            <a:grpSpLocks/>
          </p:cNvGrpSpPr>
          <p:nvPr/>
        </p:nvGrpSpPr>
        <p:grpSpPr bwMode="auto">
          <a:xfrm>
            <a:off x="1798638" y="6110288"/>
            <a:ext cx="61912" cy="247650"/>
            <a:chOff x="6958013" y="2370932"/>
            <a:chExt cx="227013" cy="600869"/>
          </a:xfrm>
        </p:grpSpPr>
        <p:sp>
          <p:nvSpPr>
            <p:cNvPr id="5655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5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6" name="Group 819"/>
          <p:cNvGrpSpPr>
            <a:grpSpLocks/>
          </p:cNvGrpSpPr>
          <p:nvPr/>
        </p:nvGrpSpPr>
        <p:grpSpPr bwMode="auto">
          <a:xfrm>
            <a:off x="1901825" y="6113463"/>
            <a:ext cx="69850" cy="244475"/>
            <a:chOff x="7605713" y="2393949"/>
            <a:chExt cx="227013" cy="584202"/>
          </a:xfrm>
        </p:grpSpPr>
        <p:sp>
          <p:nvSpPr>
            <p:cNvPr id="5654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5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7" name="Group 822"/>
          <p:cNvGrpSpPr>
            <a:grpSpLocks/>
          </p:cNvGrpSpPr>
          <p:nvPr/>
        </p:nvGrpSpPr>
        <p:grpSpPr bwMode="auto">
          <a:xfrm>
            <a:off x="1584325" y="6110288"/>
            <a:ext cx="61913" cy="247650"/>
            <a:chOff x="6958013" y="2370932"/>
            <a:chExt cx="227013" cy="600869"/>
          </a:xfrm>
        </p:grpSpPr>
        <p:sp>
          <p:nvSpPr>
            <p:cNvPr id="5654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4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8" name="Group 825"/>
          <p:cNvGrpSpPr>
            <a:grpSpLocks/>
          </p:cNvGrpSpPr>
          <p:nvPr/>
        </p:nvGrpSpPr>
        <p:grpSpPr bwMode="auto">
          <a:xfrm>
            <a:off x="1687513" y="6113463"/>
            <a:ext cx="68262" cy="244475"/>
            <a:chOff x="7605713" y="2393949"/>
            <a:chExt cx="227013" cy="584202"/>
          </a:xfrm>
        </p:grpSpPr>
        <p:sp>
          <p:nvSpPr>
            <p:cNvPr id="5654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4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9" name="Group 828"/>
          <p:cNvGrpSpPr>
            <a:grpSpLocks/>
          </p:cNvGrpSpPr>
          <p:nvPr/>
        </p:nvGrpSpPr>
        <p:grpSpPr bwMode="auto">
          <a:xfrm>
            <a:off x="1368425" y="6110288"/>
            <a:ext cx="61913" cy="247650"/>
            <a:chOff x="6958013" y="2370932"/>
            <a:chExt cx="227013" cy="600869"/>
          </a:xfrm>
        </p:grpSpPr>
        <p:sp>
          <p:nvSpPr>
            <p:cNvPr id="5654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4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0" name="Group 831"/>
          <p:cNvGrpSpPr>
            <a:grpSpLocks/>
          </p:cNvGrpSpPr>
          <p:nvPr/>
        </p:nvGrpSpPr>
        <p:grpSpPr bwMode="auto">
          <a:xfrm>
            <a:off x="1473200" y="6113463"/>
            <a:ext cx="68263" cy="244475"/>
            <a:chOff x="7605713" y="2393949"/>
            <a:chExt cx="227013" cy="584202"/>
          </a:xfrm>
        </p:grpSpPr>
        <p:sp>
          <p:nvSpPr>
            <p:cNvPr id="5654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4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1" name="Group 834"/>
          <p:cNvGrpSpPr>
            <a:grpSpLocks/>
          </p:cNvGrpSpPr>
          <p:nvPr/>
        </p:nvGrpSpPr>
        <p:grpSpPr bwMode="auto">
          <a:xfrm>
            <a:off x="1154113" y="6110288"/>
            <a:ext cx="61912" cy="247650"/>
            <a:chOff x="6958013" y="2370932"/>
            <a:chExt cx="227013" cy="600869"/>
          </a:xfrm>
        </p:grpSpPr>
        <p:sp>
          <p:nvSpPr>
            <p:cNvPr id="5653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4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2" name="Group 837"/>
          <p:cNvGrpSpPr>
            <a:grpSpLocks/>
          </p:cNvGrpSpPr>
          <p:nvPr/>
        </p:nvGrpSpPr>
        <p:grpSpPr bwMode="auto">
          <a:xfrm>
            <a:off x="1258888" y="6113463"/>
            <a:ext cx="68262" cy="244475"/>
            <a:chOff x="7605713" y="2393949"/>
            <a:chExt cx="227013" cy="584202"/>
          </a:xfrm>
        </p:grpSpPr>
        <p:sp>
          <p:nvSpPr>
            <p:cNvPr id="5653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3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3" name="Group 840"/>
          <p:cNvGrpSpPr>
            <a:grpSpLocks/>
          </p:cNvGrpSpPr>
          <p:nvPr/>
        </p:nvGrpSpPr>
        <p:grpSpPr bwMode="auto">
          <a:xfrm>
            <a:off x="939800" y="6110288"/>
            <a:ext cx="61913" cy="247650"/>
            <a:chOff x="6958013" y="2370932"/>
            <a:chExt cx="227013" cy="600869"/>
          </a:xfrm>
        </p:grpSpPr>
        <p:sp>
          <p:nvSpPr>
            <p:cNvPr id="5653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3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4" name="Group 843"/>
          <p:cNvGrpSpPr>
            <a:grpSpLocks/>
          </p:cNvGrpSpPr>
          <p:nvPr/>
        </p:nvGrpSpPr>
        <p:grpSpPr bwMode="auto">
          <a:xfrm>
            <a:off x="1042988" y="6113463"/>
            <a:ext cx="69850" cy="244475"/>
            <a:chOff x="7605713" y="2393949"/>
            <a:chExt cx="227013" cy="584202"/>
          </a:xfrm>
        </p:grpSpPr>
        <p:sp>
          <p:nvSpPr>
            <p:cNvPr id="5653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3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5" name="Group 846"/>
          <p:cNvGrpSpPr>
            <a:grpSpLocks/>
          </p:cNvGrpSpPr>
          <p:nvPr/>
        </p:nvGrpSpPr>
        <p:grpSpPr bwMode="auto">
          <a:xfrm>
            <a:off x="723900" y="6110288"/>
            <a:ext cx="63500" cy="247650"/>
            <a:chOff x="6958013" y="2370932"/>
            <a:chExt cx="227013" cy="600869"/>
          </a:xfrm>
        </p:grpSpPr>
        <p:sp>
          <p:nvSpPr>
            <p:cNvPr id="5653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3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6" name="Group 849"/>
          <p:cNvGrpSpPr>
            <a:grpSpLocks/>
          </p:cNvGrpSpPr>
          <p:nvPr/>
        </p:nvGrpSpPr>
        <p:grpSpPr bwMode="auto">
          <a:xfrm>
            <a:off x="828675" y="6113463"/>
            <a:ext cx="68263" cy="244475"/>
            <a:chOff x="7605713" y="2393949"/>
            <a:chExt cx="227013" cy="584202"/>
          </a:xfrm>
        </p:grpSpPr>
        <p:sp>
          <p:nvSpPr>
            <p:cNvPr id="5652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3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7" name="Group 852"/>
          <p:cNvGrpSpPr>
            <a:grpSpLocks/>
          </p:cNvGrpSpPr>
          <p:nvPr/>
        </p:nvGrpSpPr>
        <p:grpSpPr bwMode="auto">
          <a:xfrm>
            <a:off x="509588" y="6110288"/>
            <a:ext cx="61912" cy="247650"/>
            <a:chOff x="6958013" y="2370932"/>
            <a:chExt cx="227013" cy="600869"/>
          </a:xfrm>
        </p:grpSpPr>
        <p:sp>
          <p:nvSpPr>
            <p:cNvPr id="5652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2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8" name="Group 855"/>
          <p:cNvGrpSpPr>
            <a:grpSpLocks/>
          </p:cNvGrpSpPr>
          <p:nvPr/>
        </p:nvGrpSpPr>
        <p:grpSpPr bwMode="auto">
          <a:xfrm>
            <a:off x="614363" y="6113463"/>
            <a:ext cx="68262" cy="244475"/>
            <a:chOff x="7605713" y="2393949"/>
            <a:chExt cx="227013" cy="584202"/>
          </a:xfrm>
        </p:grpSpPr>
        <p:sp>
          <p:nvSpPr>
            <p:cNvPr id="5652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2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9" name="Group 858"/>
          <p:cNvGrpSpPr>
            <a:grpSpLocks/>
          </p:cNvGrpSpPr>
          <p:nvPr/>
        </p:nvGrpSpPr>
        <p:grpSpPr bwMode="auto">
          <a:xfrm>
            <a:off x="295275" y="6110288"/>
            <a:ext cx="61913" cy="247650"/>
            <a:chOff x="6958013" y="2370932"/>
            <a:chExt cx="227013" cy="600869"/>
          </a:xfrm>
        </p:grpSpPr>
        <p:sp>
          <p:nvSpPr>
            <p:cNvPr id="5652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2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0" name="Group 861"/>
          <p:cNvGrpSpPr>
            <a:grpSpLocks/>
          </p:cNvGrpSpPr>
          <p:nvPr/>
        </p:nvGrpSpPr>
        <p:grpSpPr bwMode="auto">
          <a:xfrm>
            <a:off x="398463" y="6113463"/>
            <a:ext cx="69850" cy="244475"/>
            <a:chOff x="7605713" y="2393949"/>
            <a:chExt cx="227013" cy="584202"/>
          </a:xfrm>
        </p:grpSpPr>
        <p:sp>
          <p:nvSpPr>
            <p:cNvPr id="5652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2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1" name="Group 864"/>
          <p:cNvGrpSpPr>
            <a:grpSpLocks/>
          </p:cNvGrpSpPr>
          <p:nvPr/>
        </p:nvGrpSpPr>
        <p:grpSpPr bwMode="auto">
          <a:xfrm>
            <a:off x="80963" y="6110288"/>
            <a:ext cx="61912" cy="247650"/>
            <a:chOff x="6958013" y="2370932"/>
            <a:chExt cx="227013" cy="600869"/>
          </a:xfrm>
        </p:grpSpPr>
        <p:sp>
          <p:nvSpPr>
            <p:cNvPr id="5651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2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2" name="Group 867"/>
          <p:cNvGrpSpPr>
            <a:grpSpLocks/>
          </p:cNvGrpSpPr>
          <p:nvPr/>
        </p:nvGrpSpPr>
        <p:grpSpPr bwMode="auto">
          <a:xfrm>
            <a:off x="184150" y="6113463"/>
            <a:ext cx="69850" cy="244475"/>
            <a:chOff x="7605713" y="2393949"/>
            <a:chExt cx="227013" cy="584202"/>
          </a:xfrm>
        </p:grpSpPr>
        <p:sp>
          <p:nvSpPr>
            <p:cNvPr id="5651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1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3" name="Group 870"/>
          <p:cNvGrpSpPr>
            <a:grpSpLocks/>
          </p:cNvGrpSpPr>
          <p:nvPr/>
        </p:nvGrpSpPr>
        <p:grpSpPr bwMode="auto">
          <a:xfrm>
            <a:off x="1854200" y="5846763"/>
            <a:ext cx="61913" cy="247650"/>
            <a:chOff x="6958013" y="2370932"/>
            <a:chExt cx="227013" cy="600869"/>
          </a:xfrm>
        </p:grpSpPr>
        <p:sp>
          <p:nvSpPr>
            <p:cNvPr id="5651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1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4" name="Group 873"/>
          <p:cNvGrpSpPr>
            <a:grpSpLocks/>
          </p:cNvGrpSpPr>
          <p:nvPr/>
        </p:nvGrpSpPr>
        <p:grpSpPr bwMode="auto">
          <a:xfrm>
            <a:off x="1957388" y="5849938"/>
            <a:ext cx="69850" cy="244475"/>
            <a:chOff x="7605713" y="2393949"/>
            <a:chExt cx="227013" cy="584202"/>
          </a:xfrm>
        </p:grpSpPr>
        <p:sp>
          <p:nvSpPr>
            <p:cNvPr id="5651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1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5" name="Group 876"/>
          <p:cNvGrpSpPr>
            <a:grpSpLocks/>
          </p:cNvGrpSpPr>
          <p:nvPr/>
        </p:nvGrpSpPr>
        <p:grpSpPr bwMode="auto">
          <a:xfrm>
            <a:off x="1638300" y="5846763"/>
            <a:ext cx="63500" cy="247650"/>
            <a:chOff x="6958013" y="2370932"/>
            <a:chExt cx="227013" cy="600869"/>
          </a:xfrm>
        </p:grpSpPr>
        <p:sp>
          <p:nvSpPr>
            <p:cNvPr id="5651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1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6" name="Group 879"/>
          <p:cNvGrpSpPr>
            <a:grpSpLocks/>
          </p:cNvGrpSpPr>
          <p:nvPr/>
        </p:nvGrpSpPr>
        <p:grpSpPr bwMode="auto">
          <a:xfrm>
            <a:off x="1743075" y="5849938"/>
            <a:ext cx="68263" cy="244475"/>
            <a:chOff x="7605713" y="2393949"/>
            <a:chExt cx="227013" cy="584202"/>
          </a:xfrm>
        </p:grpSpPr>
        <p:sp>
          <p:nvSpPr>
            <p:cNvPr id="5650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1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7" name="Group 882"/>
          <p:cNvGrpSpPr>
            <a:grpSpLocks/>
          </p:cNvGrpSpPr>
          <p:nvPr/>
        </p:nvGrpSpPr>
        <p:grpSpPr bwMode="auto">
          <a:xfrm>
            <a:off x="1423988" y="5846763"/>
            <a:ext cx="61912" cy="247650"/>
            <a:chOff x="6958013" y="2370932"/>
            <a:chExt cx="227013" cy="600869"/>
          </a:xfrm>
        </p:grpSpPr>
        <p:sp>
          <p:nvSpPr>
            <p:cNvPr id="5650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0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8" name="Group 885"/>
          <p:cNvGrpSpPr>
            <a:grpSpLocks/>
          </p:cNvGrpSpPr>
          <p:nvPr/>
        </p:nvGrpSpPr>
        <p:grpSpPr bwMode="auto">
          <a:xfrm>
            <a:off x="1528763" y="5849938"/>
            <a:ext cx="68262" cy="244475"/>
            <a:chOff x="7605713" y="2393949"/>
            <a:chExt cx="227013" cy="584202"/>
          </a:xfrm>
        </p:grpSpPr>
        <p:sp>
          <p:nvSpPr>
            <p:cNvPr id="5650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0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9" name="Group 888"/>
          <p:cNvGrpSpPr>
            <a:grpSpLocks/>
          </p:cNvGrpSpPr>
          <p:nvPr/>
        </p:nvGrpSpPr>
        <p:grpSpPr bwMode="auto">
          <a:xfrm>
            <a:off x="1209675" y="5846763"/>
            <a:ext cx="61913" cy="247650"/>
            <a:chOff x="6958013" y="2370932"/>
            <a:chExt cx="227013" cy="600869"/>
          </a:xfrm>
        </p:grpSpPr>
        <p:sp>
          <p:nvSpPr>
            <p:cNvPr id="5650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0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0" name="Group 891"/>
          <p:cNvGrpSpPr>
            <a:grpSpLocks/>
          </p:cNvGrpSpPr>
          <p:nvPr/>
        </p:nvGrpSpPr>
        <p:grpSpPr bwMode="auto">
          <a:xfrm>
            <a:off x="1312863" y="5849938"/>
            <a:ext cx="69850" cy="244475"/>
            <a:chOff x="7605713" y="2393949"/>
            <a:chExt cx="227013" cy="584202"/>
          </a:xfrm>
        </p:grpSpPr>
        <p:sp>
          <p:nvSpPr>
            <p:cNvPr id="5650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0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1" name="Group 894"/>
          <p:cNvGrpSpPr>
            <a:grpSpLocks/>
          </p:cNvGrpSpPr>
          <p:nvPr/>
        </p:nvGrpSpPr>
        <p:grpSpPr bwMode="auto">
          <a:xfrm>
            <a:off x="995363" y="5846763"/>
            <a:ext cx="61912" cy="247650"/>
            <a:chOff x="6958013" y="2370932"/>
            <a:chExt cx="227013" cy="600869"/>
          </a:xfrm>
        </p:grpSpPr>
        <p:sp>
          <p:nvSpPr>
            <p:cNvPr id="5649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0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2" name="Group 897"/>
          <p:cNvGrpSpPr>
            <a:grpSpLocks/>
          </p:cNvGrpSpPr>
          <p:nvPr/>
        </p:nvGrpSpPr>
        <p:grpSpPr bwMode="auto">
          <a:xfrm>
            <a:off x="1098550" y="5849938"/>
            <a:ext cx="69850" cy="244475"/>
            <a:chOff x="7605713" y="2393949"/>
            <a:chExt cx="227013" cy="584202"/>
          </a:xfrm>
        </p:grpSpPr>
        <p:sp>
          <p:nvSpPr>
            <p:cNvPr id="5649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9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3" name="Group 900"/>
          <p:cNvGrpSpPr>
            <a:grpSpLocks/>
          </p:cNvGrpSpPr>
          <p:nvPr/>
        </p:nvGrpSpPr>
        <p:grpSpPr bwMode="auto">
          <a:xfrm>
            <a:off x="779463" y="5846763"/>
            <a:ext cx="63500" cy="247650"/>
            <a:chOff x="6958013" y="2370932"/>
            <a:chExt cx="227013" cy="600869"/>
          </a:xfrm>
        </p:grpSpPr>
        <p:sp>
          <p:nvSpPr>
            <p:cNvPr id="5649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9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4" name="Group 903"/>
          <p:cNvGrpSpPr>
            <a:grpSpLocks/>
          </p:cNvGrpSpPr>
          <p:nvPr/>
        </p:nvGrpSpPr>
        <p:grpSpPr bwMode="auto">
          <a:xfrm>
            <a:off x="884238" y="5849938"/>
            <a:ext cx="68262" cy="244475"/>
            <a:chOff x="7605713" y="2393949"/>
            <a:chExt cx="227013" cy="584202"/>
          </a:xfrm>
        </p:grpSpPr>
        <p:sp>
          <p:nvSpPr>
            <p:cNvPr id="5649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9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5" name="Group 906"/>
          <p:cNvGrpSpPr>
            <a:grpSpLocks/>
          </p:cNvGrpSpPr>
          <p:nvPr/>
        </p:nvGrpSpPr>
        <p:grpSpPr bwMode="auto">
          <a:xfrm>
            <a:off x="565150" y="5846763"/>
            <a:ext cx="61913" cy="247650"/>
            <a:chOff x="6958013" y="2370932"/>
            <a:chExt cx="227013" cy="600869"/>
          </a:xfrm>
        </p:grpSpPr>
        <p:sp>
          <p:nvSpPr>
            <p:cNvPr id="5649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9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6" name="Group 909"/>
          <p:cNvGrpSpPr>
            <a:grpSpLocks/>
          </p:cNvGrpSpPr>
          <p:nvPr/>
        </p:nvGrpSpPr>
        <p:grpSpPr bwMode="auto">
          <a:xfrm>
            <a:off x="669925" y="5849938"/>
            <a:ext cx="68263" cy="244475"/>
            <a:chOff x="7605713" y="2393949"/>
            <a:chExt cx="227013" cy="584202"/>
          </a:xfrm>
        </p:grpSpPr>
        <p:sp>
          <p:nvSpPr>
            <p:cNvPr id="5648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9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7" name="Group 912"/>
          <p:cNvGrpSpPr>
            <a:grpSpLocks/>
          </p:cNvGrpSpPr>
          <p:nvPr/>
        </p:nvGrpSpPr>
        <p:grpSpPr bwMode="auto">
          <a:xfrm>
            <a:off x="350838" y="5846763"/>
            <a:ext cx="61912" cy="247650"/>
            <a:chOff x="6958013" y="2370932"/>
            <a:chExt cx="227013" cy="600869"/>
          </a:xfrm>
        </p:grpSpPr>
        <p:sp>
          <p:nvSpPr>
            <p:cNvPr id="5648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8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8" name="Group 915"/>
          <p:cNvGrpSpPr>
            <a:grpSpLocks/>
          </p:cNvGrpSpPr>
          <p:nvPr/>
        </p:nvGrpSpPr>
        <p:grpSpPr bwMode="auto">
          <a:xfrm>
            <a:off x="454025" y="5849938"/>
            <a:ext cx="69850" cy="244475"/>
            <a:chOff x="7605713" y="2393949"/>
            <a:chExt cx="227013" cy="584202"/>
          </a:xfrm>
        </p:grpSpPr>
        <p:sp>
          <p:nvSpPr>
            <p:cNvPr id="5648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8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9" name="Group 918"/>
          <p:cNvGrpSpPr>
            <a:grpSpLocks/>
          </p:cNvGrpSpPr>
          <p:nvPr/>
        </p:nvGrpSpPr>
        <p:grpSpPr bwMode="auto">
          <a:xfrm>
            <a:off x="239713" y="5849938"/>
            <a:ext cx="68262" cy="244475"/>
            <a:chOff x="7605713" y="2393949"/>
            <a:chExt cx="227013" cy="584202"/>
          </a:xfrm>
        </p:grpSpPr>
        <p:sp>
          <p:nvSpPr>
            <p:cNvPr id="5648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8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0" name="Group 921"/>
          <p:cNvGrpSpPr>
            <a:grpSpLocks/>
          </p:cNvGrpSpPr>
          <p:nvPr/>
        </p:nvGrpSpPr>
        <p:grpSpPr bwMode="auto">
          <a:xfrm>
            <a:off x="1746250" y="5581650"/>
            <a:ext cx="61913" cy="247650"/>
            <a:chOff x="6958013" y="2370932"/>
            <a:chExt cx="227013" cy="600869"/>
          </a:xfrm>
        </p:grpSpPr>
        <p:sp>
          <p:nvSpPr>
            <p:cNvPr id="5648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8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1" name="Group 924"/>
          <p:cNvGrpSpPr>
            <a:grpSpLocks/>
          </p:cNvGrpSpPr>
          <p:nvPr/>
        </p:nvGrpSpPr>
        <p:grpSpPr bwMode="auto">
          <a:xfrm>
            <a:off x="1851025" y="5584825"/>
            <a:ext cx="68263" cy="244475"/>
            <a:chOff x="7605713" y="2393949"/>
            <a:chExt cx="227013" cy="584202"/>
          </a:xfrm>
        </p:grpSpPr>
        <p:sp>
          <p:nvSpPr>
            <p:cNvPr id="5647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8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2" name="Group 927"/>
          <p:cNvGrpSpPr>
            <a:grpSpLocks/>
          </p:cNvGrpSpPr>
          <p:nvPr/>
        </p:nvGrpSpPr>
        <p:grpSpPr bwMode="auto">
          <a:xfrm>
            <a:off x="1531938" y="5581650"/>
            <a:ext cx="61912" cy="247650"/>
            <a:chOff x="6958013" y="2370932"/>
            <a:chExt cx="227013" cy="600869"/>
          </a:xfrm>
        </p:grpSpPr>
        <p:sp>
          <p:nvSpPr>
            <p:cNvPr id="5647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7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3" name="Group 930"/>
          <p:cNvGrpSpPr>
            <a:grpSpLocks/>
          </p:cNvGrpSpPr>
          <p:nvPr/>
        </p:nvGrpSpPr>
        <p:grpSpPr bwMode="auto">
          <a:xfrm>
            <a:off x="1635125" y="5584825"/>
            <a:ext cx="69850" cy="244475"/>
            <a:chOff x="7605713" y="2393949"/>
            <a:chExt cx="227013" cy="584202"/>
          </a:xfrm>
        </p:grpSpPr>
        <p:sp>
          <p:nvSpPr>
            <p:cNvPr id="5647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7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4" name="Group 933"/>
          <p:cNvGrpSpPr>
            <a:grpSpLocks/>
          </p:cNvGrpSpPr>
          <p:nvPr/>
        </p:nvGrpSpPr>
        <p:grpSpPr bwMode="auto">
          <a:xfrm>
            <a:off x="1317625" y="5581650"/>
            <a:ext cx="61913" cy="247650"/>
            <a:chOff x="6958013" y="2370932"/>
            <a:chExt cx="227013" cy="600869"/>
          </a:xfrm>
        </p:grpSpPr>
        <p:sp>
          <p:nvSpPr>
            <p:cNvPr id="5647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7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5" name="Group 936"/>
          <p:cNvGrpSpPr>
            <a:grpSpLocks/>
          </p:cNvGrpSpPr>
          <p:nvPr/>
        </p:nvGrpSpPr>
        <p:grpSpPr bwMode="auto">
          <a:xfrm>
            <a:off x="1420813" y="5584825"/>
            <a:ext cx="68262" cy="244475"/>
            <a:chOff x="7605713" y="2393949"/>
            <a:chExt cx="227013" cy="584202"/>
          </a:xfrm>
        </p:grpSpPr>
        <p:sp>
          <p:nvSpPr>
            <p:cNvPr id="5647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7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6" name="Group 939"/>
          <p:cNvGrpSpPr>
            <a:grpSpLocks/>
          </p:cNvGrpSpPr>
          <p:nvPr/>
        </p:nvGrpSpPr>
        <p:grpSpPr bwMode="auto">
          <a:xfrm>
            <a:off x="1101725" y="5581650"/>
            <a:ext cx="61913" cy="247650"/>
            <a:chOff x="6958013" y="2370932"/>
            <a:chExt cx="227013" cy="600869"/>
          </a:xfrm>
        </p:grpSpPr>
        <p:sp>
          <p:nvSpPr>
            <p:cNvPr id="5646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7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7" name="Group 942"/>
          <p:cNvGrpSpPr>
            <a:grpSpLocks/>
          </p:cNvGrpSpPr>
          <p:nvPr/>
        </p:nvGrpSpPr>
        <p:grpSpPr bwMode="auto">
          <a:xfrm>
            <a:off x="1206500" y="5584825"/>
            <a:ext cx="68263" cy="244475"/>
            <a:chOff x="7605713" y="2393949"/>
            <a:chExt cx="227013" cy="584202"/>
          </a:xfrm>
        </p:grpSpPr>
        <p:sp>
          <p:nvSpPr>
            <p:cNvPr id="5646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6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8" name="Group 945"/>
          <p:cNvGrpSpPr>
            <a:grpSpLocks/>
          </p:cNvGrpSpPr>
          <p:nvPr/>
        </p:nvGrpSpPr>
        <p:grpSpPr bwMode="auto">
          <a:xfrm>
            <a:off x="887413" y="5581650"/>
            <a:ext cx="61912" cy="247650"/>
            <a:chOff x="6958013" y="2370932"/>
            <a:chExt cx="227013" cy="600869"/>
          </a:xfrm>
        </p:grpSpPr>
        <p:sp>
          <p:nvSpPr>
            <p:cNvPr id="5646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6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9" name="Group 948"/>
          <p:cNvGrpSpPr>
            <a:grpSpLocks/>
          </p:cNvGrpSpPr>
          <p:nvPr/>
        </p:nvGrpSpPr>
        <p:grpSpPr bwMode="auto">
          <a:xfrm>
            <a:off x="990600" y="5584825"/>
            <a:ext cx="69850" cy="244475"/>
            <a:chOff x="7605713" y="2393949"/>
            <a:chExt cx="227013" cy="584202"/>
          </a:xfrm>
        </p:grpSpPr>
        <p:sp>
          <p:nvSpPr>
            <p:cNvPr id="5646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6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0" name="Group 951"/>
          <p:cNvGrpSpPr>
            <a:grpSpLocks/>
          </p:cNvGrpSpPr>
          <p:nvPr/>
        </p:nvGrpSpPr>
        <p:grpSpPr bwMode="auto">
          <a:xfrm>
            <a:off x="673100" y="5581650"/>
            <a:ext cx="61913" cy="247650"/>
            <a:chOff x="6958013" y="2370932"/>
            <a:chExt cx="227013" cy="600869"/>
          </a:xfrm>
        </p:grpSpPr>
        <p:sp>
          <p:nvSpPr>
            <p:cNvPr id="5646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6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1" name="Group 954"/>
          <p:cNvGrpSpPr>
            <a:grpSpLocks/>
          </p:cNvGrpSpPr>
          <p:nvPr/>
        </p:nvGrpSpPr>
        <p:grpSpPr bwMode="auto">
          <a:xfrm>
            <a:off x="776288" y="5584825"/>
            <a:ext cx="69850" cy="244475"/>
            <a:chOff x="7605713" y="2393949"/>
            <a:chExt cx="227013" cy="584202"/>
          </a:xfrm>
        </p:grpSpPr>
        <p:sp>
          <p:nvSpPr>
            <p:cNvPr id="5645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6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2" name="Group 957"/>
          <p:cNvGrpSpPr>
            <a:grpSpLocks/>
          </p:cNvGrpSpPr>
          <p:nvPr/>
        </p:nvGrpSpPr>
        <p:grpSpPr bwMode="auto">
          <a:xfrm>
            <a:off x="457200" y="5581650"/>
            <a:ext cx="63500" cy="247650"/>
            <a:chOff x="6958013" y="2370932"/>
            <a:chExt cx="227013" cy="600869"/>
          </a:xfrm>
        </p:grpSpPr>
        <p:sp>
          <p:nvSpPr>
            <p:cNvPr id="5645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5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3" name="Group 960"/>
          <p:cNvGrpSpPr>
            <a:grpSpLocks/>
          </p:cNvGrpSpPr>
          <p:nvPr/>
        </p:nvGrpSpPr>
        <p:grpSpPr bwMode="auto">
          <a:xfrm>
            <a:off x="561975" y="5584825"/>
            <a:ext cx="68263" cy="244475"/>
            <a:chOff x="7605713" y="2393949"/>
            <a:chExt cx="227013" cy="584202"/>
          </a:xfrm>
        </p:grpSpPr>
        <p:sp>
          <p:nvSpPr>
            <p:cNvPr id="5645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5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4" name="Group 963"/>
          <p:cNvGrpSpPr>
            <a:grpSpLocks/>
          </p:cNvGrpSpPr>
          <p:nvPr/>
        </p:nvGrpSpPr>
        <p:grpSpPr bwMode="auto">
          <a:xfrm>
            <a:off x="347663" y="5584825"/>
            <a:ext cx="68262" cy="244475"/>
            <a:chOff x="7605713" y="2393949"/>
            <a:chExt cx="227013" cy="584202"/>
          </a:xfrm>
        </p:grpSpPr>
        <p:sp>
          <p:nvSpPr>
            <p:cNvPr id="5645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5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5" name="Group 966"/>
          <p:cNvGrpSpPr>
            <a:grpSpLocks/>
          </p:cNvGrpSpPr>
          <p:nvPr/>
        </p:nvGrpSpPr>
        <p:grpSpPr bwMode="auto">
          <a:xfrm>
            <a:off x="1638300" y="5318125"/>
            <a:ext cx="63500" cy="246063"/>
            <a:chOff x="6958013" y="2370932"/>
            <a:chExt cx="227013" cy="600869"/>
          </a:xfrm>
        </p:grpSpPr>
        <p:sp>
          <p:nvSpPr>
            <p:cNvPr id="5645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5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6" name="Group 969"/>
          <p:cNvGrpSpPr>
            <a:grpSpLocks/>
          </p:cNvGrpSpPr>
          <p:nvPr/>
        </p:nvGrpSpPr>
        <p:grpSpPr bwMode="auto">
          <a:xfrm>
            <a:off x="1743075" y="5319713"/>
            <a:ext cx="68263" cy="244475"/>
            <a:chOff x="7605713" y="2393949"/>
            <a:chExt cx="227013" cy="584202"/>
          </a:xfrm>
        </p:grpSpPr>
        <p:sp>
          <p:nvSpPr>
            <p:cNvPr id="5644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5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7" name="Group 972"/>
          <p:cNvGrpSpPr>
            <a:grpSpLocks/>
          </p:cNvGrpSpPr>
          <p:nvPr/>
        </p:nvGrpSpPr>
        <p:grpSpPr bwMode="auto">
          <a:xfrm>
            <a:off x="1423988" y="5318125"/>
            <a:ext cx="61912" cy="246063"/>
            <a:chOff x="6958013" y="2370932"/>
            <a:chExt cx="227013" cy="600869"/>
          </a:xfrm>
        </p:grpSpPr>
        <p:sp>
          <p:nvSpPr>
            <p:cNvPr id="5644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4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8" name="Group 975"/>
          <p:cNvGrpSpPr>
            <a:grpSpLocks/>
          </p:cNvGrpSpPr>
          <p:nvPr/>
        </p:nvGrpSpPr>
        <p:grpSpPr bwMode="auto">
          <a:xfrm>
            <a:off x="1528763" y="5319713"/>
            <a:ext cx="68262" cy="244475"/>
            <a:chOff x="7605713" y="2393949"/>
            <a:chExt cx="227013" cy="584202"/>
          </a:xfrm>
        </p:grpSpPr>
        <p:sp>
          <p:nvSpPr>
            <p:cNvPr id="5644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4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9" name="Group 978"/>
          <p:cNvGrpSpPr>
            <a:grpSpLocks/>
          </p:cNvGrpSpPr>
          <p:nvPr/>
        </p:nvGrpSpPr>
        <p:grpSpPr bwMode="auto">
          <a:xfrm>
            <a:off x="1209675" y="5318125"/>
            <a:ext cx="61913" cy="246063"/>
            <a:chOff x="6958013" y="2370932"/>
            <a:chExt cx="227013" cy="600869"/>
          </a:xfrm>
        </p:grpSpPr>
        <p:sp>
          <p:nvSpPr>
            <p:cNvPr id="5644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4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0" name="Group 981"/>
          <p:cNvGrpSpPr>
            <a:grpSpLocks/>
          </p:cNvGrpSpPr>
          <p:nvPr/>
        </p:nvGrpSpPr>
        <p:grpSpPr bwMode="auto">
          <a:xfrm>
            <a:off x="1312863" y="5319713"/>
            <a:ext cx="69850" cy="244475"/>
            <a:chOff x="7605713" y="2393949"/>
            <a:chExt cx="227013" cy="584202"/>
          </a:xfrm>
        </p:grpSpPr>
        <p:sp>
          <p:nvSpPr>
            <p:cNvPr id="5644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4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1" name="Group 984"/>
          <p:cNvGrpSpPr>
            <a:grpSpLocks/>
          </p:cNvGrpSpPr>
          <p:nvPr/>
        </p:nvGrpSpPr>
        <p:grpSpPr bwMode="auto">
          <a:xfrm>
            <a:off x="995363" y="5318125"/>
            <a:ext cx="61912" cy="246063"/>
            <a:chOff x="6958013" y="2370932"/>
            <a:chExt cx="227013" cy="600869"/>
          </a:xfrm>
        </p:grpSpPr>
        <p:sp>
          <p:nvSpPr>
            <p:cNvPr id="5643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4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2" name="Group 987"/>
          <p:cNvGrpSpPr>
            <a:grpSpLocks/>
          </p:cNvGrpSpPr>
          <p:nvPr/>
        </p:nvGrpSpPr>
        <p:grpSpPr bwMode="auto">
          <a:xfrm>
            <a:off x="1098550" y="5319713"/>
            <a:ext cx="69850" cy="244475"/>
            <a:chOff x="7605713" y="2393949"/>
            <a:chExt cx="227013" cy="584202"/>
          </a:xfrm>
        </p:grpSpPr>
        <p:sp>
          <p:nvSpPr>
            <p:cNvPr id="5643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3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3" name="Group 990"/>
          <p:cNvGrpSpPr>
            <a:grpSpLocks/>
          </p:cNvGrpSpPr>
          <p:nvPr/>
        </p:nvGrpSpPr>
        <p:grpSpPr bwMode="auto">
          <a:xfrm>
            <a:off x="779463" y="5318125"/>
            <a:ext cx="63500" cy="246063"/>
            <a:chOff x="6958013" y="2370932"/>
            <a:chExt cx="227013" cy="600869"/>
          </a:xfrm>
        </p:grpSpPr>
        <p:sp>
          <p:nvSpPr>
            <p:cNvPr id="5643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3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4" name="Group 993"/>
          <p:cNvGrpSpPr>
            <a:grpSpLocks/>
          </p:cNvGrpSpPr>
          <p:nvPr/>
        </p:nvGrpSpPr>
        <p:grpSpPr bwMode="auto">
          <a:xfrm>
            <a:off x="884238" y="5319713"/>
            <a:ext cx="68262" cy="244475"/>
            <a:chOff x="7605713" y="2393949"/>
            <a:chExt cx="227013" cy="584202"/>
          </a:xfrm>
        </p:grpSpPr>
        <p:sp>
          <p:nvSpPr>
            <p:cNvPr id="5643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3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5" name="Group 996"/>
          <p:cNvGrpSpPr>
            <a:grpSpLocks/>
          </p:cNvGrpSpPr>
          <p:nvPr/>
        </p:nvGrpSpPr>
        <p:grpSpPr bwMode="auto">
          <a:xfrm>
            <a:off x="565150" y="5318125"/>
            <a:ext cx="61913" cy="246063"/>
            <a:chOff x="6958013" y="2370932"/>
            <a:chExt cx="227013" cy="600869"/>
          </a:xfrm>
        </p:grpSpPr>
        <p:sp>
          <p:nvSpPr>
            <p:cNvPr id="5643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3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6" name="Group 999"/>
          <p:cNvGrpSpPr>
            <a:grpSpLocks/>
          </p:cNvGrpSpPr>
          <p:nvPr/>
        </p:nvGrpSpPr>
        <p:grpSpPr bwMode="auto">
          <a:xfrm>
            <a:off x="669925" y="5319713"/>
            <a:ext cx="68263" cy="244475"/>
            <a:chOff x="7605713" y="2393949"/>
            <a:chExt cx="227013" cy="584202"/>
          </a:xfrm>
        </p:grpSpPr>
        <p:sp>
          <p:nvSpPr>
            <p:cNvPr id="5642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3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7" name="Group 1002"/>
          <p:cNvGrpSpPr>
            <a:grpSpLocks/>
          </p:cNvGrpSpPr>
          <p:nvPr/>
        </p:nvGrpSpPr>
        <p:grpSpPr bwMode="auto">
          <a:xfrm>
            <a:off x="454025" y="5319713"/>
            <a:ext cx="69850" cy="244475"/>
            <a:chOff x="7605713" y="2393949"/>
            <a:chExt cx="227013" cy="584202"/>
          </a:xfrm>
        </p:grpSpPr>
        <p:sp>
          <p:nvSpPr>
            <p:cNvPr id="5642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2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02" name="Group 1005"/>
          <p:cNvGrpSpPr/>
          <p:nvPr/>
        </p:nvGrpSpPr>
        <p:grpSpPr>
          <a:xfrm>
            <a:off x="1531960" y="5053318"/>
            <a:ext cx="62178" cy="247068"/>
            <a:chOff x="6958013" y="2370932"/>
            <a:chExt cx="227013" cy="600869"/>
          </a:xfrm>
          <a:solidFill>
            <a:srgbClr val="FFC000"/>
          </a:solidFill>
        </p:grpSpPr>
        <p:sp>
          <p:nvSpPr>
            <p:cNvPr id="48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3" name="Group 1008"/>
          <p:cNvGrpSpPr/>
          <p:nvPr/>
        </p:nvGrpSpPr>
        <p:grpSpPr>
          <a:xfrm>
            <a:off x="1635955" y="5055972"/>
            <a:ext cx="68926" cy="244412"/>
            <a:chOff x="7605713" y="2393949"/>
            <a:chExt cx="227013" cy="584202"/>
          </a:xfrm>
          <a:solidFill>
            <a:srgbClr val="FFC000"/>
          </a:solidFill>
        </p:grpSpPr>
        <p:sp>
          <p:nvSpPr>
            <p:cNvPr id="48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4" name="Group 1011"/>
          <p:cNvGrpSpPr/>
          <p:nvPr/>
        </p:nvGrpSpPr>
        <p:grpSpPr>
          <a:xfrm>
            <a:off x="1317221" y="5053318"/>
            <a:ext cx="62178" cy="247068"/>
            <a:chOff x="6958013" y="2370932"/>
            <a:chExt cx="227013" cy="600869"/>
          </a:xfrm>
          <a:solidFill>
            <a:srgbClr val="FFC000"/>
          </a:solidFill>
        </p:grpSpPr>
        <p:sp>
          <p:nvSpPr>
            <p:cNvPr id="48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5" name="Group 1014"/>
          <p:cNvGrpSpPr/>
          <p:nvPr/>
        </p:nvGrpSpPr>
        <p:grpSpPr>
          <a:xfrm>
            <a:off x="1421217" y="5055972"/>
            <a:ext cx="68926" cy="244412"/>
            <a:chOff x="7605713" y="2393949"/>
            <a:chExt cx="227013" cy="584202"/>
          </a:xfrm>
          <a:solidFill>
            <a:srgbClr val="FFC000"/>
          </a:solidFill>
        </p:grpSpPr>
        <p:sp>
          <p:nvSpPr>
            <p:cNvPr id="47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6" name="Group 1017"/>
          <p:cNvGrpSpPr/>
          <p:nvPr/>
        </p:nvGrpSpPr>
        <p:grpSpPr>
          <a:xfrm>
            <a:off x="1102483" y="5053318"/>
            <a:ext cx="62178" cy="247068"/>
            <a:chOff x="6958013" y="2370932"/>
            <a:chExt cx="227013" cy="600869"/>
          </a:xfrm>
          <a:solidFill>
            <a:schemeClr val="bg1"/>
          </a:solidFill>
        </p:grpSpPr>
        <p:sp>
          <p:nvSpPr>
            <p:cNvPr id="47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7" name="Group 1020"/>
          <p:cNvGrpSpPr/>
          <p:nvPr/>
        </p:nvGrpSpPr>
        <p:grpSpPr>
          <a:xfrm>
            <a:off x="1206478" y="5055972"/>
            <a:ext cx="68926" cy="244412"/>
            <a:chOff x="7605713" y="2393949"/>
            <a:chExt cx="227013" cy="584202"/>
          </a:xfrm>
          <a:solidFill>
            <a:srgbClr val="FFC000"/>
          </a:solidFill>
        </p:grpSpPr>
        <p:sp>
          <p:nvSpPr>
            <p:cNvPr id="47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8" name="Group 1023"/>
          <p:cNvGrpSpPr/>
          <p:nvPr/>
        </p:nvGrpSpPr>
        <p:grpSpPr>
          <a:xfrm>
            <a:off x="887744" y="5053318"/>
            <a:ext cx="62178" cy="247068"/>
            <a:chOff x="6958013" y="2370932"/>
            <a:chExt cx="227013" cy="600869"/>
          </a:xfrm>
          <a:solidFill>
            <a:srgbClr val="FFC000"/>
          </a:solidFill>
        </p:grpSpPr>
        <p:sp>
          <p:nvSpPr>
            <p:cNvPr id="47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9" name="Group 1026"/>
          <p:cNvGrpSpPr/>
          <p:nvPr/>
        </p:nvGrpSpPr>
        <p:grpSpPr>
          <a:xfrm>
            <a:off x="991740" y="5055972"/>
            <a:ext cx="68926" cy="244412"/>
            <a:chOff x="7605713" y="2393949"/>
            <a:chExt cx="227013" cy="584202"/>
          </a:xfrm>
          <a:solidFill>
            <a:srgbClr val="FFC000"/>
          </a:solidFill>
        </p:grpSpPr>
        <p:sp>
          <p:nvSpPr>
            <p:cNvPr id="47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10" name="Group 1029"/>
          <p:cNvGrpSpPr/>
          <p:nvPr/>
        </p:nvGrpSpPr>
        <p:grpSpPr>
          <a:xfrm>
            <a:off x="673005" y="5053318"/>
            <a:ext cx="62178" cy="247068"/>
            <a:chOff x="6958013" y="2370932"/>
            <a:chExt cx="227013" cy="600869"/>
          </a:xfrm>
          <a:solidFill>
            <a:srgbClr val="FFC000"/>
          </a:solidFill>
        </p:grpSpPr>
        <p:sp>
          <p:nvSpPr>
            <p:cNvPr id="46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11" name="Group 1032"/>
          <p:cNvGrpSpPr/>
          <p:nvPr/>
        </p:nvGrpSpPr>
        <p:grpSpPr>
          <a:xfrm>
            <a:off x="777001" y="5055972"/>
            <a:ext cx="68926" cy="244412"/>
            <a:chOff x="7605713" y="2393949"/>
            <a:chExt cx="227013" cy="584202"/>
          </a:xfrm>
          <a:solidFill>
            <a:srgbClr val="FFC000"/>
          </a:solidFill>
        </p:grpSpPr>
        <p:sp>
          <p:nvSpPr>
            <p:cNvPr id="46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08" name="Group 1035"/>
          <p:cNvGrpSpPr/>
          <p:nvPr/>
        </p:nvGrpSpPr>
        <p:grpSpPr>
          <a:xfrm>
            <a:off x="562262" y="5055972"/>
            <a:ext cx="68926" cy="244412"/>
            <a:chOff x="7605713" y="2393949"/>
            <a:chExt cx="227013" cy="584202"/>
          </a:xfrm>
          <a:solidFill>
            <a:srgbClr val="FFC000"/>
          </a:solidFill>
        </p:grpSpPr>
        <p:sp>
          <p:nvSpPr>
            <p:cNvPr id="46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09" name="Group 1038"/>
          <p:cNvGrpSpPr/>
          <p:nvPr/>
        </p:nvGrpSpPr>
        <p:grpSpPr>
          <a:xfrm>
            <a:off x="1424590" y="4788883"/>
            <a:ext cx="62178" cy="247068"/>
            <a:chOff x="6958013" y="2370932"/>
            <a:chExt cx="227013" cy="600869"/>
          </a:xfrm>
          <a:solidFill>
            <a:srgbClr val="FFC000"/>
          </a:solidFill>
        </p:grpSpPr>
        <p:sp>
          <p:nvSpPr>
            <p:cNvPr id="46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0" name="Group 1041"/>
          <p:cNvGrpSpPr/>
          <p:nvPr/>
        </p:nvGrpSpPr>
        <p:grpSpPr>
          <a:xfrm>
            <a:off x="1528586" y="4791537"/>
            <a:ext cx="68926" cy="244412"/>
            <a:chOff x="7605713" y="2393949"/>
            <a:chExt cx="227013" cy="584202"/>
          </a:xfrm>
          <a:solidFill>
            <a:srgbClr val="FFC000"/>
          </a:solidFill>
        </p:grpSpPr>
        <p:sp>
          <p:nvSpPr>
            <p:cNvPr id="46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1" name="Group 1044"/>
          <p:cNvGrpSpPr/>
          <p:nvPr/>
        </p:nvGrpSpPr>
        <p:grpSpPr>
          <a:xfrm>
            <a:off x="1209852" y="4788883"/>
            <a:ext cx="62178" cy="247068"/>
            <a:chOff x="6958013" y="2370932"/>
            <a:chExt cx="227013" cy="600869"/>
          </a:xfrm>
          <a:solidFill>
            <a:srgbClr val="FFC000"/>
          </a:solidFill>
        </p:grpSpPr>
        <p:sp>
          <p:nvSpPr>
            <p:cNvPr id="45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2" name="Group 1047"/>
          <p:cNvGrpSpPr/>
          <p:nvPr/>
        </p:nvGrpSpPr>
        <p:grpSpPr>
          <a:xfrm>
            <a:off x="1313847" y="4791537"/>
            <a:ext cx="68926" cy="244412"/>
            <a:chOff x="7605713" y="2393949"/>
            <a:chExt cx="227013" cy="584202"/>
          </a:xfrm>
          <a:solidFill>
            <a:srgbClr val="FFC000"/>
          </a:solidFill>
        </p:grpSpPr>
        <p:sp>
          <p:nvSpPr>
            <p:cNvPr id="45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3" name="Group 1050"/>
          <p:cNvGrpSpPr/>
          <p:nvPr/>
        </p:nvGrpSpPr>
        <p:grpSpPr>
          <a:xfrm>
            <a:off x="995113" y="4788883"/>
            <a:ext cx="62178" cy="247068"/>
            <a:chOff x="6958013" y="2370932"/>
            <a:chExt cx="227013" cy="600869"/>
          </a:xfrm>
          <a:solidFill>
            <a:srgbClr val="FFC000"/>
          </a:solidFill>
        </p:grpSpPr>
        <p:sp>
          <p:nvSpPr>
            <p:cNvPr id="45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4" name="Group 1053"/>
          <p:cNvGrpSpPr/>
          <p:nvPr/>
        </p:nvGrpSpPr>
        <p:grpSpPr>
          <a:xfrm>
            <a:off x="1099109" y="4791537"/>
            <a:ext cx="68926" cy="244412"/>
            <a:chOff x="7605713" y="2393949"/>
            <a:chExt cx="227013" cy="584202"/>
          </a:xfrm>
          <a:solidFill>
            <a:srgbClr val="FFC000"/>
          </a:solidFill>
        </p:grpSpPr>
        <p:sp>
          <p:nvSpPr>
            <p:cNvPr id="45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5" name="Group 1056"/>
          <p:cNvGrpSpPr/>
          <p:nvPr/>
        </p:nvGrpSpPr>
        <p:grpSpPr>
          <a:xfrm>
            <a:off x="780375" y="4788883"/>
            <a:ext cx="62178" cy="247068"/>
            <a:chOff x="6958013" y="2370932"/>
            <a:chExt cx="227013" cy="600869"/>
          </a:xfrm>
          <a:solidFill>
            <a:srgbClr val="FFC000"/>
          </a:solidFill>
        </p:grpSpPr>
        <p:sp>
          <p:nvSpPr>
            <p:cNvPr id="45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6" name="Group 1059"/>
          <p:cNvGrpSpPr/>
          <p:nvPr/>
        </p:nvGrpSpPr>
        <p:grpSpPr>
          <a:xfrm>
            <a:off x="884370" y="4791537"/>
            <a:ext cx="68926" cy="244412"/>
            <a:chOff x="7605713" y="2393949"/>
            <a:chExt cx="227013" cy="584202"/>
          </a:xfrm>
          <a:solidFill>
            <a:srgbClr val="FFC000"/>
          </a:solidFill>
        </p:grpSpPr>
        <p:sp>
          <p:nvSpPr>
            <p:cNvPr id="44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0" name="Group 1062"/>
          <p:cNvGrpSpPr/>
          <p:nvPr/>
        </p:nvGrpSpPr>
        <p:grpSpPr>
          <a:xfrm>
            <a:off x="669632" y="4791537"/>
            <a:ext cx="68926" cy="244412"/>
            <a:chOff x="7605713" y="2393949"/>
            <a:chExt cx="227013" cy="584202"/>
          </a:xfrm>
          <a:solidFill>
            <a:srgbClr val="FFC000"/>
          </a:solidFill>
        </p:grpSpPr>
        <p:sp>
          <p:nvSpPr>
            <p:cNvPr id="44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1" name="Group 1065"/>
          <p:cNvGrpSpPr/>
          <p:nvPr/>
        </p:nvGrpSpPr>
        <p:grpSpPr>
          <a:xfrm>
            <a:off x="1317221" y="4524448"/>
            <a:ext cx="62178" cy="247068"/>
            <a:chOff x="6958013" y="2370932"/>
            <a:chExt cx="227013" cy="600869"/>
          </a:xfrm>
          <a:solidFill>
            <a:srgbClr val="FFC000"/>
          </a:solidFill>
        </p:grpSpPr>
        <p:sp>
          <p:nvSpPr>
            <p:cNvPr id="44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2" name="Group 1068"/>
          <p:cNvGrpSpPr/>
          <p:nvPr/>
        </p:nvGrpSpPr>
        <p:grpSpPr>
          <a:xfrm>
            <a:off x="1421217" y="4527102"/>
            <a:ext cx="68926" cy="244412"/>
            <a:chOff x="7605713" y="2393949"/>
            <a:chExt cx="227013" cy="584202"/>
          </a:xfrm>
          <a:solidFill>
            <a:srgbClr val="FFC000"/>
          </a:solidFill>
        </p:grpSpPr>
        <p:sp>
          <p:nvSpPr>
            <p:cNvPr id="44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3" name="Group 1071"/>
          <p:cNvGrpSpPr/>
          <p:nvPr/>
        </p:nvGrpSpPr>
        <p:grpSpPr>
          <a:xfrm>
            <a:off x="1102483" y="4524448"/>
            <a:ext cx="62178" cy="247068"/>
            <a:chOff x="6958013" y="2370932"/>
            <a:chExt cx="227013" cy="600869"/>
          </a:xfrm>
          <a:solidFill>
            <a:srgbClr val="FFC000"/>
          </a:solidFill>
        </p:grpSpPr>
        <p:sp>
          <p:nvSpPr>
            <p:cNvPr id="44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4" name="Group 1074"/>
          <p:cNvGrpSpPr/>
          <p:nvPr/>
        </p:nvGrpSpPr>
        <p:grpSpPr>
          <a:xfrm>
            <a:off x="1206478" y="4527102"/>
            <a:ext cx="68926" cy="244412"/>
            <a:chOff x="7605713" y="2393949"/>
            <a:chExt cx="227013" cy="584202"/>
          </a:xfrm>
          <a:solidFill>
            <a:srgbClr val="FFC000"/>
          </a:solidFill>
        </p:grpSpPr>
        <p:sp>
          <p:nvSpPr>
            <p:cNvPr id="43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5" name="Group 1077"/>
          <p:cNvGrpSpPr/>
          <p:nvPr/>
        </p:nvGrpSpPr>
        <p:grpSpPr>
          <a:xfrm>
            <a:off x="887744" y="4524448"/>
            <a:ext cx="62178" cy="247068"/>
            <a:chOff x="6958013" y="2370932"/>
            <a:chExt cx="227013" cy="600869"/>
          </a:xfrm>
          <a:solidFill>
            <a:srgbClr val="FFC000"/>
          </a:solidFill>
        </p:grpSpPr>
        <p:sp>
          <p:nvSpPr>
            <p:cNvPr id="43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6" name="Group 1080"/>
          <p:cNvGrpSpPr/>
          <p:nvPr/>
        </p:nvGrpSpPr>
        <p:grpSpPr>
          <a:xfrm>
            <a:off x="991740" y="4527102"/>
            <a:ext cx="68926" cy="244412"/>
            <a:chOff x="7605713" y="2393949"/>
            <a:chExt cx="227013" cy="584202"/>
          </a:xfrm>
          <a:solidFill>
            <a:srgbClr val="FFC000"/>
          </a:solidFill>
        </p:grpSpPr>
        <p:sp>
          <p:nvSpPr>
            <p:cNvPr id="43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7" name="Group 1083"/>
          <p:cNvGrpSpPr/>
          <p:nvPr/>
        </p:nvGrpSpPr>
        <p:grpSpPr>
          <a:xfrm>
            <a:off x="777001" y="4527102"/>
            <a:ext cx="68926" cy="244412"/>
            <a:chOff x="7605713" y="2393949"/>
            <a:chExt cx="227013" cy="584202"/>
          </a:xfrm>
          <a:solidFill>
            <a:srgbClr val="FFC000"/>
          </a:solidFill>
        </p:grpSpPr>
        <p:sp>
          <p:nvSpPr>
            <p:cNvPr id="43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8" name="Group 1086"/>
          <p:cNvGrpSpPr/>
          <p:nvPr/>
        </p:nvGrpSpPr>
        <p:grpSpPr>
          <a:xfrm>
            <a:off x="1209852" y="4260013"/>
            <a:ext cx="62178" cy="247068"/>
            <a:chOff x="6958013" y="2370932"/>
            <a:chExt cx="227013" cy="600869"/>
          </a:xfrm>
          <a:solidFill>
            <a:srgbClr val="FF0000"/>
          </a:solidFill>
        </p:grpSpPr>
        <p:sp>
          <p:nvSpPr>
            <p:cNvPr id="43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9" name="Group 1089"/>
          <p:cNvGrpSpPr/>
          <p:nvPr/>
        </p:nvGrpSpPr>
        <p:grpSpPr>
          <a:xfrm>
            <a:off x="1313847" y="4262667"/>
            <a:ext cx="68926" cy="244412"/>
            <a:chOff x="7605713" y="2393949"/>
            <a:chExt cx="227013" cy="584202"/>
          </a:xfrm>
          <a:solidFill>
            <a:srgbClr val="FF0000"/>
          </a:solidFill>
        </p:grpSpPr>
        <p:sp>
          <p:nvSpPr>
            <p:cNvPr id="42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0" name="Group 1092"/>
          <p:cNvGrpSpPr/>
          <p:nvPr/>
        </p:nvGrpSpPr>
        <p:grpSpPr>
          <a:xfrm>
            <a:off x="995113" y="4260013"/>
            <a:ext cx="62178" cy="247068"/>
            <a:chOff x="6958013" y="2370932"/>
            <a:chExt cx="227013" cy="600869"/>
          </a:xfrm>
          <a:solidFill>
            <a:srgbClr val="FF0000"/>
          </a:solidFill>
        </p:grpSpPr>
        <p:sp>
          <p:nvSpPr>
            <p:cNvPr id="42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1" name="Group 1095"/>
          <p:cNvGrpSpPr/>
          <p:nvPr/>
        </p:nvGrpSpPr>
        <p:grpSpPr>
          <a:xfrm>
            <a:off x="1099109" y="4262667"/>
            <a:ext cx="68926" cy="244412"/>
            <a:chOff x="7605713" y="2393949"/>
            <a:chExt cx="227013" cy="584202"/>
          </a:xfrm>
          <a:solidFill>
            <a:srgbClr val="FFC000"/>
          </a:solidFill>
        </p:grpSpPr>
        <p:sp>
          <p:nvSpPr>
            <p:cNvPr id="42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2" name="Group 1098"/>
          <p:cNvGrpSpPr/>
          <p:nvPr/>
        </p:nvGrpSpPr>
        <p:grpSpPr>
          <a:xfrm>
            <a:off x="884370" y="4262667"/>
            <a:ext cx="68926" cy="244412"/>
            <a:chOff x="7605713" y="2393949"/>
            <a:chExt cx="227013" cy="584202"/>
          </a:xfrm>
          <a:solidFill>
            <a:srgbClr val="FF0000"/>
          </a:solidFill>
        </p:grpSpPr>
        <p:sp>
          <p:nvSpPr>
            <p:cNvPr id="42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3" name="Group 1101"/>
          <p:cNvGrpSpPr/>
          <p:nvPr/>
        </p:nvGrpSpPr>
        <p:grpSpPr>
          <a:xfrm>
            <a:off x="1102483" y="3995578"/>
            <a:ext cx="62178" cy="247068"/>
            <a:chOff x="6958013" y="2370932"/>
            <a:chExt cx="227013" cy="600869"/>
          </a:xfrm>
          <a:solidFill>
            <a:srgbClr val="FF0000"/>
          </a:solidFill>
        </p:grpSpPr>
        <p:sp>
          <p:nvSpPr>
            <p:cNvPr id="42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4" name="Group 1104"/>
          <p:cNvGrpSpPr/>
          <p:nvPr/>
        </p:nvGrpSpPr>
        <p:grpSpPr>
          <a:xfrm>
            <a:off x="1206478" y="3998232"/>
            <a:ext cx="68926" cy="244412"/>
            <a:chOff x="7605713" y="2393949"/>
            <a:chExt cx="227013" cy="584202"/>
          </a:xfrm>
          <a:solidFill>
            <a:srgbClr val="FF0000"/>
          </a:solidFill>
        </p:grpSpPr>
        <p:sp>
          <p:nvSpPr>
            <p:cNvPr id="41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5" name="Group 1107"/>
          <p:cNvGrpSpPr/>
          <p:nvPr/>
        </p:nvGrpSpPr>
        <p:grpSpPr>
          <a:xfrm>
            <a:off x="991740" y="3998232"/>
            <a:ext cx="68926" cy="244412"/>
            <a:chOff x="7605713" y="2393949"/>
            <a:chExt cx="227013" cy="584202"/>
          </a:xfrm>
          <a:solidFill>
            <a:srgbClr val="FF0000"/>
          </a:solidFill>
        </p:grpSpPr>
        <p:sp>
          <p:nvSpPr>
            <p:cNvPr id="41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56423" name="Freeform 36"/>
          <p:cNvSpPr>
            <a:spLocks/>
          </p:cNvSpPr>
          <p:nvPr/>
        </p:nvSpPr>
        <p:spPr bwMode="auto">
          <a:xfrm>
            <a:off x="1116013" y="3733800"/>
            <a:ext cx="33337" cy="49213"/>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C400C4"/>
          </a:solidFill>
          <a:ln w="9525">
            <a:solidFill>
              <a:schemeClr val="bg1"/>
            </a:solidFill>
            <a:round/>
            <a:headEnd/>
            <a:tailEnd/>
          </a:ln>
        </p:spPr>
        <p:txBody>
          <a:bodyPr/>
          <a:lstStyle/>
          <a:p>
            <a:endParaRPr lang="en-US" sz="2400" smtClean="0">
              <a:solidFill>
                <a:srgbClr val="FFFFFF"/>
              </a:solidFill>
              <a:latin typeface="Times New Roman" pitchFamily="18" charset="0"/>
              <a:cs typeface="Arial" pitchFamily="34" charset="0"/>
            </a:endParaRPr>
          </a:p>
        </p:txBody>
      </p:sp>
      <p:sp>
        <p:nvSpPr>
          <p:cNvPr id="56424" name="Freeform 37"/>
          <p:cNvSpPr>
            <a:spLocks/>
          </p:cNvSpPr>
          <p:nvPr/>
        </p:nvSpPr>
        <p:spPr bwMode="auto">
          <a:xfrm>
            <a:off x="1100138" y="3784600"/>
            <a:ext cx="69850" cy="193675"/>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C400C4"/>
          </a:solidFill>
          <a:ln w="9525">
            <a:solidFill>
              <a:schemeClr val="bg1"/>
            </a:solidFill>
            <a:round/>
            <a:headEnd/>
            <a:tailEnd/>
          </a:ln>
        </p:spPr>
        <p:txBody>
          <a:bodyPr/>
          <a:lstStyle/>
          <a:p>
            <a:endParaRPr lang="en-US" sz="2400" smtClean="0">
              <a:solidFill>
                <a:srgbClr val="FFFFFF"/>
              </a:solidFill>
              <a:latin typeface="Times New Roman" pitchFamily="18" charset="0"/>
              <a:cs typeface="Arial" pitchFamily="34" charset="0"/>
            </a:endParaRPr>
          </a:p>
        </p:txBody>
      </p:sp>
      <p:sp>
        <p:nvSpPr>
          <p:cNvPr id="619" name="TextBox 618"/>
          <p:cNvSpPr txBox="1"/>
          <p:nvPr/>
        </p:nvSpPr>
        <p:spPr>
          <a:xfrm>
            <a:off x="2971800" y="798016"/>
            <a:ext cx="5943600" cy="4154984"/>
          </a:xfrm>
          <a:prstGeom prst="rect">
            <a:avLst/>
          </a:prstGeom>
          <a:noFill/>
        </p:spPr>
        <p:txBody>
          <a:bodyPr>
            <a:spAutoFit/>
          </a:bodyPr>
          <a:lstStyle/>
          <a:p>
            <a:pPr marL="234950" indent="-234950" algn="ctr">
              <a:defRPr/>
            </a:pPr>
            <a:r>
              <a:rPr lang="en-US" sz="2400" b="1" u="sng" dirty="0">
                <a:solidFill>
                  <a:srgbClr val="FFFFFF"/>
                </a:solidFill>
                <a:latin typeface="Arial"/>
                <a:cs typeface="Arial" pitchFamily="34" charset="0"/>
              </a:rPr>
              <a:t>In need of treatment (</a:t>
            </a:r>
            <a:r>
              <a:rPr lang="en-US" sz="2400" b="1" u="sng" dirty="0" smtClean="0">
                <a:solidFill>
                  <a:srgbClr val="FFFFFF"/>
                </a:solidFill>
                <a:latin typeface="Arial"/>
                <a:cs typeface="Arial" pitchFamily="34" charset="0"/>
              </a:rPr>
              <a:t>23 </a:t>
            </a:r>
            <a:r>
              <a:rPr lang="en-US" sz="2400" b="1" u="sng" dirty="0">
                <a:solidFill>
                  <a:srgbClr val="FFFFFF"/>
                </a:solidFill>
                <a:latin typeface="Arial"/>
                <a:cs typeface="Arial" pitchFamily="34" charset="0"/>
              </a:rPr>
              <a:t>Million)</a:t>
            </a:r>
          </a:p>
          <a:p>
            <a:pPr marL="234950" indent="-234950" algn="ctr">
              <a:defRPr/>
            </a:pPr>
            <a:endParaRPr lang="en-US" sz="2400" b="1" u="sng" dirty="0">
              <a:solidFill>
                <a:srgbClr val="FFFFFF"/>
              </a:solidFill>
              <a:latin typeface="Arial"/>
              <a:cs typeface="Arial" pitchFamily="34" charset="0"/>
            </a:endParaRPr>
          </a:p>
          <a:p>
            <a:pPr marL="234950" indent="-234950">
              <a:buFont typeface="Arial" pitchFamily="34" charset="0"/>
              <a:buChar char="•"/>
              <a:defRPr/>
            </a:pPr>
            <a:r>
              <a:rPr lang="en-US" sz="2400" dirty="0">
                <a:solidFill>
                  <a:srgbClr val="FFFFFF"/>
                </a:solidFill>
                <a:latin typeface="Arial"/>
                <a:cs typeface="Arial" pitchFamily="34" charset="0"/>
              </a:rPr>
              <a:t>Reported problems associated with use</a:t>
            </a:r>
          </a:p>
          <a:p>
            <a:pPr marL="234950" indent="-234950">
              <a:buFont typeface="Arial" pitchFamily="34" charset="0"/>
              <a:buChar char="•"/>
              <a:defRPr/>
            </a:pPr>
            <a:r>
              <a:rPr lang="en-US" sz="2400" dirty="0">
                <a:solidFill>
                  <a:srgbClr val="FFFFFF"/>
                </a:solidFill>
                <a:latin typeface="Arial"/>
                <a:cs typeface="Arial" pitchFamily="34" charset="0"/>
              </a:rPr>
              <a:t>Not in treatment currently</a:t>
            </a:r>
          </a:p>
          <a:p>
            <a:pPr marL="692150" lvl="1" indent="-234950">
              <a:buFont typeface="Arial" pitchFamily="34" charset="0"/>
              <a:buChar char="•"/>
              <a:defRPr/>
            </a:pPr>
            <a:r>
              <a:rPr lang="en-US" sz="2400" dirty="0" smtClean="0">
                <a:solidFill>
                  <a:srgbClr val="FFFFFF"/>
                </a:solidFill>
                <a:latin typeface="Arial"/>
                <a:cs typeface="Arial" pitchFamily="34" charset="0"/>
              </a:rPr>
              <a:t>1.7% </a:t>
            </a:r>
            <a:r>
              <a:rPr lang="en-US" sz="2400" dirty="0">
                <a:solidFill>
                  <a:srgbClr val="FFFFFF"/>
                </a:solidFill>
                <a:latin typeface="Arial"/>
                <a:cs typeface="Arial" pitchFamily="34" charset="0"/>
              </a:rPr>
              <a:t>Made an effort to get treatment</a:t>
            </a:r>
          </a:p>
          <a:p>
            <a:pPr marL="692150" lvl="1" indent="-234950">
              <a:buFont typeface="Arial" pitchFamily="34" charset="0"/>
              <a:buChar char="•"/>
              <a:defRPr/>
            </a:pPr>
            <a:r>
              <a:rPr lang="en-US" sz="2400" dirty="0">
                <a:solidFill>
                  <a:srgbClr val="FFFFFF"/>
                </a:solidFill>
                <a:latin typeface="Arial"/>
                <a:cs typeface="Arial" pitchFamily="34" charset="0"/>
              </a:rPr>
              <a:t>3.7% Felt they needed treatment, but made no effort to get it.</a:t>
            </a:r>
          </a:p>
          <a:p>
            <a:pPr marL="692150" lvl="1" indent="-234950">
              <a:buFont typeface="Arial" pitchFamily="34" charset="0"/>
              <a:buChar char="•"/>
              <a:defRPr/>
            </a:pPr>
            <a:r>
              <a:rPr lang="en-US" sz="2400" dirty="0" smtClean="0">
                <a:solidFill>
                  <a:srgbClr val="FFFF00"/>
                </a:solidFill>
                <a:latin typeface="Arial"/>
                <a:cs typeface="Arial" pitchFamily="34" charset="0"/>
              </a:rPr>
              <a:t>94.6% </a:t>
            </a:r>
            <a:r>
              <a:rPr lang="en-US" sz="2400" dirty="0">
                <a:solidFill>
                  <a:srgbClr val="FFFF00"/>
                </a:solidFill>
                <a:latin typeface="Arial"/>
                <a:cs typeface="Arial" pitchFamily="34" charset="0"/>
              </a:rPr>
              <a:t>Did not feel that they needed treatment</a:t>
            </a:r>
          </a:p>
          <a:p>
            <a:pPr marL="234950" indent="-234950">
              <a:buFont typeface="Arial" pitchFamily="34" charset="0"/>
              <a:buChar char="•"/>
              <a:defRPr/>
            </a:pPr>
            <a:endParaRPr lang="en-US" sz="2400" dirty="0">
              <a:solidFill>
                <a:srgbClr val="FFFFFF"/>
              </a:solidFill>
              <a:latin typeface="Arial"/>
              <a:cs typeface="Arial" pitchFamily="34" charset="0"/>
            </a:endParaRPr>
          </a:p>
          <a:p>
            <a:pPr marL="234950" indent="-234950">
              <a:buFont typeface="Arial" pitchFamily="34" charset="0"/>
              <a:buChar char="•"/>
              <a:defRPr/>
            </a:pPr>
            <a:endParaRPr lang="en-US" sz="2400" dirty="0">
              <a:solidFill>
                <a:srgbClr val="FFFFFF"/>
              </a:solidFill>
              <a:latin typeface="Arial"/>
              <a:cs typeface="Arial" pitchFamily="34" charset="0"/>
            </a:endParaRPr>
          </a:p>
        </p:txBody>
      </p:sp>
      <p:sp>
        <p:nvSpPr>
          <p:cNvPr id="309" name="Text Box 4"/>
          <p:cNvSpPr txBox="1">
            <a:spLocks noChangeArrowheads="1"/>
          </p:cNvSpPr>
          <p:nvPr/>
        </p:nvSpPr>
        <p:spPr bwMode="auto">
          <a:xfrm>
            <a:off x="2819400" y="4526340"/>
            <a:ext cx="5715000" cy="1569660"/>
          </a:xfrm>
          <a:prstGeom prst="rect">
            <a:avLst/>
          </a:prstGeom>
          <a:noFill/>
          <a:ln w="9525">
            <a:solidFill>
              <a:schemeClr val="tx2"/>
            </a:solidFill>
            <a:miter lim="800000"/>
            <a:headEnd/>
            <a:tailEnd/>
          </a:ln>
        </p:spPr>
        <p:txBody>
          <a:bodyPr wrap="square">
            <a:spAutoFit/>
          </a:bodyPr>
          <a:lstStyle/>
          <a:p>
            <a:r>
              <a:rPr lang="en-US" sz="2400" dirty="0" smtClean="0">
                <a:solidFill>
                  <a:srgbClr val="FFFFFF"/>
                </a:solidFill>
              </a:rPr>
              <a:t>Conclusion: The vast majority of people with a diagnosable illicit drug or alcohol disorder are </a:t>
            </a:r>
            <a:r>
              <a:rPr lang="en-US" sz="2400" dirty="0" smtClean="0">
                <a:solidFill>
                  <a:srgbClr val="FFCC00"/>
                </a:solidFill>
              </a:rPr>
              <a:t>unaware of the problem</a:t>
            </a:r>
            <a:r>
              <a:rPr lang="en-US" sz="2400" dirty="0" smtClean="0">
                <a:solidFill>
                  <a:srgbClr val="FFFFFF"/>
                </a:solidFill>
              </a:rPr>
              <a:t> or do not feel they need help.</a:t>
            </a:r>
          </a:p>
        </p:txBody>
      </p:sp>
      <p:sp>
        <p:nvSpPr>
          <p:cNvPr id="310"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38</a:t>
            </a:fld>
            <a:endParaRPr lang="en-US" dirty="0">
              <a:solidFill>
                <a:srgbClr val="DBF5F9">
                  <a:shade val="90000"/>
                </a:srgbClr>
              </a:solidFill>
            </a:endParaRPr>
          </a:p>
        </p:txBody>
      </p:sp>
      <p:sp>
        <p:nvSpPr>
          <p:cNvPr id="311" name="Rectangle 1"/>
          <p:cNvSpPr>
            <a:spLocks noChangeArrowheads="1"/>
          </p:cNvSpPr>
          <p:nvPr/>
        </p:nvSpPr>
        <p:spPr bwMode="auto">
          <a:xfrm>
            <a:off x="15240" y="6550223"/>
            <a:ext cx="851916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solidFill>
                  <a:srgbClr val="FFC000"/>
                </a:solidFill>
                <a:latin typeface="Calibri"/>
                <a:ea typeface="Calibri" pitchFamily="34" charset="0"/>
                <a:cs typeface="Arial" pitchFamily="34" charset="0"/>
              </a:rPr>
              <a:t>SOURCE: SAMHSA, NSDUH, 2012 results.</a:t>
            </a:r>
            <a:endParaRPr lang="en-US" sz="1400" dirty="0" smtClean="0">
              <a:solidFill>
                <a:srgbClr val="FFC000"/>
              </a:solidFill>
              <a:latin typeface="Calibri"/>
            </a:endParaRPr>
          </a:p>
        </p:txBody>
      </p:sp>
    </p:spTree>
    <p:custDataLst>
      <p:tags r:id="rId2"/>
    </p:custDataLst>
    <p:extLst>
      <p:ext uri="{BB962C8B-B14F-4D97-AF65-F5344CB8AC3E}">
        <p14:creationId xmlns:p14="http://schemas.microsoft.com/office/powerpoint/2010/main" val="25489678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2"/>
                                        </p:tgtEl>
                                      </p:cBhvr>
                                      <p:by x="250000" y="250000"/>
                                    </p:animScale>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56" presetClass="path" presetSubtype="0" accel="50000" decel="50000" fill="hold" nodeType="withEffect">
                                  <p:stCondLst>
                                    <p:cond delay="0"/>
                                  </p:stCondLst>
                                  <p:childTnLst>
                                    <p:animMotion origin="layout" path="M -1.66667E-6 -2.22222E-6 L 0.14896 -0.32222 " pathEditMode="relative" rAng="0" ptsTypes="AA">
                                      <p:cBhvr>
                                        <p:cTn id="11" dur="2000" fill="hold"/>
                                        <p:tgtEl>
                                          <p:spTgt spid="2"/>
                                        </p:tgtEl>
                                        <p:attrNameLst>
                                          <p:attrName>ppt_x</p:attrName>
                                          <p:attrName>ppt_y</p:attrName>
                                        </p:attrNameLst>
                                      </p:cBhvr>
                                      <p:rCtr x="7448" y="-16111"/>
                                    </p:animMotion>
                                  </p:childTnLst>
                                </p:cTn>
                              </p:par>
                              <p:par>
                                <p:cTn id="12" presetID="10" presetClass="exit" presetSubtype="0" fill="hold" nodeType="withEffect">
                                  <p:stCondLst>
                                    <p:cond delay="0"/>
                                  </p:stCondLst>
                                  <p:childTnLst>
                                    <p:animEffect transition="out" filter="fade">
                                      <p:cBhvr>
                                        <p:cTn id="13" dur="2000"/>
                                        <p:tgtEl>
                                          <p:spTgt spid="633"/>
                                        </p:tgtEl>
                                      </p:cBhvr>
                                    </p:animEffect>
                                    <p:set>
                                      <p:cBhvr>
                                        <p:cTn id="14" dur="1" fill="hold">
                                          <p:stCondLst>
                                            <p:cond delay="1999"/>
                                          </p:stCondLst>
                                        </p:cTn>
                                        <p:tgtEl>
                                          <p:spTgt spid="6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09">
                                            <p:txEl>
                                              <p:pRg st="0" end="0"/>
                                            </p:txEl>
                                          </p:spTgt>
                                        </p:tgtEl>
                                        <p:attrNameLst>
                                          <p:attrName>style.visibility</p:attrName>
                                        </p:attrNameLst>
                                      </p:cBhvr>
                                      <p:to>
                                        <p:strVal val="visible"/>
                                      </p:to>
                                    </p:set>
                                    <p:animEffect transition="in" filter="dissolve">
                                      <p:cBhvr>
                                        <p:cTn id="19" dur="500"/>
                                        <p:tgtEl>
                                          <p:spTgt spid="3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62" name="Rounded Rectangle 361"/>
          <p:cNvSpPr/>
          <p:nvPr/>
        </p:nvSpPr>
        <p:spPr>
          <a:xfrm>
            <a:off x="228600" y="228600"/>
            <a:ext cx="2819400" cy="2819400"/>
          </a:xfrm>
          <a:prstGeom prst="roundRect">
            <a:avLst/>
          </a:prstGeom>
          <a:solidFill>
            <a:srgbClr val="0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grpSp>
        <p:nvGrpSpPr>
          <p:cNvPr id="2" name="Group 615"/>
          <p:cNvGrpSpPr/>
          <p:nvPr/>
        </p:nvGrpSpPr>
        <p:grpSpPr>
          <a:xfrm>
            <a:off x="1043354" y="4342678"/>
            <a:ext cx="172115" cy="610322"/>
            <a:chOff x="7605713" y="2393949"/>
            <a:chExt cx="227013" cy="584202"/>
          </a:xfrm>
          <a:solidFill>
            <a:srgbClr val="FFC000"/>
          </a:solidFill>
        </p:grpSpPr>
        <p:sp>
          <p:nvSpPr>
            <p:cNvPr id="61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1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7348" name="Group 814"/>
          <p:cNvGrpSpPr>
            <a:grpSpLocks/>
          </p:cNvGrpSpPr>
          <p:nvPr/>
        </p:nvGrpSpPr>
        <p:grpSpPr bwMode="auto">
          <a:xfrm>
            <a:off x="2012950" y="6110288"/>
            <a:ext cx="61913" cy="247650"/>
            <a:chOff x="6958013" y="2370932"/>
            <a:chExt cx="227013" cy="600869"/>
          </a:xfrm>
        </p:grpSpPr>
        <p:sp>
          <p:nvSpPr>
            <p:cNvPr id="5759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9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49" name="Group 813"/>
          <p:cNvGrpSpPr>
            <a:grpSpLocks/>
          </p:cNvGrpSpPr>
          <p:nvPr/>
        </p:nvGrpSpPr>
        <p:grpSpPr bwMode="auto">
          <a:xfrm>
            <a:off x="2117725" y="6113463"/>
            <a:ext cx="68263" cy="244475"/>
            <a:chOff x="7605713" y="2393949"/>
            <a:chExt cx="227013" cy="584202"/>
          </a:xfrm>
        </p:grpSpPr>
        <p:sp>
          <p:nvSpPr>
            <p:cNvPr id="5759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9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0" name="Group 816"/>
          <p:cNvGrpSpPr>
            <a:grpSpLocks/>
          </p:cNvGrpSpPr>
          <p:nvPr/>
        </p:nvGrpSpPr>
        <p:grpSpPr bwMode="auto">
          <a:xfrm>
            <a:off x="1798638" y="6110288"/>
            <a:ext cx="61912" cy="247650"/>
            <a:chOff x="6958013" y="2370932"/>
            <a:chExt cx="227013" cy="600869"/>
          </a:xfrm>
        </p:grpSpPr>
        <p:sp>
          <p:nvSpPr>
            <p:cNvPr id="5759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9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1" name="Group 819"/>
          <p:cNvGrpSpPr>
            <a:grpSpLocks/>
          </p:cNvGrpSpPr>
          <p:nvPr/>
        </p:nvGrpSpPr>
        <p:grpSpPr bwMode="auto">
          <a:xfrm>
            <a:off x="1901825" y="6113463"/>
            <a:ext cx="69850" cy="244475"/>
            <a:chOff x="7605713" y="2393949"/>
            <a:chExt cx="227013" cy="584202"/>
          </a:xfrm>
        </p:grpSpPr>
        <p:sp>
          <p:nvSpPr>
            <p:cNvPr id="5758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9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2" name="Group 822"/>
          <p:cNvGrpSpPr>
            <a:grpSpLocks/>
          </p:cNvGrpSpPr>
          <p:nvPr/>
        </p:nvGrpSpPr>
        <p:grpSpPr bwMode="auto">
          <a:xfrm>
            <a:off x="1584325" y="6110288"/>
            <a:ext cx="61913" cy="247650"/>
            <a:chOff x="6958013" y="2370932"/>
            <a:chExt cx="227013" cy="600869"/>
          </a:xfrm>
        </p:grpSpPr>
        <p:sp>
          <p:nvSpPr>
            <p:cNvPr id="5758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8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3" name="Group 825"/>
          <p:cNvGrpSpPr>
            <a:grpSpLocks/>
          </p:cNvGrpSpPr>
          <p:nvPr/>
        </p:nvGrpSpPr>
        <p:grpSpPr bwMode="auto">
          <a:xfrm>
            <a:off x="1687513" y="6113463"/>
            <a:ext cx="68262" cy="244475"/>
            <a:chOff x="7605713" y="2393949"/>
            <a:chExt cx="227013" cy="584202"/>
          </a:xfrm>
        </p:grpSpPr>
        <p:sp>
          <p:nvSpPr>
            <p:cNvPr id="5758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8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4" name="Group 828"/>
          <p:cNvGrpSpPr>
            <a:grpSpLocks/>
          </p:cNvGrpSpPr>
          <p:nvPr/>
        </p:nvGrpSpPr>
        <p:grpSpPr bwMode="auto">
          <a:xfrm>
            <a:off x="1368425" y="6110288"/>
            <a:ext cx="61913" cy="247650"/>
            <a:chOff x="6958013" y="2370932"/>
            <a:chExt cx="227013" cy="600869"/>
          </a:xfrm>
        </p:grpSpPr>
        <p:sp>
          <p:nvSpPr>
            <p:cNvPr id="5758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8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5" name="Group 831"/>
          <p:cNvGrpSpPr>
            <a:grpSpLocks/>
          </p:cNvGrpSpPr>
          <p:nvPr/>
        </p:nvGrpSpPr>
        <p:grpSpPr bwMode="auto">
          <a:xfrm>
            <a:off x="1473200" y="6113463"/>
            <a:ext cx="68263" cy="244475"/>
            <a:chOff x="7605713" y="2393949"/>
            <a:chExt cx="227013" cy="584202"/>
          </a:xfrm>
        </p:grpSpPr>
        <p:sp>
          <p:nvSpPr>
            <p:cNvPr id="5758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8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6" name="Group 834"/>
          <p:cNvGrpSpPr>
            <a:grpSpLocks/>
          </p:cNvGrpSpPr>
          <p:nvPr/>
        </p:nvGrpSpPr>
        <p:grpSpPr bwMode="auto">
          <a:xfrm>
            <a:off x="1154113" y="6110288"/>
            <a:ext cx="61912" cy="247650"/>
            <a:chOff x="6958013" y="2370932"/>
            <a:chExt cx="227013" cy="600869"/>
          </a:xfrm>
        </p:grpSpPr>
        <p:sp>
          <p:nvSpPr>
            <p:cNvPr id="5757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8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7" name="Group 837"/>
          <p:cNvGrpSpPr>
            <a:grpSpLocks/>
          </p:cNvGrpSpPr>
          <p:nvPr/>
        </p:nvGrpSpPr>
        <p:grpSpPr bwMode="auto">
          <a:xfrm>
            <a:off x="1258888" y="6113463"/>
            <a:ext cx="68262" cy="244475"/>
            <a:chOff x="7605713" y="2393949"/>
            <a:chExt cx="227013" cy="584202"/>
          </a:xfrm>
        </p:grpSpPr>
        <p:sp>
          <p:nvSpPr>
            <p:cNvPr id="5757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7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8" name="Group 840"/>
          <p:cNvGrpSpPr>
            <a:grpSpLocks/>
          </p:cNvGrpSpPr>
          <p:nvPr/>
        </p:nvGrpSpPr>
        <p:grpSpPr bwMode="auto">
          <a:xfrm>
            <a:off x="939800" y="6110288"/>
            <a:ext cx="61913" cy="247650"/>
            <a:chOff x="6958013" y="2370932"/>
            <a:chExt cx="227013" cy="600869"/>
          </a:xfrm>
        </p:grpSpPr>
        <p:sp>
          <p:nvSpPr>
            <p:cNvPr id="5757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7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9" name="Group 843"/>
          <p:cNvGrpSpPr>
            <a:grpSpLocks/>
          </p:cNvGrpSpPr>
          <p:nvPr/>
        </p:nvGrpSpPr>
        <p:grpSpPr bwMode="auto">
          <a:xfrm>
            <a:off x="1042988" y="6113463"/>
            <a:ext cx="69850" cy="244475"/>
            <a:chOff x="7605713" y="2393949"/>
            <a:chExt cx="227013" cy="584202"/>
          </a:xfrm>
        </p:grpSpPr>
        <p:sp>
          <p:nvSpPr>
            <p:cNvPr id="5757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7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0" name="Group 846"/>
          <p:cNvGrpSpPr>
            <a:grpSpLocks/>
          </p:cNvGrpSpPr>
          <p:nvPr/>
        </p:nvGrpSpPr>
        <p:grpSpPr bwMode="auto">
          <a:xfrm>
            <a:off x="723900" y="6110288"/>
            <a:ext cx="63500" cy="247650"/>
            <a:chOff x="6958013" y="2370932"/>
            <a:chExt cx="227013" cy="600869"/>
          </a:xfrm>
        </p:grpSpPr>
        <p:sp>
          <p:nvSpPr>
            <p:cNvPr id="5757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7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1" name="Group 849"/>
          <p:cNvGrpSpPr>
            <a:grpSpLocks/>
          </p:cNvGrpSpPr>
          <p:nvPr/>
        </p:nvGrpSpPr>
        <p:grpSpPr bwMode="auto">
          <a:xfrm>
            <a:off x="828675" y="6113463"/>
            <a:ext cx="68263" cy="244475"/>
            <a:chOff x="7605713" y="2393949"/>
            <a:chExt cx="227013" cy="584202"/>
          </a:xfrm>
        </p:grpSpPr>
        <p:sp>
          <p:nvSpPr>
            <p:cNvPr id="5756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7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2" name="Group 852"/>
          <p:cNvGrpSpPr>
            <a:grpSpLocks/>
          </p:cNvGrpSpPr>
          <p:nvPr/>
        </p:nvGrpSpPr>
        <p:grpSpPr bwMode="auto">
          <a:xfrm>
            <a:off x="509588" y="6110288"/>
            <a:ext cx="61912" cy="247650"/>
            <a:chOff x="6958013" y="2370932"/>
            <a:chExt cx="227013" cy="600869"/>
          </a:xfrm>
        </p:grpSpPr>
        <p:sp>
          <p:nvSpPr>
            <p:cNvPr id="5756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6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3" name="Group 855"/>
          <p:cNvGrpSpPr>
            <a:grpSpLocks/>
          </p:cNvGrpSpPr>
          <p:nvPr/>
        </p:nvGrpSpPr>
        <p:grpSpPr bwMode="auto">
          <a:xfrm>
            <a:off x="614363" y="6113463"/>
            <a:ext cx="68262" cy="244475"/>
            <a:chOff x="7605713" y="2393949"/>
            <a:chExt cx="227013" cy="584202"/>
          </a:xfrm>
        </p:grpSpPr>
        <p:sp>
          <p:nvSpPr>
            <p:cNvPr id="5756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6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4" name="Group 858"/>
          <p:cNvGrpSpPr>
            <a:grpSpLocks/>
          </p:cNvGrpSpPr>
          <p:nvPr/>
        </p:nvGrpSpPr>
        <p:grpSpPr bwMode="auto">
          <a:xfrm>
            <a:off x="295275" y="6110288"/>
            <a:ext cx="61913" cy="247650"/>
            <a:chOff x="6958013" y="2370932"/>
            <a:chExt cx="227013" cy="600869"/>
          </a:xfrm>
        </p:grpSpPr>
        <p:sp>
          <p:nvSpPr>
            <p:cNvPr id="5756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6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5" name="Group 861"/>
          <p:cNvGrpSpPr>
            <a:grpSpLocks/>
          </p:cNvGrpSpPr>
          <p:nvPr/>
        </p:nvGrpSpPr>
        <p:grpSpPr bwMode="auto">
          <a:xfrm>
            <a:off x="398463" y="6113463"/>
            <a:ext cx="69850" cy="244475"/>
            <a:chOff x="7605713" y="2393949"/>
            <a:chExt cx="227013" cy="584202"/>
          </a:xfrm>
        </p:grpSpPr>
        <p:sp>
          <p:nvSpPr>
            <p:cNvPr id="5756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6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6" name="Group 864"/>
          <p:cNvGrpSpPr>
            <a:grpSpLocks/>
          </p:cNvGrpSpPr>
          <p:nvPr/>
        </p:nvGrpSpPr>
        <p:grpSpPr bwMode="auto">
          <a:xfrm>
            <a:off x="80963" y="6110288"/>
            <a:ext cx="61912" cy="247650"/>
            <a:chOff x="6958013" y="2370932"/>
            <a:chExt cx="227013" cy="600869"/>
          </a:xfrm>
        </p:grpSpPr>
        <p:sp>
          <p:nvSpPr>
            <p:cNvPr id="5755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6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7" name="Group 867"/>
          <p:cNvGrpSpPr>
            <a:grpSpLocks/>
          </p:cNvGrpSpPr>
          <p:nvPr/>
        </p:nvGrpSpPr>
        <p:grpSpPr bwMode="auto">
          <a:xfrm>
            <a:off x="184150" y="6113463"/>
            <a:ext cx="69850" cy="244475"/>
            <a:chOff x="7605713" y="2393949"/>
            <a:chExt cx="227013" cy="584202"/>
          </a:xfrm>
        </p:grpSpPr>
        <p:sp>
          <p:nvSpPr>
            <p:cNvPr id="5755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5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8" name="Group 870"/>
          <p:cNvGrpSpPr>
            <a:grpSpLocks/>
          </p:cNvGrpSpPr>
          <p:nvPr/>
        </p:nvGrpSpPr>
        <p:grpSpPr bwMode="auto">
          <a:xfrm>
            <a:off x="1854200" y="5846763"/>
            <a:ext cx="61913" cy="247650"/>
            <a:chOff x="6958013" y="2370932"/>
            <a:chExt cx="227013" cy="600869"/>
          </a:xfrm>
        </p:grpSpPr>
        <p:sp>
          <p:nvSpPr>
            <p:cNvPr id="5755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5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9" name="Group 873"/>
          <p:cNvGrpSpPr>
            <a:grpSpLocks/>
          </p:cNvGrpSpPr>
          <p:nvPr/>
        </p:nvGrpSpPr>
        <p:grpSpPr bwMode="auto">
          <a:xfrm>
            <a:off x="1957388" y="5849938"/>
            <a:ext cx="69850" cy="244475"/>
            <a:chOff x="7605713" y="2393949"/>
            <a:chExt cx="227013" cy="584202"/>
          </a:xfrm>
        </p:grpSpPr>
        <p:sp>
          <p:nvSpPr>
            <p:cNvPr id="5755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5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0" name="Group 876"/>
          <p:cNvGrpSpPr>
            <a:grpSpLocks/>
          </p:cNvGrpSpPr>
          <p:nvPr/>
        </p:nvGrpSpPr>
        <p:grpSpPr bwMode="auto">
          <a:xfrm>
            <a:off x="1638300" y="5846763"/>
            <a:ext cx="63500" cy="247650"/>
            <a:chOff x="6958013" y="2370932"/>
            <a:chExt cx="227013" cy="600869"/>
          </a:xfrm>
        </p:grpSpPr>
        <p:sp>
          <p:nvSpPr>
            <p:cNvPr id="5755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5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1" name="Group 879"/>
          <p:cNvGrpSpPr>
            <a:grpSpLocks/>
          </p:cNvGrpSpPr>
          <p:nvPr/>
        </p:nvGrpSpPr>
        <p:grpSpPr bwMode="auto">
          <a:xfrm>
            <a:off x="1743075" y="5849938"/>
            <a:ext cx="68263" cy="244475"/>
            <a:chOff x="7605713" y="2393949"/>
            <a:chExt cx="227013" cy="584202"/>
          </a:xfrm>
        </p:grpSpPr>
        <p:sp>
          <p:nvSpPr>
            <p:cNvPr id="5754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5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2" name="Group 882"/>
          <p:cNvGrpSpPr>
            <a:grpSpLocks/>
          </p:cNvGrpSpPr>
          <p:nvPr/>
        </p:nvGrpSpPr>
        <p:grpSpPr bwMode="auto">
          <a:xfrm>
            <a:off x="1423988" y="5846763"/>
            <a:ext cx="61912" cy="247650"/>
            <a:chOff x="6958013" y="2370932"/>
            <a:chExt cx="227013" cy="600869"/>
          </a:xfrm>
        </p:grpSpPr>
        <p:sp>
          <p:nvSpPr>
            <p:cNvPr id="5754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4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3" name="Group 885"/>
          <p:cNvGrpSpPr>
            <a:grpSpLocks/>
          </p:cNvGrpSpPr>
          <p:nvPr/>
        </p:nvGrpSpPr>
        <p:grpSpPr bwMode="auto">
          <a:xfrm>
            <a:off x="1528763" y="5849938"/>
            <a:ext cx="68262" cy="244475"/>
            <a:chOff x="7605713" y="2393949"/>
            <a:chExt cx="227013" cy="584202"/>
          </a:xfrm>
        </p:grpSpPr>
        <p:sp>
          <p:nvSpPr>
            <p:cNvPr id="5754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4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4" name="Group 888"/>
          <p:cNvGrpSpPr>
            <a:grpSpLocks/>
          </p:cNvGrpSpPr>
          <p:nvPr/>
        </p:nvGrpSpPr>
        <p:grpSpPr bwMode="auto">
          <a:xfrm>
            <a:off x="1209675" y="5846763"/>
            <a:ext cx="61913" cy="247650"/>
            <a:chOff x="6958013" y="2370932"/>
            <a:chExt cx="227013" cy="600869"/>
          </a:xfrm>
        </p:grpSpPr>
        <p:sp>
          <p:nvSpPr>
            <p:cNvPr id="5754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4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5" name="Group 891"/>
          <p:cNvGrpSpPr>
            <a:grpSpLocks/>
          </p:cNvGrpSpPr>
          <p:nvPr/>
        </p:nvGrpSpPr>
        <p:grpSpPr bwMode="auto">
          <a:xfrm>
            <a:off x="1312863" y="5849938"/>
            <a:ext cx="69850" cy="244475"/>
            <a:chOff x="7605713" y="2393949"/>
            <a:chExt cx="227013" cy="584202"/>
          </a:xfrm>
        </p:grpSpPr>
        <p:sp>
          <p:nvSpPr>
            <p:cNvPr id="5754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4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6" name="Group 894"/>
          <p:cNvGrpSpPr>
            <a:grpSpLocks/>
          </p:cNvGrpSpPr>
          <p:nvPr/>
        </p:nvGrpSpPr>
        <p:grpSpPr bwMode="auto">
          <a:xfrm>
            <a:off x="995363" y="5846763"/>
            <a:ext cx="61912" cy="247650"/>
            <a:chOff x="6958013" y="2370932"/>
            <a:chExt cx="227013" cy="600869"/>
          </a:xfrm>
        </p:grpSpPr>
        <p:sp>
          <p:nvSpPr>
            <p:cNvPr id="5753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4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7" name="Group 897"/>
          <p:cNvGrpSpPr>
            <a:grpSpLocks/>
          </p:cNvGrpSpPr>
          <p:nvPr/>
        </p:nvGrpSpPr>
        <p:grpSpPr bwMode="auto">
          <a:xfrm>
            <a:off x="1098550" y="5849938"/>
            <a:ext cx="69850" cy="244475"/>
            <a:chOff x="7605713" y="2393949"/>
            <a:chExt cx="227013" cy="584202"/>
          </a:xfrm>
        </p:grpSpPr>
        <p:sp>
          <p:nvSpPr>
            <p:cNvPr id="5753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3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8" name="Group 900"/>
          <p:cNvGrpSpPr>
            <a:grpSpLocks/>
          </p:cNvGrpSpPr>
          <p:nvPr/>
        </p:nvGrpSpPr>
        <p:grpSpPr bwMode="auto">
          <a:xfrm>
            <a:off x="779463" y="5846763"/>
            <a:ext cx="63500" cy="247650"/>
            <a:chOff x="6958013" y="2370932"/>
            <a:chExt cx="227013" cy="600869"/>
          </a:xfrm>
        </p:grpSpPr>
        <p:sp>
          <p:nvSpPr>
            <p:cNvPr id="5753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3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9" name="Group 903"/>
          <p:cNvGrpSpPr>
            <a:grpSpLocks/>
          </p:cNvGrpSpPr>
          <p:nvPr/>
        </p:nvGrpSpPr>
        <p:grpSpPr bwMode="auto">
          <a:xfrm>
            <a:off x="884238" y="5849938"/>
            <a:ext cx="68262" cy="244475"/>
            <a:chOff x="7605713" y="2393949"/>
            <a:chExt cx="227013" cy="584202"/>
          </a:xfrm>
        </p:grpSpPr>
        <p:sp>
          <p:nvSpPr>
            <p:cNvPr id="5753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3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0" name="Group 906"/>
          <p:cNvGrpSpPr>
            <a:grpSpLocks/>
          </p:cNvGrpSpPr>
          <p:nvPr/>
        </p:nvGrpSpPr>
        <p:grpSpPr bwMode="auto">
          <a:xfrm>
            <a:off x="565150" y="5846763"/>
            <a:ext cx="61913" cy="247650"/>
            <a:chOff x="6958013" y="2370932"/>
            <a:chExt cx="227013" cy="600869"/>
          </a:xfrm>
        </p:grpSpPr>
        <p:sp>
          <p:nvSpPr>
            <p:cNvPr id="5753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3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1" name="Group 909"/>
          <p:cNvGrpSpPr>
            <a:grpSpLocks/>
          </p:cNvGrpSpPr>
          <p:nvPr/>
        </p:nvGrpSpPr>
        <p:grpSpPr bwMode="auto">
          <a:xfrm>
            <a:off x="669925" y="5849938"/>
            <a:ext cx="68263" cy="244475"/>
            <a:chOff x="7605713" y="2393949"/>
            <a:chExt cx="227013" cy="584202"/>
          </a:xfrm>
        </p:grpSpPr>
        <p:sp>
          <p:nvSpPr>
            <p:cNvPr id="5752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3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2" name="Group 912"/>
          <p:cNvGrpSpPr>
            <a:grpSpLocks/>
          </p:cNvGrpSpPr>
          <p:nvPr/>
        </p:nvGrpSpPr>
        <p:grpSpPr bwMode="auto">
          <a:xfrm>
            <a:off x="350838" y="5846763"/>
            <a:ext cx="61912" cy="247650"/>
            <a:chOff x="6958013" y="2370932"/>
            <a:chExt cx="227013" cy="600869"/>
          </a:xfrm>
        </p:grpSpPr>
        <p:sp>
          <p:nvSpPr>
            <p:cNvPr id="5752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2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3" name="Group 915"/>
          <p:cNvGrpSpPr>
            <a:grpSpLocks/>
          </p:cNvGrpSpPr>
          <p:nvPr/>
        </p:nvGrpSpPr>
        <p:grpSpPr bwMode="auto">
          <a:xfrm>
            <a:off x="454025" y="5849938"/>
            <a:ext cx="69850" cy="244475"/>
            <a:chOff x="7605713" y="2393949"/>
            <a:chExt cx="227013" cy="584202"/>
          </a:xfrm>
        </p:grpSpPr>
        <p:sp>
          <p:nvSpPr>
            <p:cNvPr id="5752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2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4" name="Group 918"/>
          <p:cNvGrpSpPr>
            <a:grpSpLocks/>
          </p:cNvGrpSpPr>
          <p:nvPr/>
        </p:nvGrpSpPr>
        <p:grpSpPr bwMode="auto">
          <a:xfrm>
            <a:off x="239713" y="5849938"/>
            <a:ext cx="68262" cy="244475"/>
            <a:chOff x="7605713" y="2393949"/>
            <a:chExt cx="227013" cy="584202"/>
          </a:xfrm>
        </p:grpSpPr>
        <p:sp>
          <p:nvSpPr>
            <p:cNvPr id="5752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2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5" name="Group 921"/>
          <p:cNvGrpSpPr>
            <a:grpSpLocks/>
          </p:cNvGrpSpPr>
          <p:nvPr/>
        </p:nvGrpSpPr>
        <p:grpSpPr bwMode="auto">
          <a:xfrm>
            <a:off x="1746250" y="5581650"/>
            <a:ext cx="61913" cy="247650"/>
            <a:chOff x="6958013" y="2370932"/>
            <a:chExt cx="227013" cy="600869"/>
          </a:xfrm>
        </p:grpSpPr>
        <p:sp>
          <p:nvSpPr>
            <p:cNvPr id="5752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2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6" name="Group 924"/>
          <p:cNvGrpSpPr>
            <a:grpSpLocks/>
          </p:cNvGrpSpPr>
          <p:nvPr/>
        </p:nvGrpSpPr>
        <p:grpSpPr bwMode="auto">
          <a:xfrm>
            <a:off x="1851025" y="5584825"/>
            <a:ext cx="68263" cy="244475"/>
            <a:chOff x="7605713" y="2393949"/>
            <a:chExt cx="227013" cy="584202"/>
          </a:xfrm>
        </p:grpSpPr>
        <p:sp>
          <p:nvSpPr>
            <p:cNvPr id="5751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2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7" name="Group 927"/>
          <p:cNvGrpSpPr>
            <a:grpSpLocks/>
          </p:cNvGrpSpPr>
          <p:nvPr/>
        </p:nvGrpSpPr>
        <p:grpSpPr bwMode="auto">
          <a:xfrm>
            <a:off x="1531938" y="5581650"/>
            <a:ext cx="61912" cy="247650"/>
            <a:chOff x="6958013" y="2370932"/>
            <a:chExt cx="227013" cy="600869"/>
          </a:xfrm>
        </p:grpSpPr>
        <p:sp>
          <p:nvSpPr>
            <p:cNvPr id="5751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1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8" name="Group 930"/>
          <p:cNvGrpSpPr>
            <a:grpSpLocks/>
          </p:cNvGrpSpPr>
          <p:nvPr/>
        </p:nvGrpSpPr>
        <p:grpSpPr bwMode="auto">
          <a:xfrm>
            <a:off x="1635125" y="5584825"/>
            <a:ext cx="69850" cy="244475"/>
            <a:chOff x="7605713" y="2393949"/>
            <a:chExt cx="227013" cy="584202"/>
          </a:xfrm>
        </p:grpSpPr>
        <p:sp>
          <p:nvSpPr>
            <p:cNvPr id="5751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1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9" name="Group 933"/>
          <p:cNvGrpSpPr>
            <a:grpSpLocks/>
          </p:cNvGrpSpPr>
          <p:nvPr/>
        </p:nvGrpSpPr>
        <p:grpSpPr bwMode="auto">
          <a:xfrm>
            <a:off x="1317625" y="5581650"/>
            <a:ext cx="61913" cy="247650"/>
            <a:chOff x="6958013" y="2370932"/>
            <a:chExt cx="227013" cy="600869"/>
          </a:xfrm>
        </p:grpSpPr>
        <p:sp>
          <p:nvSpPr>
            <p:cNvPr id="5751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1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0" name="Group 936"/>
          <p:cNvGrpSpPr>
            <a:grpSpLocks/>
          </p:cNvGrpSpPr>
          <p:nvPr/>
        </p:nvGrpSpPr>
        <p:grpSpPr bwMode="auto">
          <a:xfrm>
            <a:off x="1420813" y="5584825"/>
            <a:ext cx="68262" cy="244475"/>
            <a:chOff x="7605713" y="2393949"/>
            <a:chExt cx="227013" cy="584202"/>
          </a:xfrm>
        </p:grpSpPr>
        <p:sp>
          <p:nvSpPr>
            <p:cNvPr id="5751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1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1" name="Group 939"/>
          <p:cNvGrpSpPr>
            <a:grpSpLocks/>
          </p:cNvGrpSpPr>
          <p:nvPr/>
        </p:nvGrpSpPr>
        <p:grpSpPr bwMode="auto">
          <a:xfrm>
            <a:off x="1101725" y="5581650"/>
            <a:ext cx="61913" cy="247650"/>
            <a:chOff x="6958013" y="2370932"/>
            <a:chExt cx="227013" cy="600869"/>
          </a:xfrm>
        </p:grpSpPr>
        <p:sp>
          <p:nvSpPr>
            <p:cNvPr id="5750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1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2" name="Group 942"/>
          <p:cNvGrpSpPr>
            <a:grpSpLocks/>
          </p:cNvGrpSpPr>
          <p:nvPr/>
        </p:nvGrpSpPr>
        <p:grpSpPr bwMode="auto">
          <a:xfrm>
            <a:off x="1206500" y="5584825"/>
            <a:ext cx="68263" cy="244475"/>
            <a:chOff x="7605713" y="2393949"/>
            <a:chExt cx="227013" cy="584202"/>
          </a:xfrm>
        </p:grpSpPr>
        <p:sp>
          <p:nvSpPr>
            <p:cNvPr id="5750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0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3" name="Group 945"/>
          <p:cNvGrpSpPr>
            <a:grpSpLocks/>
          </p:cNvGrpSpPr>
          <p:nvPr/>
        </p:nvGrpSpPr>
        <p:grpSpPr bwMode="auto">
          <a:xfrm>
            <a:off x="887413" y="5581650"/>
            <a:ext cx="61912" cy="247650"/>
            <a:chOff x="6958013" y="2370932"/>
            <a:chExt cx="227013" cy="600869"/>
          </a:xfrm>
        </p:grpSpPr>
        <p:sp>
          <p:nvSpPr>
            <p:cNvPr id="5750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0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4" name="Group 948"/>
          <p:cNvGrpSpPr>
            <a:grpSpLocks/>
          </p:cNvGrpSpPr>
          <p:nvPr/>
        </p:nvGrpSpPr>
        <p:grpSpPr bwMode="auto">
          <a:xfrm>
            <a:off x="990600" y="5584825"/>
            <a:ext cx="69850" cy="244475"/>
            <a:chOff x="7605713" y="2393949"/>
            <a:chExt cx="227013" cy="584202"/>
          </a:xfrm>
        </p:grpSpPr>
        <p:sp>
          <p:nvSpPr>
            <p:cNvPr id="5750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0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5" name="Group 951"/>
          <p:cNvGrpSpPr>
            <a:grpSpLocks/>
          </p:cNvGrpSpPr>
          <p:nvPr/>
        </p:nvGrpSpPr>
        <p:grpSpPr bwMode="auto">
          <a:xfrm>
            <a:off x="673100" y="5581650"/>
            <a:ext cx="61913" cy="247650"/>
            <a:chOff x="6958013" y="2370932"/>
            <a:chExt cx="227013" cy="600869"/>
          </a:xfrm>
        </p:grpSpPr>
        <p:sp>
          <p:nvSpPr>
            <p:cNvPr id="5750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0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6" name="Group 954"/>
          <p:cNvGrpSpPr>
            <a:grpSpLocks/>
          </p:cNvGrpSpPr>
          <p:nvPr/>
        </p:nvGrpSpPr>
        <p:grpSpPr bwMode="auto">
          <a:xfrm>
            <a:off x="776288" y="5584825"/>
            <a:ext cx="69850" cy="244475"/>
            <a:chOff x="7605713" y="2393949"/>
            <a:chExt cx="227013" cy="584202"/>
          </a:xfrm>
        </p:grpSpPr>
        <p:sp>
          <p:nvSpPr>
            <p:cNvPr id="5749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0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7" name="Group 957"/>
          <p:cNvGrpSpPr>
            <a:grpSpLocks/>
          </p:cNvGrpSpPr>
          <p:nvPr/>
        </p:nvGrpSpPr>
        <p:grpSpPr bwMode="auto">
          <a:xfrm>
            <a:off x="457200" y="5581650"/>
            <a:ext cx="63500" cy="247650"/>
            <a:chOff x="6958013" y="2370932"/>
            <a:chExt cx="227013" cy="600869"/>
          </a:xfrm>
        </p:grpSpPr>
        <p:sp>
          <p:nvSpPr>
            <p:cNvPr id="5749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9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8" name="Group 960"/>
          <p:cNvGrpSpPr>
            <a:grpSpLocks/>
          </p:cNvGrpSpPr>
          <p:nvPr/>
        </p:nvGrpSpPr>
        <p:grpSpPr bwMode="auto">
          <a:xfrm>
            <a:off x="561975" y="5584825"/>
            <a:ext cx="68263" cy="244475"/>
            <a:chOff x="7605713" y="2393949"/>
            <a:chExt cx="227013" cy="584202"/>
          </a:xfrm>
        </p:grpSpPr>
        <p:sp>
          <p:nvSpPr>
            <p:cNvPr id="5749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9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9" name="Group 963"/>
          <p:cNvGrpSpPr>
            <a:grpSpLocks/>
          </p:cNvGrpSpPr>
          <p:nvPr/>
        </p:nvGrpSpPr>
        <p:grpSpPr bwMode="auto">
          <a:xfrm>
            <a:off x="347663" y="5584825"/>
            <a:ext cx="68262" cy="244475"/>
            <a:chOff x="7605713" y="2393949"/>
            <a:chExt cx="227013" cy="584202"/>
          </a:xfrm>
        </p:grpSpPr>
        <p:sp>
          <p:nvSpPr>
            <p:cNvPr id="5749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9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0" name="Group 966"/>
          <p:cNvGrpSpPr>
            <a:grpSpLocks/>
          </p:cNvGrpSpPr>
          <p:nvPr/>
        </p:nvGrpSpPr>
        <p:grpSpPr bwMode="auto">
          <a:xfrm>
            <a:off x="1638300" y="5318125"/>
            <a:ext cx="63500" cy="246063"/>
            <a:chOff x="6958013" y="2370932"/>
            <a:chExt cx="227013" cy="600869"/>
          </a:xfrm>
        </p:grpSpPr>
        <p:sp>
          <p:nvSpPr>
            <p:cNvPr id="5749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9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1" name="Group 969"/>
          <p:cNvGrpSpPr>
            <a:grpSpLocks/>
          </p:cNvGrpSpPr>
          <p:nvPr/>
        </p:nvGrpSpPr>
        <p:grpSpPr bwMode="auto">
          <a:xfrm>
            <a:off x="1743075" y="5319713"/>
            <a:ext cx="68263" cy="244475"/>
            <a:chOff x="7605713" y="2393949"/>
            <a:chExt cx="227013" cy="584202"/>
          </a:xfrm>
        </p:grpSpPr>
        <p:sp>
          <p:nvSpPr>
            <p:cNvPr id="5748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9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2" name="Group 972"/>
          <p:cNvGrpSpPr>
            <a:grpSpLocks/>
          </p:cNvGrpSpPr>
          <p:nvPr/>
        </p:nvGrpSpPr>
        <p:grpSpPr bwMode="auto">
          <a:xfrm>
            <a:off x="1423988" y="5318125"/>
            <a:ext cx="61912" cy="246063"/>
            <a:chOff x="6958013" y="2370932"/>
            <a:chExt cx="227013" cy="600869"/>
          </a:xfrm>
        </p:grpSpPr>
        <p:sp>
          <p:nvSpPr>
            <p:cNvPr id="5748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8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3" name="Group 975"/>
          <p:cNvGrpSpPr>
            <a:grpSpLocks/>
          </p:cNvGrpSpPr>
          <p:nvPr/>
        </p:nvGrpSpPr>
        <p:grpSpPr bwMode="auto">
          <a:xfrm>
            <a:off x="1528763" y="5319713"/>
            <a:ext cx="68262" cy="244475"/>
            <a:chOff x="7605713" y="2393949"/>
            <a:chExt cx="227013" cy="584202"/>
          </a:xfrm>
        </p:grpSpPr>
        <p:sp>
          <p:nvSpPr>
            <p:cNvPr id="5748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8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4" name="Group 978"/>
          <p:cNvGrpSpPr>
            <a:grpSpLocks/>
          </p:cNvGrpSpPr>
          <p:nvPr/>
        </p:nvGrpSpPr>
        <p:grpSpPr bwMode="auto">
          <a:xfrm>
            <a:off x="1209675" y="5318125"/>
            <a:ext cx="61913" cy="246063"/>
            <a:chOff x="6958013" y="2370932"/>
            <a:chExt cx="227013" cy="600869"/>
          </a:xfrm>
        </p:grpSpPr>
        <p:sp>
          <p:nvSpPr>
            <p:cNvPr id="5748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8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5" name="Group 981"/>
          <p:cNvGrpSpPr>
            <a:grpSpLocks/>
          </p:cNvGrpSpPr>
          <p:nvPr/>
        </p:nvGrpSpPr>
        <p:grpSpPr bwMode="auto">
          <a:xfrm>
            <a:off x="1312863" y="5319713"/>
            <a:ext cx="69850" cy="244475"/>
            <a:chOff x="7605713" y="2393949"/>
            <a:chExt cx="227013" cy="584202"/>
          </a:xfrm>
        </p:grpSpPr>
        <p:sp>
          <p:nvSpPr>
            <p:cNvPr id="5748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8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6" name="Group 984"/>
          <p:cNvGrpSpPr>
            <a:grpSpLocks/>
          </p:cNvGrpSpPr>
          <p:nvPr/>
        </p:nvGrpSpPr>
        <p:grpSpPr bwMode="auto">
          <a:xfrm>
            <a:off x="995363" y="5318125"/>
            <a:ext cx="61912" cy="246063"/>
            <a:chOff x="6958013" y="2370932"/>
            <a:chExt cx="227013" cy="600869"/>
          </a:xfrm>
        </p:grpSpPr>
        <p:sp>
          <p:nvSpPr>
            <p:cNvPr id="5747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8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7" name="Group 987"/>
          <p:cNvGrpSpPr>
            <a:grpSpLocks/>
          </p:cNvGrpSpPr>
          <p:nvPr/>
        </p:nvGrpSpPr>
        <p:grpSpPr bwMode="auto">
          <a:xfrm>
            <a:off x="1098550" y="5319713"/>
            <a:ext cx="69850" cy="244475"/>
            <a:chOff x="7605713" y="2393949"/>
            <a:chExt cx="227013" cy="584202"/>
          </a:xfrm>
        </p:grpSpPr>
        <p:sp>
          <p:nvSpPr>
            <p:cNvPr id="5747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7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8" name="Group 990"/>
          <p:cNvGrpSpPr>
            <a:grpSpLocks/>
          </p:cNvGrpSpPr>
          <p:nvPr/>
        </p:nvGrpSpPr>
        <p:grpSpPr bwMode="auto">
          <a:xfrm>
            <a:off x="779463" y="5318125"/>
            <a:ext cx="63500" cy="246063"/>
            <a:chOff x="6958013" y="2370932"/>
            <a:chExt cx="227013" cy="600869"/>
          </a:xfrm>
        </p:grpSpPr>
        <p:sp>
          <p:nvSpPr>
            <p:cNvPr id="5747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7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9" name="Group 993"/>
          <p:cNvGrpSpPr>
            <a:grpSpLocks/>
          </p:cNvGrpSpPr>
          <p:nvPr/>
        </p:nvGrpSpPr>
        <p:grpSpPr bwMode="auto">
          <a:xfrm>
            <a:off x="884238" y="5319713"/>
            <a:ext cx="68262" cy="244475"/>
            <a:chOff x="7605713" y="2393949"/>
            <a:chExt cx="227013" cy="584202"/>
          </a:xfrm>
        </p:grpSpPr>
        <p:sp>
          <p:nvSpPr>
            <p:cNvPr id="5747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7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10" name="Group 996"/>
          <p:cNvGrpSpPr>
            <a:grpSpLocks/>
          </p:cNvGrpSpPr>
          <p:nvPr/>
        </p:nvGrpSpPr>
        <p:grpSpPr bwMode="auto">
          <a:xfrm>
            <a:off x="565150" y="5318125"/>
            <a:ext cx="61913" cy="246063"/>
            <a:chOff x="6958013" y="2370932"/>
            <a:chExt cx="227013" cy="600869"/>
          </a:xfrm>
        </p:grpSpPr>
        <p:sp>
          <p:nvSpPr>
            <p:cNvPr id="5747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7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11" name="Group 999"/>
          <p:cNvGrpSpPr>
            <a:grpSpLocks/>
          </p:cNvGrpSpPr>
          <p:nvPr/>
        </p:nvGrpSpPr>
        <p:grpSpPr bwMode="auto">
          <a:xfrm>
            <a:off x="669925" y="5319713"/>
            <a:ext cx="68263" cy="244475"/>
            <a:chOff x="7605713" y="2393949"/>
            <a:chExt cx="227013" cy="584202"/>
          </a:xfrm>
        </p:grpSpPr>
        <p:sp>
          <p:nvSpPr>
            <p:cNvPr id="5746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7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12" name="Group 1002"/>
          <p:cNvGrpSpPr>
            <a:grpSpLocks/>
          </p:cNvGrpSpPr>
          <p:nvPr/>
        </p:nvGrpSpPr>
        <p:grpSpPr bwMode="auto">
          <a:xfrm>
            <a:off x="454025" y="5319713"/>
            <a:ext cx="69850" cy="244475"/>
            <a:chOff x="7605713" y="2393949"/>
            <a:chExt cx="227013" cy="584202"/>
          </a:xfrm>
        </p:grpSpPr>
        <p:sp>
          <p:nvSpPr>
            <p:cNvPr id="5746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6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300" name="Group 1005"/>
          <p:cNvGrpSpPr/>
          <p:nvPr/>
        </p:nvGrpSpPr>
        <p:grpSpPr>
          <a:xfrm>
            <a:off x="1531960" y="5053318"/>
            <a:ext cx="62178" cy="247068"/>
            <a:chOff x="6958013" y="2370932"/>
            <a:chExt cx="227013" cy="600869"/>
          </a:xfrm>
          <a:solidFill>
            <a:srgbClr val="FFC000"/>
          </a:solidFill>
        </p:grpSpPr>
        <p:sp>
          <p:nvSpPr>
            <p:cNvPr id="48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1" name="Group 1008"/>
          <p:cNvGrpSpPr/>
          <p:nvPr/>
        </p:nvGrpSpPr>
        <p:grpSpPr>
          <a:xfrm>
            <a:off x="1635955" y="5055972"/>
            <a:ext cx="68926" cy="244412"/>
            <a:chOff x="7605713" y="2393949"/>
            <a:chExt cx="227013" cy="584202"/>
          </a:xfrm>
          <a:solidFill>
            <a:srgbClr val="FFC000"/>
          </a:solidFill>
        </p:grpSpPr>
        <p:sp>
          <p:nvSpPr>
            <p:cNvPr id="48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2" name="Group 1011"/>
          <p:cNvGrpSpPr/>
          <p:nvPr/>
        </p:nvGrpSpPr>
        <p:grpSpPr>
          <a:xfrm>
            <a:off x="1317221" y="5053318"/>
            <a:ext cx="62178" cy="247068"/>
            <a:chOff x="6958013" y="2370932"/>
            <a:chExt cx="227013" cy="600869"/>
          </a:xfrm>
          <a:solidFill>
            <a:srgbClr val="FFC000"/>
          </a:solidFill>
        </p:grpSpPr>
        <p:sp>
          <p:nvSpPr>
            <p:cNvPr id="48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3" name="Group 1014"/>
          <p:cNvGrpSpPr/>
          <p:nvPr/>
        </p:nvGrpSpPr>
        <p:grpSpPr>
          <a:xfrm>
            <a:off x="1421217" y="5055972"/>
            <a:ext cx="68926" cy="244412"/>
            <a:chOff x="7605713" y="2393949"/>
            <a:chExt cx="227013" cy="584202"/>
          </a:xfrm>
          <a:solidFill>
            <a:srgbClr val="FFC000"/>
          </a:solidFill>
        </p:grpSpPr>
        <p:sp>
          <p:nvSpPr>
            <p:cNvPr id="47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4" name="Group 1017"/>
          <p:cNvGrpSpPr/>
          <p:nvPr/>
        </p:nvGrpSpPr>
        <p:grpSpPr>
          <a:xfrm>
            <a:off x="1102483" y="5053318"/>
            <a:ext cx="62178" cy="247068"/>
            <a:chOff x="6958013" y="2370932"/>
            <a:chExt cx="227013" cy="600869"/>
          </a:xfrm>
          <a:solidFill>
            <a:schemeClr val="bg1"/>
          </a:solidFill>
        </p:grpSpPr>
        <p:sp>
          <p:nvSpPr>
            <p:cNvPr id="47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5" name="Group 1020"/>
          <p:cNvGrpSpPr/>
          <p:nvPr/>
        </p:nvGrpSpPr>
        <p:grpSpPr>
          <a:xfrm>
            <a:off x="1206478" y="5055972"/>
            <a:ext cx="68926" cy="244412"/>
            <a:chOff x="7605713" y="2393949"/>
            <a:chExt cx="227013" cy="584202"/>
          </a:xfrm>
          <a:solidFill>
            <a:srgbClr val="FFC000"/>
          </a:solidFill>
        </p:grpSpPr>
        <p:sp>
          <p:nvSpPr>
            <p:cNvPr id="47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6" name="Group 1023"/>
          <p:cNvGrpSpPr/>
          <p:nvPr/>
        </p:nvGrpSpPr>
        <p:grpSpPr>
          <a:xfrm>
            <a:off x="887744" y="5053318"/>
            <a:ext cx="62178" cy="247068"/>
            <a:chOff x="6958013" y="2370932"/>
            <a:chExt cx="227013" cy="600869"/>
          </a:xfrm>
          <a:solidFill>
            <a:srgbClr val="FFC000"/>
          </a:solidFill>
        </p:grpSpPr>
        <p:sp>
          <p:nvSpPr>
            <p:cNvPr id="47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7" name="Group 1026"/>
          <p:cNvGrpSpPr/>
          <p:nvPr/>
        </p:nvGrpSpPr>
        <p:grpSpPr>
          <a:xfrm>
            <a:off x="991740" y="5055972"/>
            <a:ext cx="68926" cy="244412"/>
            <a:chOff x="7605713" y="2393949"/>
            <a:chExt cx="227013" cy="584202"/>
          </a:xfrm>
          <a:solidFill>
            <a:srgbClr val="FFC000"/>
          </a:solidFill>
        </p:grpSpPr>
        <p:sp>
          <p:nvSpPr>
            <p:cNvPr id="47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8" name="Group 1029"/>
          <p:cNvGrpSpPr/>
          <p:nvPr/>
        </p:nvGrpSpPr>
        <p:grpSpPr>
          <a:xfrm>
            <a:off x="673005" y="5053318"/>
            <a:ext cx="62178" cy="247068"/>
            <a:chOff x="6958013" y="2370932"/>
            <a:chExt cx="227013" cy="600869"/>
          </a:xfrm>
          <a:solidFill>
            <a:srgbClr val="FFC000"/>
          </a:solidFill>
        </p:grpSpPr>
        <p:sp>
          <p:nvSpPr>
            <p:cNvPr id="46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9" name="Group 1032"/>
          <p:cNvGrpSpPr/>
          <p:nvPr/>
        </p:nvGrpSpPr>
        <p:grpSpPr>
          <a:xfrm>
            <a:off x="777001" y="5055972"/>
            <a:ext cx="68926" cy="244412"/>
            <a:chOff x="7605713" y="2393949"/>
            <a:chExt cx="227013" cy="584202"/>
          </a:xfrm>
          <a:solidFill>
            <a:srgbClr val="FFC000"/>
          </a:solidFill>
        </p:grpSpPr>
        <p:sp>
          <p:nvSpPr>
            <p:cNvPr id="46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0" name="Group 1035"/>
          <p:cNvGrpSpPr/>
          <p:nvPr/>
        </p:nvGrpSpPr>
        <p:grpSpPr>
          <a:xfrm>
            <a:off x="562262" y="5055972"/>
            <a:ext cx="68926" cy="244412"/>
            <a:chOff x="7605713" y="2393949"/>
            <a:chExt cx="227013" cy="584202"/>
          </a:xfrm>
          <a:solidFill>
            <a:srgbClr val="FFC000"/>
          </a:solidFill>
        </p:grpSpPr>
        <p:sp>
          <p:nvSpPr>
            <p:cNvPr id="46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3" name="Group 1038"/>
          <p:cNvGrpSpPr/>
          <p:nvPr/>
        </p:nvGrpSpPr>
        <p:grpSpPr>
          <a:xfrm>
            <a:off x="1424590" y="4788883"/>
            <a:ext cx="62178" cy="247068"/>
            <a:chOff x="6958013" y="2370932"/>
            <a:chExt cx="227013" cy="600869"/>
          </a:xfrm>
          <a:solidFill>
            <a:srgbClr val="FFC000"/>
          </a:solidFill>
        </p:grpSpPr>
        <p:sp>
          <p:nvSpPr>
            <p:cNvPr id="46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4" name="Group 1041"/>
          <p:cNvGrpSpPr/>
          <p:nvPr/>
        </p:nvGrpSpPr>
        <p:grpSpPr>
          <a:xfrm>
            <a:off x="1528586" y="4791537"/>
            <a:ext cx="68926" cy="244412"/>
            <a:chOff x="7605713" y="2393949"/>
            <a:chExt cx="227013" cy="584202"/>
          </a:xfrm>
          <a:solidFill>
            <a:srgbClr val="FFC000"/>
          </a:solidFill>
        </p:grpSpPr>
        <p:sp>
          <p:nvSpPr>
            <p:cNvPr id="46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5" name="Group 1044"/>
          <p:cNvGrpSpPr/>
          <p:nvPr/>
        </p:nvGrpSpPr>
        <p:grpSpPr>
          <a:xfrm>
            <a:off x="1209852" y="4788883"/>
            <a:ext cx="62178" cy="247068"/>
            <a:chOff x="6958013" y="2370932"/>
            <a:chExt cx="227013" cy="600869"/>
          </a:xfrm>
          <a:solidFill>
            <a:srgbClr val="FFC000"/>
          </a:solidFill>
        </p:grpSpPr>
        <p:sp>
          <p:nvSpPr>
            <p:cNvPr id="45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6" name="Group 1047"/>
          <p:cNvGrpSpPr/>
          <p:nvPr/>
        </p:nvGrpSpPr>
        <p:grpSpPr>
          <a:xfrm>
            <a:off x="1313847" y="4791537"/>
            <a:ext cx="68926" cy="244412"/>
            <a:chOff x="7605713" y="2393949"/>
            <a:chExt cx="227013" cy="584202"/>
          </a:xfrm>
          <a:solidFill>
            <a:srgbClr val="FFC000"/>
          </a:solidFill>
        </p:grpSpPr>
        <p:sp>
          <p:nvSpPr>
            <p:cNvPr id="45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7" name="Group 1050"/>
          <p:cNvGrpSpPr/>
          <p:nvPr/>
        </p:nvGrpSpPr>
        <p:grpSpPr>
          <a:xfrm>
            <a:off x="995113" y="4788883"/>
            <a:ext cx="62178" cy="247068"/>
            <a:chOff x="6958013" y="2370932"/>
            <a:chExt cx="227013" cy="600869"/>
          </a:xfrm>
          <a:solidFill>
            <a:srgbClr val="FFC000"/>
          </a:solidFill>
        </p:grpSpPr>
        <p:sp>
          <p:nvSpPr>
            <p:cNvPr id="45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8" name="Group 1053"/>
          <p:cNvGrpSpPr/>
          <p:nvPr/>
        </p:nvGrpSpPr>
        <p:grpSpPr>
          <a:xfrm>
            <a:off x="1099109" y="4791537"/>
            <a:ext cx="68926" cy="244412"/>
            <a:chOff x="7605713" y="2393949"/>
            <a:chExt cx="227013" cy="584202"/>
          </a:xfrm>
          <a:solidFill>
            <a:srgbClr val="FFC000"/>
          </a:solidFill>
        </p:grpSpPr>
        <p:sp>
          <p:nvSpPr>
            <p:cNvPr id="45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9" name="Group 1056"/>
          <p:cNvGrpSpPr/>
          <p:nvPr/>
        </p:nvGrpSpPr>
        <p:grpSpPr>
          <a:xfrm>
            <a:off x="780375" y="4788883"/>
            <a:ext cx="62178" cy="247068"/>
            <a:chOff x="6958013" y="2370932"/>
            <a:chExt cx="227013" cy="600869"/>
          </a:xfrm>
          <a:solidFill>
            <a:srgbClr val="FFC000"/>
          </a:solidFill>
        </p:grpSpPr>
        <p:sp>
          <p:nvSpPr>
            <p:cNvPr id="45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0" name="Group 1059"/>
          <p:cNvGrpSpPr/>
          <p:nvPr/>
        </p:nvGrpSpPr>
        <p:grpSpPr>
          <a:xfrm>
            <a:off x="884370" y="4791537"/>
            <a:ext cx="68926" cy="244412"/>
            <a:chOff x="7605713" y="2393949"/>
            <a:chExt cx="227013" cy="584202"/>
          </a:xfrm>
          <a:solidFill>
            <a:srgbClr val="FFC000"/>
          </a:solidFill>
        </p:grpSpPr>
        <p:sp>
          <p:nvSpPr>
            <p:cNvPr id="44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1" name="Group 1062"/>
          <p:cNvGrpSpPr/>
          <p:nvPr/>
        </p:nvGrpSpPr>
        <p:grpSpPr>
          <a:xfrm>
            <a:off x="669632" y="4791537"/>
            <a:ext cx="68926" cy="244412"/>
            <a:chOff x="7605713" y="2393949"/>
            <a:chExt cx="227013" cy="584202"/>
          </a:xfrm>
          <a:solidFill>
            <a:srgbClr val="FFC000"/>
          </a:solidFill>
        </p:grpSpPr>
        <p:sp>
          <p:nvSpPr>
            <p:cNvPr id="44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2" name="Group 1065"/>
          <p:cNvGrpSpPr/>
          <p:nvPr/>
        </p:nvGrpSpPr>
        <p:grpSpPr>
          <a:xfrm>
            <a:off x="1317221" y="4524448"/>
            <a:ext cx="62178" cy="247068"/>
            <a:chOff x="6958013" y="2370932"/>
            <a:chExt cx="227013" cy="600869"/>
          </a:xfrm>
          <a:solidFill>
            <a:srgbClr val="FFC000"/>
          </a:solidFill>
        </p:grpSpPr>
        <p:sp>
          <p:nvSpPr>
            <p:cNvPr id="44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4" name="Group 1068"/>
          <p:cNvGrpSpPr/>
          <p:nvPr/>
        </p:nvGrpSpPr>
        <p:grpSpPr>
          <a:xfrm>
            <a:off x="1421217" y="4527102"/>
            <a:ext cx="68926" cy="244412"/>
            <a:chOff x="7605713" y="2393949"/>
            <a:chExt cx="227013" cy="584202"/>
          </a:xfrm>
          <a:solidFill>
            <a:srgbClr val="FFC000"/>
          </a:solidFill>
        </p:grpSpPr>
        <p:sp>
          <p:nvSpPr>
            <p:cNvPr id="44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5" name="Group 1071"/>
          <p:cNvGrpSpPr/>
          <p:nvPr/>
        </p:nvGrpSpPr>
        <p:grpSpPr>
          <a:xfrm>
            <a:off x="1102483" y="4524447"/>
            <a:ext cx="62178" cy="247067"/>
            <a:chOff x="6958013" y="2370934"/>
            <a:chExt cx="227013" cy="600867"/>
          </a:xfrm>
          <a:solidFill>
            <a:srgbClr val="FFC000"/>
          </a:solidFill>
        </p:grpSpPr>
        <p:sp>
          <p:nvSpPr>
            <p:cNvPr id="440" name="Freeform 27"/>
            <p:cNvSpPr>
              <a:spLocks/>
            </p:cNvSpPr>
            <p:nvPr/>
          </p:nvSpPr>
          <p:spPr bwMode="auto">
            <a:xfrm>
              <a:off x="7010422" y="2370934"/>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8" name="Group 1074"/>
          <p:cNvGrpSpPr/>
          <p:nvPr/>
        </p:nvGrpSpPr>
        <p:grpSpPr>
          <a:xfrm>
            <a:off x="1206478" y="4527102"/>
            <a:ext cx="68926" cy="244412"/>
            <a:chOff x="7605713" y="2393949"/>
            <a:chExt cx="227013" cy="584202"/>
          </a:xfrm>
          <a:solidFill>
            <a:srgbClr val="FFC000"/>
          </a:solidFill>
        </p:grpSpPr>
        <p:sp>
          <p:nvSpPr>
            <p:cNvPr id="43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2" name="Group 1077"/>
          <p:cNvGrpSpPr/>
          <p:nvPr/>
        </p:nvGrpSpPr>
        <p:grpSpPr>
          <a:xfrm>
            <a:off x="887744" y="4524448"/>
            <a:ext cx="62178" cy="247068"/>
            <a:chOff x="6958013" y="2370932"/>
            <a:chExt cx="227013" cy="600869"/>
          </a:xfrm>
          <a:solidFill>
            <a:srgbClr val="FFC000"/>
          </a:solidFill>
        </p:grpSpPr>
        <p:sp>
          <p:nvSpPr>
            <p:cNvPr id="43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3" name="Group 1080"/>
          <p:cNvGrpSpPr/>
          <p:nvPr/>
        </p:nvGrpSpPr>
        <p:grpSpPr>
          <a:xfrm>
            <a:off x="991740" y="4527102"/>
            <a:ext cx="68926" cy="244412"/>
            <a:chOff x="7605713" y="2393949"/>
            <a:chExt cx="227013" cy="584202"/>
          </a:xfrm>
          <a:solidFill>
            <a:srgbClr val="FFC000"/>
          </a:solidFill>
        </p:grpSpPr>
        <p:sp>
          <p:nvSpPr>
            <p:cNvPr id="43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4" name="Group 1083"/>
          <p:cNvGrpSpPr/>
          <p:nvPr/>
        </p:nvGrpSpPr>
        <p:grpSpPr>
          <a:xfrm>
            <a:off x="777001" y="4527102"/>
            <a:ext cx="68926" cy="244412"/>
            <a:chOff x="7605713" y="2393949"/>
            <a:chExt cx="227013" cy="584202"/>
          </a:xfrm>
          <a:solidFill>
            <a:srgbClr val="FFC000"/>
          </a:solidFill>
        </p:grpSpPr>
        <p:sp>
          <p:nvSpPr>
            <p:cNvPr id="43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6" name="Group 1086"/>
          <p:cNvGrpSpPr/>
          <p:nvPr/>
        </p:nvGrpSpPr>
        <p:grpSpPr>
          <a:xfrm>
            <a:off x="1209852" y="4260013"/>
            <a:ext cx="62178" cy="247068"/>
            <a:chOff x="6958013" y="2370932"/>
            <a:chExt cx="227013" cy="600869"/>
          </a:xfrm>
          <a:solidFill>
            <a:srgbClr val="FF0000"/>
          </a:solidFill>
        </p:grpSpPr>
        <p:sp>
          <p:nvSpPr>
            <p:cNvPr id="43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9" name="Group 1089"/>
          <p:cNvGrpSpPr/>
          <p:nvPr/>
        </p:nvGrpSpPr>
        <p:grpSpPr>
          <a:xfrm>
            <a:off x="1313847" y="4262667"/>
            <a:ext cx="68926" cy="244412"/>
            <a:chOff x="7605713" y="2393949"/>
            <a:chExt cx="227013" cy="584202"/>
          </a:xfrm>
          <a:solidFill>
            <a:srgbClr val="FF0000"/>
          </a:solidFill>
        </p:grpSpPr>
        <p:sp>
          <p:nvSpPr>
            <p:cNvPr id="42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0" name="Group 1092"/>
          <p:cNvGrpSpPr/>
          <p:nvPr/>
        </p:nvGrpSpPr>
        <p:grpSpPr>
          <a:xfrm>
            <a:off x="995113" y="4260013"/>
            <a:ext cx="62178" cy="247068"/>
            <a:chOff x="6958013" y="2370932"/>
            <a:chExt cx="227013" cy="600869"/>
          </a:xfrm>
          <a:solidFill>
            <a:srgbClr val="FF0000"/>
          </a:solidFill>
        </p:grpSpPr>
        <p:sp>
          <p:nvSpPr>
            <p:cNvPr id="42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4" name="Group 1095"/>
          <p:cNvGrpSpPr/>
          <p:nvPr/>
        </p:nvGrpSpPr>
        <p:grpSpPr>
          <a:xfrm>
            <a:off x="1099109" y="4262667"/>
            <a:ext cx="68926" cy="244412"/>
            <a:chOff x="7605713" y="2393949"/>
            <a:chExt cx="227013" cy="584202"/>
          </a:xfrm>
          <a:solidFill>
            <a:srgbClr val="FFC000"/>
          </a:solidFill>
        </p:grpSpPr>
        <p:sp>
          <p:nvSpPr>
            <p:cNvPr id="424" name="Freeform 36"/>
            <p:cNvSpPr>
              <a:spLocks/>
            </p:cNvSpPr>
            <p:nvPr/>
          </p:nvSpPr>
          <p:spPr bwMode="auto">
            <a:xfrm>
              <a:off x="7656506"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5" name="Group 1098"/>
          <p:cNvGrpSpPr/>
          <p:nvPr/>
        </p:nvGrpSpPr>
        <p:grpSpPr>
          <a:xfrm>
            <a:off x="884370" y="4262667"/>
            <a:ext cx="68926" cy="244412"/>
            <a:chOff x="7605713" y="2393949"/>
            <a:chExt cx="227013" cy="584202"/>
          </a:xfrm>
          <a:solidFill>
            <a:srgbClr val="FF0000"/>
          </a:solidFill>
        </p:grpSpPr>
        <p:sp>
          <p:nvSpPr>
            <p:cNvPr id="42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6" name="Group 1101"/>
          <p:cNvGrpSpPr/>
          <p:nvPr/>
        </p:nvGrpSpPr>
        <p:grpSpPr>
          <a:xfrm>
            <a:off x="1102483" y="3995578"/>
            <a:ext cx="62178" cy="247068"/>
            <a:chOff x="6958013" y="2370932"/>
            <a:chExt cx="227013" cy="600869"/>
          </a:xfrm>
          <a:solidFill>
            <a:srgbClr val="FF0000"/>
          </a:solidFill>
        </p:grpSpPr>
        <p:sp>
          <p:nvSpPr>
            <p:cNvPr id="42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7" name="Group 1104"/>
          <p:cNvGrpSpPr/>
          <p:nvPr/>
        </p:nvGrpSpPr>
        <p:grpSpPr>
          <a:xfrm>
            <a:off x="1206478" y="3998232"/>
            <a:ext cx="68926" cy="244412"/>
            <a:chOff x="7605713" y="2393949"/>
            <a:chExt cx="227013" cy="584202"/>
          </a:xfrm>
          <a:solidFill>
            <a:srgbClr val="FF0000"/>
          </a:solidFill>
        </p:grpSpPr>
        <p:sp>
          <p:nvSpPr>
            <p:cNvPr id="41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8" name="Group 1107"/>
          <p:cNvGrpSpPr/>
          <p:nvPr/>
        </p:nvGrpSpPr>
        <p:grpSpPr>
          <a:xfrm>
            <a:off x="991740" y="3998232"/>
            <a:ext cx="68926" cy="244412"/>
            <a:chOff x="7605713" y="2393949"/>
            <a:chExt cx="227013" cy="584202"/>
          </a:xfrm>
          <a:solidFill>
            <a:srgbClr val="FF0000"/>
          </a:solidFill>
        </p:grpSpPr>
        <p:sp>
          <p:nvSpPr>
            <p:cNvPr id="41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9" name="Group 315"/>
          <p:cNvGrpSpPr/>
          <p:nvPr/>
        </p:nvGrpSpPr>
        <p:grpSpPr>
          <a:xfrm>
            <a:off x="1101037" y="3733799"/>
            <a:ext cx="68926" cy="244412"/>
            <a:chOff x="2717059" y="533400"/>
            <a:chExt cx="151342" cy="560645"/>
          </a:xfrm>
          <a:solidFill>
            <a:srgbClr val="800000"/>
          </a:solidFill>
        </p:grpSpPr>
        <p:sp>
          <p:nvSpPr>
            <p:cNvPr id="311" name="Freeform 36"/>
            <p:cNvSpPr>
              <a:spLocks/>
            </p:cNvSpPr>
            <p:nvPr/>
          </p:nvSpPr>
          <p:spPr bwMode="auto">
            <a:xfrm>
              <a:off x="2750926" y="533400"/>
              <a:ext cx="74083" cy="111215"/>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12" name="Freeform 37"/>
            <p:cNvSpPr>
              <a:spLocks/>
            </p:cNvSpPr>
            <p:nvPr/>
          </p:nvSpPr>
          <p:spPr bwMode="auto">
            <a:xfrm>
              <a:off x="2717059" y="650710"/>
              <a:ext cx="151342" cy="443335"/>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619" name="TextBox 618"/>
          <p:cNvSpPr txBox="1"/>
          <p:nvPr/>
        </p:nvSpPr>
        <p:spPr>
          <a:xfrm>
            <a:off x="2971800" y="522287"/>
            <a:ext cx="5943600" cy="2678113"/>
          </a:xfrm>
          <a:prstGeom prst="rect">
            <a:avLst/>
          </a:prstGeom>
          <a:noFill/>
        </p:spPr>
        <p:txBody>
          <a:bodyPr>
            <a:spAutoFit/>
          </a:bodyPr>
          <a:lstStyle/>
          <a:p>
            <a:pPr marL="234950" indent="-234950" algn="ctr">
              <a:defRPr/>
            </a:pPr>
            <a:r>
              <a:rPr lang="en-US" sz="2400" b="1" u="sng" dirty="0">
                <a:solidFill>
                  <a:srgbClr val="FFFFFF"/>
                </a:solidFill>
                <a:latin typeface="Arial"/>
                <a:cs typeface="Arial" pitchFamily="34" charset="0"/>
              </a:rPr>
              <a:t>Using at risky levels (60-80 Million)</a:t>
            </a:r>
          </a:p>
          <a:p>
            <a:pPr marL="234950" indent="-234950" algn="ctr">
              <a:defRPr/>
            </a:pPr>
            <a:endParaRPr lang="en-US" sz="2400" b="1" u="sng" dirty="0">
              <a:solidFill>
                <a:srgbClr val="FFFFFF"/>
              </a:solidFill>
              <a:latin typeface="Arial"/>
              <a:cs typeface="Arial" pitchFamily="34" charset="0"/>
            </a:endParaRPr>
          </a:p>
          <a:p>
            <a:pPr marL="234950" indent="-234950">
              <a:buFont typeface="Arial" pitchFamily="34" charset="0"/>
              <a:buChar char="•"/>
              <a:defRPr/>
            </a:pPr>
            <a:r>
              <a:rPr lang="en-US" sz="2400" dirty="0">
                <a:solidFill>
                  <a:srgbClr val="FFFFFF"/>
                </a:solidFill>
                <a:latin typeface="Arial"/>
                <a:cs typeface="Arial" pitchFamily="34" charset="0"/>
              </a:rPr>
              <a:t>Do not meet diagnostic criteria</a:t>
            </a:r>
          </a:p>
          <a:p>
            <a:pPr marL="234950" indent="-234950">
              <a:buFont typeface="Arial" pitchFamily="34" charset="0"/>
              <a:buChar char="•"/>
              <a:defRPr/>
            </a:pPr>
            <a:r>
              <a:rPr lang="en-US" sz="2400" dirty="0">
                <a:solidFill>
                  <a:srgbClr val="FFFFFF"/>
                </a:solidFill>
                <a:latin typeface="Arial"/>
                <a:cs typeface="Arial" pitchFamily="34" charset="0"/>
              </a:rPr>
              <a:t>Level of use indicates risk of developing a </a:t>
            </a:r>
            <a:r>
              <a:rPr lang="en-US" sz="2400" dirty="0" smtClean="0">
                <a:solidFill>
                  <a:srgbClr val="FFFFFF"/>
                </a:solidFill>
                <a:latin typeface="Arial"/>
                <a:cs typeface="Arial" pitchFamily="34" charset="0"/>
              </a:rPr>
              <a:t>problem.</a:t>
            </a:r>
            <a:endParaRPr lang="en-US" sz="2400" dirty="0">
              <a:solidFill>
                <a:srgbClr val="FFFFFF"/>
              </a:solidFill>
              <a:latin typeface="Arial"/>
              <a:cs typeface="Arial" pitchFamily="34" charset="0"/>
            </a:endParaRPr>
          </a:p>
          <a:p>
            <a:pPr marL="234950" indent="-234950">
              <a:buFont typeface="Arial" pitchFamily="34" charset="0"/>
              <a:buChar char="•"/>
              <a:defRPr/>
            </a:pPr>
            <a:r>
              <a:rPr lang="en-US" sz="2400" dirty="0">
                <a:solidFill>
                  <a:srgbClr val="FFFF00"/>
                </a:solidFill>
                <a:latin typeface="Arial"/>
                <a:cs typeface="Arial" pitchFamily="34" charset="0"/>
              </a:rPr>
              <a:t>Some examples…</a:t>
            </a:r>
          </a:p>
          <a:p>
            <a:pPr marL="234950" indent="-234950">
              <a:buFont typeface="Arial" pitchFamily="34" charset="0"/>
              <a:buChar char="•"/>
              <a:defRPr/>
            </a:pPr>
            <a:endParaRPr lang="en-US" sz="2400" dirty="0">
              <a:solidFill>
                <a:srgbClr val="FFFFFF"/>
              </a:solidFill>
              <a:latin typeface="Arial"/>
              <a:cs typeface="Arial" pitchFamily="34" charset="0"/>
            </a:endParaRPr>
          </a:p>
        </p:txBody>
      </p:sp>
      <p:grpSp>
        <p:nvGrpSpPr>
          <p:cNvPr id="350" name="Group 331"/>
          <p:cNvGrpSpPr>
            <a:grpSpLocks/>
          </p:cNvGrpSpPr>
          <p:nvPr/>
        </p:nvGrpSpPr>
        <p:grpSpPr bwMode="auto">
          <a:xfrm>
            <a:off x="3429000" y="2743200"/>
            <a:ext cx="5307013" cy="1525588"/>
            <a:chOff x="3532112" y="2817595"/>
            <a:chExt cx="5307088" cy="1525805"/>
          </a:xfrm>
        </p:grpSpPr>
        <p:sp>
          <p:nvSpPr>
            <p:cNvPr id="323" name="TextBox 322"/>
            <p:cNvSpPr txBox="1"/>
            <p:nvPr/>
          </p:nvSpPr>
          <p:spPr>
            <a:xfrm>
              <a:off x="4038532" y="3047816"/>
              <a:ext cx="4800668" cy="831968"/>
            </a:xfrm>
            <a:prstGeom prst="rect">
              <a:avLst/>
            </a:prstGeom>
            <a:noFill/>
          </p:spPr>
          <p:txBody>
            <a:bodyPr>
              <a:spAutoFit/>
            </a:bodyPr>
            <a:lstStyle/>
            <a:p>
              <a:pPr>
                <a:defRPr/>
              </a:pPr>
              <a:r>
                <a:rPr lang="en-US" sz="2400" dirty="0">
                  <a:solidFill>
                    <a:srgbClr val="FFFFFF"/>
                  </a:solidFill>
                  <a:latin typeface="Arial"/>
                  <a:cs typeface="Arial" pitchFamily="34" charset="0"/>
                </a:rPr>
                <a:t>Drinks 3-4 glasses of wine a few times per week</a:t>
              </a:r>
            </a:p>
          </p:txBody>
        </p:sp>
        <p:grpSp>
          <p:nvGrpSpPr>
            <p:cNvPr id="351" name="Group 615"/>
            <p:cNvGrpSpPr>
              <a:grpSpLocks noChangeAspect="1"/>
            </p:cNvGrpSpPr>
            <p:nvPr/>
          </p:nvGrpSpPr>
          <p:grpSpPr>
            <a:xfrm>
              <a:off x="3532112" y="2817595"/>
              <a:ext cx="430288" cy="1525805"/>
              <a:chOff x="7605713" y="2393949"/>
              <a:chExt cx="227013" cy="584202"/>
            </a:xfrm>
            <a:solidFill>
              <a:srgbClr val="FFC000"/>
            </a:solidFill>
          </p:grpSpPr>
          <p:sp>
            <p:nvSpPr>
              <p:cNvPr id="32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grpSp>
        <p:nvGrpSpPr>
          <p:cNvPr id="79100" name="Group 332"/>
          <p:cNvGrpSpPr>
            <a:grpSpLocks/>
          </p:cNvGrpSpPr>
          <p:nvPr/>
        </p:nvGrpSpPr>
        <p:grpSpPr bwMode="auto">
          <a:xfrm>
            <a:off x="3429000" y="3411538"/>
            <a:ext cx="5416550" cy="1543050"/>
            <a:chOff x="3574240" y="3486815"/>
            <a:chExt cx="5417360" cy="1542385"/>
          </a:xfrm>
        </p:grpSpPr>
        <p:grpSp>
          <p:nvGrpSpPr>
            <p:cNvPr id="79101" name="Group 324"/>
            <p:cNvGrpSpPr>
              <a:grpSpLocks noChangeAspect="1"/>
            </p:cNvGrpSpPr>
            <p:nvPr/>
          </p:nvGrpSpPr>
          <p:grpSpPr>
            <a:xfrm>
              <a:off x="3574240" y="3486815"/>
              <a:ext cx="388160" cy="1542385"/>
              <a:chOff x="6958013" y="2370932"/>
              <a:chExt cx="227013" cy="600869"/>
            </a:xfrm>
            <a:solidFill>
              <a:srgbClr val="FFC000"/>
            </a:solidFill>
          </p:grpSpPr>
          <p:sp>
            <p:nvSpPr>
              <p:cNvPr id="32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2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331" name="TextBox 330"/>
            <p:cNvSpPr txBox="1"/>
            <p:nvPr/>
          </p:nvSpPr>
          <p:spPr>
            <a:xfrm>
              <a:off x="4037859" y="3810525"/>
              <a:ext cx="4953741" cy="829904"/>
            </a:xfrm>
            <a:prstGeom prst="rect">
              <a:avLst/>
            </a:prstGeom>
            <a:noFill/>
          </p:spPr>
          <p:txBody>
            <a:bodyPr>
              <a:spAutoFit/>
            </a:bodyPr>
            <a:lstStyle/>
            <a:p>
              <a:pPr>
                <a:defRPr/>
              </a:pPr>
              <a:r>
                <a:rPr lang="en-US" sz="2400" dirty="0">
                  <a:solidFill>
                    <a:srgbClr val="FFFFFF"/>
                  </a:solidFill>
                  <a:latin typeface="Arial"/>
                  <a:cs typeface="Arial" pitchFamily="34" charset="0"/>
                </a:rPr>
                <a:t>Pregnant woman occasionally has a shot of vodka to relieve stress</a:t>
              </a:r>
            </a:p>
          </p:txBody>
        </p:sp>
      </p:grpSp>
      <p:grpSp>
        <p:nvGrpSpPr>
          <p:cNvPr id="79102" name="Group 333"/>
          <p:cNvGrpSpPr>
            <a:grpSpLocks/>
          </p:cNvGrpSpPr>
          <p:nvPr/>
        </p:nvGrpSpPr>
        <p:grpSpPr bwMode="auto">
          <a:xfrm>
            <a:off x="3429000" y="4192588"/>
            <a:ext cx="5307013" cy="1525587"/>
            <a:chOff x="3532112" y="2817603"/>
            <a:chExt cx="5307088" cy="1525807"/>
          </a:xfrm>
        </p:grpSpPr>
        <p:sp>
          <p:nvSpPr>
            <p:cNvPr id="335" name="TextBox 334"/>
            <p:cNvSpPr txBox="1"/>
            <p:nvPr/>
          </p:nvSpPr>
          <p:spPr>
            <a:xfrm>
              <a:off x="4038532" y="3047823"/>
              <a:ext cx="4800668" cy="830383"/>
            </a:xfrm>
            <a:prstGeom prst="rect">
              <a:avLst/>
            </a:prstGeom>
            <a:noFill/>
          </p:spPr>
          <p:txBody>
            <a:bodyPr>
              <a:spAutoFit/>
            </a:bodyPr>
            <a:lstStyle/>
            <a:p>
              <a:pPr>
                <a:defRPr/>
              </a:pPr>
              <a:r>
                <a:rPr lang="en-US" sz="2400" dirty="0">
                  <a:solidFill>
                    <a:srgbClr val="FFFFFF"/>
                  </a:solidFill>
                  <a:latin typeface="Arial"/>
                  <a:cs typeface="Arial" pitchFamily="34" charset="0"/>
                </a:rPr>
                <a:t>Adolescent smokes marijuana with his friends on weekends</a:t>
              </a:r>
            </a:p>
          </p:txBody>
        </p:sp>
        <p:grpSp>
          <p:nvGrpSpPr>
            <p:cNvPr id="79103" name="Group 615"/>
            <p:cNvGrpSpPr>
              <a:grpSpLocks noChangeAspect="1"/>
            </p:cNvGrpSpPr>
            <p:nvPr/>
          </p:nvGrpSpPr>
          <p:grpSpPr>
            <a:xfrm>
              <a:off x="3532112" y="2817603"/>
              <a:ext cx="430288" cy="1525807"/>
              <a:chOff x="7605713" y="2393949"/>
              <a:chExt cx="227013" cy="584202"/>
            </a:xfrm>
            <a:solidFill>
              <a:srgbClr val="FFC000"/>
            </a:solidFill>
          </p:grpSpPr>
          <p:sp>
            <p:nvSpPr>
              <p:cNvPr id="33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grpSp>
        <p:nvGrpSpPr>
          <p:cNvPr id="353" name="Group 338"/>
          <p:cNvGrpSpPr>
            <a:grpSpLocks/>
          </p:cNvGrpSpPr>
          <p:nvPr/>
        </p:nvGrpSpPr>
        <p:grpSpPr bwMode="auto">
          <a:xfrm>
            <a:off x="3459163" y="4859338"/>
            <a:ext cx="5418137" cy="1543050"/>
            <a:chOff x="3574240" y="3486822"/>
            <a:chExt cx="5417360" cy="1542387"/>
          </a:xfrm>
        </p:grpSpPr>
        <p:grpSp>
          <p:nvGrpSpPr>
            <p:cNvPr id="354" name="Group 324"/>
            <p:cNvGrpSpPr>
              <a:grpSpLocks noChangeAspect="1"/>
            </p:cNvGrpSpPr>
            <p:nvPr/>
          </p:nvGrpSpPr>
          <p:grpSpPr>
            <a:xfrm>
              <a:off x="3574240" y="3486822"/>
              <a:ext cx="388160" cy="1542387"/>
              <a:chOff x="6958013" y="2370932"/>
              <a:chExt cx="227013" cy="600869"/>
            </a:xfrm>
            <a:solidFill>
              <a:srgbClr val="FFC000"/>
            </a:solidFill>
          </p:grpSpPr>
          <p:sp>
            <p:nvSpPr>
              <p:cNvPr id="34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4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341" name="TextBox 340"/>
            <p:cNvSpPr txBox="1"/>
            <p:nvPr/>
          </p:nvSpPr>
          <p:spPr>
            <a:xfrm>
              <a:off x="4039310" y="3810533"/>
              <a:ext cx="4952290" cy="829905"/>
            </a:xfrm>
            <a:prstGeom prst="rect">
              <a:avLst/>
            </a:prstGeom>
            <a:noFill/>
          </p:spPr>
          <p:txBody>
            <a:bodyPr>
              <a:spAutoFit/>
            </a:bodyPr>
            <a:lstStyle/>
            <a:p>
              <a:pPr>
                <a:defRPr/>
              </a:pPr>
              <a:r>
                <a:rPr lang="en-US" sz="2400" dirty="0">
                  <a:solidFill>
                    <a:srgbClr val="FFFFFF"/>
                  </a:solidFill>
                  <a:latin typeface="Arial"/>
                  <a:cs typeface="Arial" pitchFamily="34" charset="0"/>
                </a:rPr>
                <a:t>Occasionally takes one or two extra </a:t>
              </a:r>
              <a:r>
                <a:rPr lang="en-US" sz="2400" dirty="0" err="1" smtClean="0">
                  <a:solidFill>
                    <a:srgbClr val="FFFFFF"/>
                  </a:solidFill>
                  <a:latin typeface="Arial"/>
                  <a:cs typeface="Arial" pitchFamily="34" charset="0"/>
                </a:rPr>
                <a:t>Vicodin</a:t>
              </a:r>
              <a:r>
                <a:rPr lang="en-US" sz="2400" dirty="0" smtClean="0">
                  <a:solidFill>
                    <a:srgbClr val="FFFFFF"/>
                  </a:solidFill>
                  <a:latin typeface="Arial"/>
                  <a:cs typeface="Arial" pitchFamily="34" charset="0"/>
                </a:rPr>
                <a:t> </a:t>
              </a:r>
              <a:r>
                <a:rPr lang="en-US" sz="2400" dirty="0">
                  <a:solidFill>
                    <a:srgbClr val="FFFFFF"/>
                  </a:solidFill>
                  <a:latin typeface="Arial"/>
                  <a:cs typeface="Arial" pitchFamily="34" charset="0"/>
                </a:rPr>
                <a:t>to help with pain</a:t>
              </a:r>
            </a:p>
          </p:txBody>
        </p:sp>
      </p:grpSp>
      <p:sp>
        <p:nvSpPr>
          <p:cNvPr id="352" name="TextBox 351"/>
          <p:cNvSpPr txBox="1"/>
          <p:nvPr/>
        </p:nvSpPr>
        <p:spPr>
          <a:xfrm>
            <a:off x="304800" y="304800"/>
            <a:ext cx="2286000" cy="2677656"/>
          </a:xfrm>
          <a:prstGeom prst="rect">
            <a:avLst/>
          </a:prstGeom>
          <a:noFill/>
        </p:spPr>
        <p:txBody>
          <a:bodyPr>
            <a:spAutoFit/>
          </a:bodyPr>
          <a:lstStyle/>
          <a:p>
            <a:pPr algn="ctr">
              <a:defRPr/>
            </a:pPr>
            <a:r>
              <a:rPr lang="en-US" sz="2400" dirty="0">
                <a:solidFill>
                  <a:srgbClr val="FFC000"/>
                </a:solidFill>
                <a:latin typeface="Arial"/>
                <a:cs typeface="Arial" pitchFamily="34" charset="0"/>
              </a:rPr>
              <a:t>These </a:t>
            </a:r>
            <a:r>
              <a:rPr lang="en-US" sz="2400" dirty="0" smtClean="0">
                <a:solidFill>
                  <a:srgbClr val="FFC000"/>
                </a:solidFill>
                <a:latin typeface="Arial"/>
                <a:cs typeface="Arial" pitchFamily="34" charset="0"/>
              </a:rPr>
              <a:t>people may </a:t>
            </a:r>
            <a:r>
              <a:rPr lang="en-US" sz="2400" dirty="0">
                <a:solidFill>
                  <a:srgbClr val="FFC000"/>
                </a:solidFill>
                <a:latin typeface="Arial"/>
                <a:cs typeface="Arial" pitchFamily="34" charset="0"/>
              </a:rPr>
              <a:t>need services, </a:t>
            </a:r>
            <a:br>
              <a:rPr lang="en-US" sz="2400" dirty="0">
                <a:solidFill>
                  <a:srgbClr val="FFC000"/>
                </a:solidFill>
                <a:latin typeface="Arial"/>
                <a:cs typeface="Arial" pitchFamily="34" charset="0"/>
              </a:rPr>
            </a:br>
            <a:r>
              <a:rPr lang="en-US" sz="2400" dirty="0">
                <a:solidFill>
                  <a:srgbClr val="FFC000"/>
                </a:solidFill>
                <a:latin typeface="Arial"/>
                <a:cs typeface="Arial" pitchFamily="34" charset="0"/>
              </a:rPr>
              <a:t>but will </a:t>
            </a:r>
            <a:br>
              <a:rPr lang="en-US" sz="2400" dirty="0">
                <a:solidFill>
                  <a:srgbClr val="FFC000"/>
                </a:solidFill>
                <a:latin typeface="Arial"/>
                <a:cs typeface="Arial" pitchFamily="34" charset="0"/>
              </a:rPr>
            </a:br>
            <a:r>
              <a:rPr lang="en-US" sz="2400" dirty="0">
                <a:solidFill>
                  <a:srgbClr val="FFC000"/>
                </a:solidFill>
                <a:latin typeface="Arial"/>
                <a:cs typeface="Arial" pitchFamily="34" charset="0"/>
              </a:rPr>
              <a:t>never enter </a:t>
            </a:r>
            <a:br>
              <a:rPr lang="en-US" sz="2400" dirty="0">
                <a:solidFill>
                  <a:srgbClr val="FFC000"/>
                </a:solidFill>
                <a:latin typeface="Arial"/>
                <a:cs typeface="Arial" pitchFamily="34" charset="0"/>
              </a:rPr>
            </a:br>
            <a:r>
              <a:rPr lang="en-US" sz="2400" dirty="0">
                <a:solidFill>
                  <a:srgbClr val="FFC000"/>
                </a:solidFill>
                <a:latin typeface="Arial"/>
                <a:cs typeface="Arial" pitchFamily="34" charset="0"/>
              </a:rPr>
              <a:t>the treatment system</a:t>
            </a:r>
          </a:p>
        </p:txBody>
      </p:sp>
      <p:grpSp>
        <p:nvGrpSpPr>
          <p:cNvPr id="355" name="Group 364"/>
          <p:cNvGrpSpPr>
            <a:grpSpLocks/>
          </p:cNvGrpSpPr>
          <p:nvPr/>
        </p:nvGrpSpPr>
        <p:grpSpPr bwMode="auto">
          <a:xfrm>
            <a:off x="2590800" y="1371600"/>
            <a:ext cx="381000" cy="1466850"/>
            <a:chOff x="2431184" y="5011738"/>
            <a:chExt cx="388216" cy="1543050"/>
          </a:xfrm>
        </p:grpSpPr>
        <p:sp>
          <p:nvSpPr>
            <p:cNvPr id="57457" name="Freeform 27"/>
            <p:cNvSpPr>
              <a:spLocks/>
            </p:cNvSpPr>
            <p:nvPr/>
          </p:nvSpPr>
          <p:spPr bwMode="auto">
            <a:xfrm>
              <a:off x="2520771" y="5011738"/>
              <a:ext cx="190035" cy="289450"/>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rgbClr val="FFC000"/>
            </a:solidFill>
            <a:ln w="12700">
              <a:solidFill>
                <a:schemeClr val="bg1"/>
              </a:solidFill>
              <a:round/>
              <a:headEnd/>
              <a:tailEnd/>
            </a:ln>
          </p:spPr>
          <p:txBody>
            <a:bodyPr/>
            <a:lstStyle/>
            <a:p>
              <a:endParaRPr lang="en-US" sz="2400" smtClean="0">
                <a:solidFill>
                  <a:srgbClr val="FFFFFF"/>
                </a:solidFill>
                <a:latin typeface="Times New Roman" pitchFamily="18" charset="0"/>
                <a:cs typeface="Arial" pitchFamily="34" charset="0"/>
              </a:endParaRPr>
            </a:p>
          </p:txBody>
        </p:sp>
        <p:sp>
          <p:nvSpPr>
            <p:cNvPr id="57458" name="Freeform 28"/>
            <p:cNvSpPr>
              <a:spLocks/>
            </p:cNvSpPr>
            <p:nvPr/>
          </p:nvSpPr>
          <p:spPr bwMode="auto">
            <a:xfrm>
              <a:off x="2431184" y="5319532"/>
              <a:ext cx="388216" cy="1235256"/>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rgbClr val="FFC000"/>
            </a:solidFill>
            <a:ln w="12700">
              <a:solidFill>
                <a:schemeClr val="bg1"/>
              </a:solidFill>
              <a:round/>
              <a:headEnd/>
              <a:tailEnd/>
            </a:ln>
          </p:spPr>
          <p:txBody>
            <a:bodyPr/>
            <a:lstStyle/>
            <a:p>
              <a:endParaRPr lang="en-US" sz="2400" smtClean="0">
                <a:solidFill>
                  <a:srgbClr val="FFFFFF"/>
                </a:solidFill>
                <a:latin typeface="Times New Roman" pitchFamily="18" charset="0"/>
                <a:cs typeface="Arial" pitchFamily="34" charset="0"/>
              </a:endParaRPr>
            </a:p>
          </p:txBody>
        </p:sp>
      </p:grpSp>
      <p:sp>
        <p:nvSpPr>
          <p:cNvPr id="35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39</a:t>
            </a:fld>
            <a:endParaRPr lang="en-US" dirty="0">
              <a:solidFill>
                <a:srgbClr val="DBF5F9">
                  <a:shade val="90000"/>
                </a:srgbClr>
              </a:solidFill>
            </a:endParaRPr>
          </a:p>
        </p:txBody>
      </p:sp>
    </p:spTree>
    <p:custDataLst>
      <p:tags r:id="rId2"/>
    </p:custDataLst>
    <p:extLst>
      <p:ext uri="{BB962C8B-B14F-4D97-AF65-F5344CB8AC3E}">
        <p14:creationId xmlns:p14="http://schemas.microsoft.com/office/powerpoint/2010/main" val="1677964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2"/>
                                        </p:tgtEl>
                                      </p:cBhvr>
                                      <p:by x="250000" y="250000"/>
                                    </p:animScale>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56" presetClass="path" presetSubtype="0" accel="50000" decel="50000" fill="hold" nodeType="withEffect">
                                  <p:stCondLst>
                                    <p:cond delay="0"/>
                                  </p:stCondLst>
                                  <p:childTnLst>
                                    <p:animMotion origin="layout" path="M 2.5E-6 2.22222E-6 L 0.15156 -0.37778 " pathEditMode="relative" rAng="0" ptsTypes="AA">
                                      <p:cBhvr>
                                        <p:cTn id="11" dur="2000" fill="hold"/>
                                        <p:tgtEl>
                                          <p:spTgt spid="2"/>
                                        </p:tgtEl>
                                        <p:attrNameLst>
                                          <p:attrName>ppt_x</p:attrName>
                                          <p:attrName>ppt_y</p:attrName>
                                        </p:attrNameLst>
                                      </p:cBhvr>
                                      <p:rCtr x="7569" y="-18889"/>
                                    </p:animMotion>
                                  </p:childTnLst>
                                </p:cTn>
                              </p:par>
                              <p:par>
                                <p:cTn id="12" presetID="10" presetClass="exit" presetSubtype="0" fill="hold" nodeType="withEffect">
                                  <p:stCondLst>
                                    <p:cond delay="0"/>
                                  </p:stCondLst>
                                  <p:childTnLst>
                                    <p:animEffect transition="out" filter="fade">
                                      <p:cBhvr>
                                        <p:cTn id="13" dur="2000"/>
                                        <p:tgtEl>
                                          <p:spTgt spid="325"/>
                                        </p:tgtEl>
                                      </p:cBhvr>
                                    </p:animEffect>
                                    <p:set>
                                      <p:cBhvr>
                                        <p:cTn id="14" dur="1" fill="hold">
                                          <p:stCondLst>
                                            <p:cond delay="1999"/>
                                          </p:stCondLst>
                                        </p:cTn>
                                        <p:tgtEl>
                                          <p:spTgt spid="32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50"/>
                                        </p:tgtEl>
                                        <p:attrNameLst>
                                          <p:attrName>style.visibility</p:attrName>
                                        </p:attrNameLst>
                                      </p:cBhvr>
                                      <p:to>
                                        <p:strVal val="visible"/>
                                      </p:to>
                                    </p:set>
                                    <p:animEffect transition="in" filter="wipe(left)">
                                      <p:cBhvr>
                                        <p:cTn id="19" dur="500"/>
                                        <p:tgtEl>
                                          <p:spTgt spid="35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xit" presetSubtype="8" fill="hold" nodeType="clickEffect">
                                  <p:stCondLst>
                                    <p:cond delay="0"/>
                                  </p:stCondLst>
                                  <p:childTnLst>
                                    <p:animEffect transition="out" filter="wipe(left)">
                                      <p:cBhvr>
                                        <p:cTn id="23" dur="500"/>
                                        <p:tgtEl>
                                          <p:spTgt spid="350"/>
                                        </p:tgtEl>
                                      </p:cBhvr>
                                    </p:animEffect>
                                    <p:set>
                                      <p:cBhvr>
                                        <p:cTn id="24" dur="1" fill="hold">
                                          <p:stCondLst>
                                            <p:cond delay="499"/>
                                          </p:stCondLst>
                                        </p:cTn>
                                        <p:tgtEl>
                                          <p:spTgt spid="350"/>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79100"/>
                                        </p:tgtEl>
                                        <p:attrNameLst>
                                          <p:attrName>style.visibility</p:attrName>
                                        </p:attrNameLst>
                                      </p:cBhvr>
                                      <p:to>
                                        <p:strVal val="visible"/>
                                      </p:to>
                                    </p:set>
                                    <p:animEffect transition="in" filter="wipe(left)">
                                      <p:cBhvr>
                                        <p:cTn id="27" dur="500"/>
                                        <p:tgtEl>
                                          <p:spTgt spid="791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nodeType="clickEffect">
                                  <p:stCondLst>
                                    <p:cond delay="0"/>
                                  </p:stCondLst>
                                  <p:childTnLst>
                                    <p:animEffect transition="out" filter="wipe(left)">
                                      <p:cBhvr>
                                        <p:cTn id="31" dur="500"/>
                                        <p:tgtEl>
                                          <p:spTgt spid="79100"/>
                                        </p:tgtEl>
                                      </p:cBhvr>
                                    </p:animEffect>
                                    <p:set>
                                      <p:cBhvr>
                                        <p:cTn id="32" dur="1" fill="hold">
                                          <p:stCondLst>
                                            <p:cond delay="499"/>
                                          </p:stCondLst>
                                        </p:cTn>
                                        <p:tgtEl>
                                          <p:spTgt spid="79100"/>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79102"/>
                                        </p:tgtEl>
                                        <p:attrNameLst>
                                          <p:attrName>style.visibility</p:attrName>
                                        </p:attrNameLst>
                                      </p:cBhvr>
                                      <p:to>
                                        <p:strVal val="visible"/>
                                      </p:to>
                                    </p:set>
                                    <p:animEffect transition="in" filter="wipe(left)">
                                      <p:cBhvr>
                                        <p:cTn id="35" dur="500"/>
                                        <p:tgtEl>
                                          <p:spTgt spid="7910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xit" presetSubtype="8" fill="hold" nodeType="clickEffect">
                                  <p:stCondLst>
                                    <p:cond delay="0"/>
                                  </p:stCondLst>
                                  <p:childTnLst>
                                    <p:animEffect transition="out" filter="wipe(left)">
                                      <p:cBhvr>
                                        <p:cTn id="39" dur="500"/>
                                        <p:tgtEl>
                                          <p:spTgt spid="79102"/>
                                        </p:tgtEl>
                                      </p:cBhvr>
                                    </p:animEffect>
                                    <p:set>
                                      <p:cBhvr>
                                        <p:cTn id="40" dur="1" fill="hold">
                                          <p:stCondLst>
                                            <p:cond delay="499"/>
                                          </p:stCondLst>
                                        </p:cTn>
                                        <p:tgtEl>
                                          <p:spTgt spid="79102"/>
                                        </p:tgtEl>
                                        <p:attrNameLst>
                                          <p:attrName>style.visibility</p:attrName>
                                        </p:attrNameLst>
                                      </p:cBhvr>
                                      <p:to>
                                        <p:strVal val="hidden"/>
                                      </p:to>
                                    </p:set>
                                  </p:childTnLst>
                                </p:cTn>
                              </p:par>
                              <p:par>
                                <p:cTn id="41" presetID="22" presetClass="entr" presetSubtype="8" fill="hold" nodeType="withEffect">
                                  <p:stCondLst>
                                    <p:cond delay="0"/>
                                  </p:stCondLst>
                                  <p:childTnLst>
                                    <p:set>
                                      <p:cBhvr>
                                        <p:cTn id="42" dur="1" fill="hold">
                                          <p:stCondLst>
                                            <p:cond delay="0"/>
                                          </p:stCondLst>
                                        </p:cTn>
                                        <p:tgtEl>
                                          <p:spTgt spid="353"/>
                                        </p:tgtEl>
                                        <p:attrNameLst>
                                          <p:attrName>style.visibility</p:attrName>
                                        </p:attrNameLst>
                                      </p:cBhvr>
                                      <p:to>
                                        <p:strVal val="visible"/>
                                      </p:to>
                                    </p:set>
                                    <p:animEffect transition="in" filter="wipe(left)">
                                      <p:cBhvr>
                                        <p:cTn id="43" dur="500"/>
                                        <p:tgtEl>
                                          <p:spTgt spid="35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xit" presetSubtype="8" fill="hold" nodeType="clickEffect">
                                  <p:stCondLst>
                                    <p:cond delay="0"/>
                                  </p:stCondLst>
                                  <p:childTnLst>
                                    <p:animEffect transition="out" filter="wipe(left)">
                                      <p:cBhvr>
                                        <p:cTn id="47" dur="500"/>
                                        <p:tgtEl>
                                          <p:spTgt spid="353"/>
                                        </p:tgtEl>
                                      </p:cBhvr>
                                    </p:animEffect>
                                    <p:set>
                                      <p:cBhvr>
                                        <p:cTn id="48" dur="1" fill="hold">
                                          <p:stCondLst>
                                            <p:cond delay="499"/>
                                          </p:stCondLst>
                                        </p:cTn>
                                        <p:tgtEl>
                                          <p:spTgt spid="353"/>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52"/>
                                        </p:tgtEl>
                                        <p:attrNameLst>
                                          <p:attrName>style.visibility</p:attrName>
                                        </p:attrNameLst>
                                      </p:cBhvr>
                                      <p:to>
                                        <p:strVal val="visible"/>
                                      </p:to>
                                    </p:set>
                                    <p:animEffect transition="in" filter="fade">
                                      <p:cBhvr>
                                        <p:cTn id="51" dur="500"/>
                                        <p:tgtEl>
                                          <p:spTgt spid="35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62"/>
                                        </p:tgtEl>
                                        <p:attrNameLst>
                                          <p:attrName>style.visibility</p:attrName>
                                        </p:attrNameLst>
                                      </p:cBhvr>
                                      <p:to>
                                        <p:strVal val="visible"/>
                                      </p:to>
                                    </p:set>
                                    <p:animEffect transition="in" filter="wipe(left)">
                                      <p:cBhvr>
                                        <p:cTn id="54" dur="500"/>
                                        <p:tgtEl>
                                          <p:spTgt spid="362"/>
                                        </p:tgtEl>
                                      </p:cBhvr>
                                    </p:animEffect>
                                  </p:childTnLst>
                                </p:cTn>
                              </p:par>
                            </p:childTnLst>
                          </p:cTn>
                        </p:par>
                        <p:par>
                          <p:cTn id="55" fill="hold" nodeType="afterGroup">
                            <p:stCondLst>
                              <p:cond delay="500"/>
                            </p:stCondLst>
                            <p:childTnLst>
                              <p:par>
                                <p:cTn id="56" presetID="22" presetClass="entr" presetSubtype="8" fill="hold" nodeType="afterEffect">
                                  <p:stCondLst>
                                    <p:cond delay="0"/>
                                  </p:stCondLst>
                                  <p:childTnLst>
                                    <p:set>
                                      <p:cBhvr>
                                        <p:cTn id="57" dur="1" fill="hold">
                                          <p:stCondLst>
                                            <p:cond delay="0"/>
                                          </p:stCondLst>
                                        </p:cTn>
                                        <p:tgtEl>
                                          <p:spTgt spid="355"/>
                                        </p:tgtEl>
                                        <p:attrNameLst>
                                          <p:attrName>style.visibility</p:attrName>
                                        </p:attrNameLst>
                                      </p:cBhvr>
                                      <p:to>
                                        <p:strVal val="visible"/>
                                      </p:to>
                                    </p:set>
                                    <p:animEffect transition="in" filter="wipe(left)">
                                      <p:cBhvr>
                                        <p:cTn id="58" dur="500"/>
                                        <p:tgtEl>
                                          <p:spTgt spid="355"/>
                                        </p:tgtEl>
                                      </p:cBhvr>
                                    </p:animEffect>
                                  </p:childTnLst>
                                </p:cTn>
                              </p:par>
                              <p:par>
                                <p:cTn id="59" presetID="22" presetClass="exit" presetSubtype="8" fill="hold" grpId="0" nodeType="withEffect">
                                  <p:stCondLst>
                                    <p:cond delay="0"/>
                                  </p:stCondLst>
                                  <p:childTnLst>
                                    <p:animEffect transition="out" filter="wipe(left)">
                                      <p:cBhvr>
                                        <p:cTn id="60" dur="500"/>
                                        <p:tgtEl>
                                          <p:spTgt spid="619">
                                            <p:txEl>
                                              <p:pRg st="2" end="2"/>
                                            </p:txEl>
                                          </p:spTgt>
                                        </p:tgtEl>
                                      </p:cBhvr>
                                    </p:animEffect>
                                    <p:set>
                                      <p:cBhvr>
                                        <p:cTn id="61" dur="1" fill="hold">
                                          <p:stCondLst>
                                            <p:cond delay="499"/>
                                          </p:stCondLst>
                                        </p:cTn>
                                        <p:tgtEl>
                                          <p:spTgt spid="619">
                                            <p:txEl>
                                              <p:pRg st="2" end="2"/>
                                            </p:txEl>
                                          </p:spTgt>
                                        </p:tgtEl>
                                        <p:attrNameLst>
                                          <p:attrName>style.visibility</p:attrName>
                                        </p:attrNameLst>
                                      </p:cBhvr>
                                      <p:to>
                                        <p:strVal val="hidden"/>
                                      </p:to>
                                    </p:set>
                                  </p:childTnLst>
                                </p:cTn>
                              </p:par>
                              <p:par>
                                <p:cTn id="62" presetID="22" presetClass="exit" presetSubtype="8" fill="hold" grpId="0" nodeType="withEffect">
                                  <p:stCondLst>
                                    <p:cond delay="0"/>
                                  </p:stCondLst>
                                  <p:childTnLst>
                                    <p:animEffect transition="out" filter="wipe(left)">
                                      <p:cBhvr>
                                        <p:cTn id="63" dur="500"/>
                                        <p:tgtEl>
                                          <p:spTgt spid="619">
                                            <p:txEl>
                                              <p:pRg st="3" end="3"/>
                                            </p:txEl>
                                          </p:spTgt>
                                        </p:tgtEl>
                                      </p:cBhvr>
                                    </p:animEffect>
                                    <p:set>
                                      <p:cBhvr>
                                        <p:cTn id="64" dur="1" fill="hold">
                                          <p:stCondLst>
                                            <p:cond delay="499"/>
                                          </p:stCondLst>
                                        </p:cTn>
                                        <p:tgtEl>
                                          <p:spTgt spid="619">
                                            <p:txEl>
                                              <p:pRg st="3" end="3"/>
                                            </p:txEl>
                                          </p:spTgt>
                                        </p:tgtEl>
                                        <p:attrNameLst>
                                          <p:attrName>style.visibility</p:attrName>
                                        </p:attrNameLst>
                                      </p:cBhvr>
                                      <p:to>
                                        <p:strVal val="hidden"/>
                                      </p:to>
                                    </p:set>
                                  </p:childTnLst>
                                </p:cTn>
                              </p:par>
                              <p:par>
                                <p:cTn id="65" presetID="22" presetClass="exit" presetSubtype="8" fill="hold" grpId="0" nodeType="withEffect">
                                  <p:stCondLst>
                                    <p:cond delay="0"/>
                                  </p:stCondLst>
                                  <p:childTnLst>
                                    <p:animEffect transition="out" filter="wipe(left)">
                                      <p:cBhvr>
                                        <p:cTn id="66" dur="500"/>
                                        <p:tgtEl>
                                          <p:spTgt spid="619">
                                            <p:txEl>
                                              <p:pRg st="4" end="4"/>
                                            </p:txEl>
                                          </p:spTgt>
                                        </p:tgtEl>
                                      </p:cBhvr>
                                    </p:animEffect>
                                    <p:set>
                                      <p:cBhvr>
                                        <p:cTn id="67" dur="1" fill="hold">
                                          <p:stCondLst>
                                            <p:cond delay="499"/>
                                          </p:stCondLst>
                                        </p:cTn>
                                        <p:tgtEl>
                                          <p:spTgt spid="61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p:bldP spid="619" grpId="0" build="allAtOnce"/>
      <p:bldP spid="3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0" y="381000"/>
            <a:ext cx="7315200" cy="1362456"/>
          </a:xfrm>
        </p:spPr>
        <p:txBody>
          <a:bodyPr/>
          <a:lstStyle/>
          <a:p>
            <a:pPr algn="ctr" fontAlgn="auto">
              <a:spcAft>
                <a:spcPts val="0"/>
              </a:spcAft>
              <a:defRPr/>
            </a:pPr>
            <a:r>
              <a:rPr dirty="0" smtClean="0"/>
              <a:t> </a:t>
            </a:r>
            <a:r>
              <a:rPr sz="4400" dirty="0" smtClean="0">
                <a:solidFill>
                  <a:schemeClr val="tx2"/>
                </a:solidFill>
              </a:rPr>
              <a:t>Test Your Knowledge</a:t>
            </a:r>
          </a:p>
        </p:txBody>
      </p:sp>
      <p:sp>
        <p:nvSpPr>
          <p:cNvPr id="19458" name="Content Placeholder 2"/>
          <p:cNvSpPr>
            <a:spLocks noGrp="1"/>
          </p:cNvSpPr>
          <p:nvPr>
            <p:ph type="body" idx="1"/>
          </p:nvPr>
        </p:nvSpPr>
        <p:spPr>
          <a:xfrm>
            <a:off x="914400" y="2057400"/>
            <a:ext cx="7315200" cy="1509713"/>
          </a:xfrm>
        </p:spPr>
        <p:txBody>
          <a:bodyPr/>
          <a:lstStyle/>
          <a:p>
            <a:r>
              <a:rPr lang="en-US" sz="3200" dirty="0" smtClean="0">
                <a:solidFill>
                  <a:srgbClr val="FFFF00"/>
                </a:solidFill>
              </a:rPr>
              <a:t>1.</a:t>
            </a:r>
            <a:r>
              <a:rPr lang="en-US" sz="3200" dirty="0" smtClean="0"/>
              <a:t> </a:t>
            </a:r>
            <a:r>
              <a:rPr lang="en-US" sz="3200" dirty="0">
                <a:solidFill>
                  <a:srgbClr val="FFFF00"/>
                </a:solidFill>
              </a:rPr>
              <a:t>What is the maximum number of </a:t>
            </a:r>
            <a:r>
              <a:rPr lang="en-US" sz="3200" u="sng" dirty="0">
                <a:solidFill>
                  <a:srgbClr val="FFFF00"/>
                </a:solidFill>
              </a:rPr>
              <a:t>standard drinks</a:t>
            </a:r>
            <a:r>
              <a:rPr lang="en-US" sz="3200" dirty="0">
                <a:solidFill>
                  <a:srgbClr val="FFFF00"/>
                </a:solidFill>
              </a:rPr>
              <a:t> that are within the low-risk drinking range for a healthy, non-pregnant 35 year-old woman?</a:t>
            </a:r>
          </a:p>
          <a:p>
            <a:pPr>
              <a:buFont typeface="Wingdings" pitchFamily="2" charset="2"/>
              <a:buNone/>
            </a:pPr>
            <a:endParaRPr lang="en-US" sz="3200" dirty="0" smtClean="0"/>
          </a:p>
        </p:txBody>
      </p:sp>
      <p:sp>
        <p:nvSpPr>
          <p:cNvPr id="5" name="TPAnswers"/>
          <p:cNvSpPr txBox="1">
            <a:spLocks/>
          </p:cNvSpPr>
          <p:nvPr>
            <p:custDataLst>
              <p:tags r:id="rId1"/>
            </p:custDataLst>
          </p:nvPr>
        </p:nvSpPr>
        <p:spPr bwMode="auto">
          <a:xfrm>
            <a:off x="990600" y="4114800"/>
            <a:ext cx="7543800" cy="26670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lvl1pPr marL="0" indent="0" algn="l" rtl="0" fontAlgn="base">
              <a:spcBef>
                <a:spcPct val="20000"/>
              </a:spcBef>
              <a:spcAft>
                <a:spcPct val="0"/>
              </a:spcAft>
              <a:buClr>
                <a:srgbClr val="0BD0D9"/>
              </a:buClr>
              <a:buSzPct val="95000"/>
              <a:buFont typeface="Wingdings 2" pitchFamily="18" charset="2"/>
              <a:buNone/>
              <a:defRPr sz="22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None/>
              <a:defRPr sz="1800" kern="1200">
                <a:solidFill>
                  <a:schemeClr val="tx1">
                    <a:tint val="75000"/>
                  </a:schemeClr>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None/>
              <a:defRPr sz="1600" kern="1200">
                <a:solidFill>
                  <a:schemeClr val="tx1">
                    <a:tint val="75000"/>
                  </a:schemeClr>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None/>
              <a:defRPr sz="1400" kern="1200">
                <a:solidFill>
                  <a:schemeClr val="tx1">
                    <a:tint val="75000"/>
                  </a:schemeClr>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None/>
              <a:defRPr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33400" indent="-533400">
              <a:spcAft>
                <a:spcPts val="0"/>
              </a:spcAft>
              <a:buClr>
                <a:srgbClr val="FFFF00"/>
              </a:buClr>
              <a:buFont typeface="Calibri" pitchFamily="34" charset="0"/>
              <a:buAutoNum type="alphaUcPeriod"/>
            </a:pPr>
            <a:r>
              <a:rPr lang="en-US" sz="2800" dirty="0" smtClean="0"/>
              <a:t>No more than 1 drink per occasion</a:t>
            </a:r>
          </a:p>
          <a:p>
            <a:pPr marL="533400" indent="-533400">
              <a:spcAft>
                <a:spcPts val="0"/>
              </a:spcAft>
              <a:buClr>
                <a:srgbClr val="FFFF00"/>
              </a:buClr>
              <a:buFont typeface="Calibri" pitchFamily="34" charset="0"/>
              <a:buAutoNum type="alphaUcPeriod"/>
            </a:pPr>
            <a:r>
              <a:rPr lang="en-US" sz="2800" dirty="0" smtClean="0"/>
              <a:t>No more than 2 drinks per occasion</a:t>
            </a:r>
          </a:p>
          <a:p>
            <a:pPr marL="533400" indent="-533400">
              <a:spcAft>
                <a:spcPts val="0"/>
              </a:spcAft>
              <a:buClr>
                <a:srgbClr val="FFFF00"/>
              </a:buClr>
              <a:buFont typeface="Calibri" pitchFamily="34" charset="0"/>
              <a:buAutoNum type="alphaUcPeriod"/>
            </a:pPr>
            <a:r>
              <a:rPr lang="en-US" sz="2800" dirty="0" smtClean="0"/>
              <a:t>No more than 3 drinks per occasion</a:t>
            </a:r>
          </a:p>
          <a:p>
            <a:pPr marL="533400" indent="-533400">
              <a:spcAft>
                <a:spcPts val="0"/>
              </a:spcAft>
              <a:buClr>
                <a:srgbClr val="FFFF00"/>
              </a:buClr>
              <a:buFont typeface="Calibri" pitchFamily="34" charset="0"/>
              <a:buAutoNum type="alphaUcPeriod"/>
            </a:pPr>
            <a:r>
              <a:rPr lang="en-US" sz="2800" dirty="0" smtClean="0"/>
              <a:t>No more than 4 drinks per occasion</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76200"/>
            <a:ext cx="7315200" cy="1362456"/>
          </a:xfrm>
        </p:spPr>
        <p:txBody>
          <a:bodyPr/>
          <a:lstStyle/>
          <a:p>
            <a:pPr algn="ctr" eaLnBrk="1" hangingPunct="1"/>
            <a:r>
              <a:rPr lang="en-US" sz="4400" b="1" dirty="0" smtClean="0">
                <a:solidFill>
                  <a:schemeClr val="tx2"/>
                </a:solidFill>
              </a:rPr>
              <a:t>Implications</a:t>
            </a:r>
            <a:endParaRPr lang="bg-BG" sz="4400" b="1" dirty="0" smtClean="0">
              <a:solidFill>
                <a:schemeClr val="tx2"/>
              </a:solidFill>
            </a:endParaRPr>
          </a:p>
        </p:txBody>
      </p:sp>
      <p:sp>
        <p:nvSpPr>
          <p:cNvPr id="133124" name="Rectangle 3"/>
          <p:cNvSpPr>
            <a:spLocks noGrp="1" noChangeArrowheads="1"/>
          </p:cNvSpPr>
          <p:nvPr>
            <p:ph type="body" idx="1"/>
          </p:nvPr>
        </p:nvSpPr>
        <p:spPr>
          <a:xfrm>
            <a:off x="609600" y="1981200"/>
            <a:ext cx="7924800" cy="4648200"/>
          </a:xfrm>
        </p:spPr>
        <p:txBody>
          <a:bodyPr>
            <a:noAutofit/>
          </a:bodyPr>
          <a:lstStyle/>
          <a:p>
            <a:pPr eaLnBrk="1" hangingPunct="1">
              <a:spcBef>
                <a:spcPts val="1000"/>
              </a:spcBef>
            </a:pPr>
            <a:r>
              <a:rPr lang="en-US" sz="3200" dirty="0" smtClean="0"/>
              <a:t>As long as specialty care programs (SUD treatment programs) are the only places which address SUD:</a:t>
            </a:r>
            <a:endParaRPr lang="en-US" sz="2800" dirty="0"/>
          </a:p>
          <a:p>
            <a:pPr marL="514350" indent="-514350" eaLnBrk="1" hangingPunct="1">
              <a:spcBef>
                <a:spcPts val="1000"/>
              </a:spcBef>
              <a:buFont typeface="Arial" pitchFamily="34" charset="0"/>
              <a:buChar char="•"/>
            </a:pPr>
            <a:r>
              <a:rPr lang="en-US" sz="3200" dirty="0" smtClean="0"/>
              <a:t>Most people with severe problems </a:t>
            </a:r>
            <a:r>
              <a:rPr lang="en-US" sz="3200" b="1" u="sng" dirty="0" smtClean="0">
                <a:solidFill>
                  <a:srgbClr val="FFC000"/>
                </a:solidFill>
              </a:rPr>
              <a:t>will not </a:t>
            </a:r>
            <a:r>
              <a:rPr lang="en-US" sz="3200" dirty="0" smtClean="0"/>
              <a:t>receive treatment</a:t>
            </a:r>
          </a:p>
          <a:p>
            <a:pPr marL="514350" indent="-514350" eaLnBrk="1" hangingPunct="1">
              <a:spcBef>
                <a:spcPts val="1000"/>
              </a:spcBef>
              <a:buFont typeface="Arial" pitchFamily="34" charset="0"/>
              <a:buChar char="•"/>
            </a:pPr>
            <a:r>
              <a:rPr lang="en-US" sz="3200" dirty="0"/>
              <a:t>Virtually all people with risky use </a:t>
            </a:r>
            <a:r>
              <a:rPr lang="en-US" sz="3200" b="1" u="sng" dirty="0">
                <a:solidFill>
                  <a:srgbClr val="FFC000"/>
                </a:solidFill>
              </a:rPr>
              <a:t>will not </a:t>
            </a:r>
            <a:r>
              <a:rPr lang="en-US" sz="3200" dirty="0"/>
              <a:t>receive professional attention</a:t>
            </a:r>
          </a:p>
          <a:p>
            <a:pPr eaLnBrk="1" hangingPunct="1">
              <a:spcBef>
                <a:spcPts val="1000"/>
              </a:spcBef>
            </a:pPr>
            <a:endParaRPr lang="en-US" sz="3200"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40</a:t>
            </a:fld>
            <a:endParaRPr lang="en-US" dirty="0"/>
          </a:p>
        </p:txBody>
      </p:sp>
    </p:spTree>
    <p:extLst>
      <p:ext uri="{BB962C8B-B14F-4D97-AF65-F5344CB8AC3E}">
        <p14:creationId xmlns:p14="http://schemas.microsoft.com/office/powerpoint/2010/main" val="374466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3124">
                                            <p:txEl>
                                              <p:pRg st="1" end="1"/>
                                            </p:txEl>
                                          </p:spTgt>
                                        </p:tgtEl>
                                        <p:attrNameLst>
                                          <p:attrName>style.visibility</p:attrName>
                                        </p:attrNameLst>
                                      </p:cBhvr>
                                      <p:to>
                                        <p:strVal val="visible"/>
                                      </p:to>
                                    </p:set>
                                    <p:animEffect transition="in" filter="wipe(left)">
                                      <p:cBhvr>
                                        <p:cTn id="10" dur="500"/>
                                        <p:tgtEl>
                                          <p:spTgt spid="13312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3124">
                                            <p:txEl>
                                              <p:pRg st="2" end="2"/>
                                            </p:txEl>
                                          </p:spTgt>
                                        </p:tgtEl>
                                        <p:attrNameLst>
                                          <p:attrName>style.visibility</p:attrName>
                                        </p:attrNameLst>
                                      </p:cBhvr>
                                      <p:to>
                                        <p:strVal val="visible"/>
                                      </p:to>
                                    </p:set>
                                    <p:animEffect transition="in" filter="wipe(left)">
                                      <p:cBhvr>
                                        <p:cTn id="15" dur="500"/>
                                        <p:tgtEl>
                                          <p:spTgt spid="1331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381000"/>
            <a:ext cx="8151876" cy="1286256"/>
          </a:xfrm>
        </p:spPr>
        <p:txBody>
          <a:bodyPr/>
          <a:lstStyle/>
          <a:p>
            <a:pPr algn="ctr" fontAlgn="auto">
              <a:spcAft>
                <a:spcPts val="0"/>
              </a:spcAft>
              <a:defRPr/>
            </a:pPr>
            <a:r>
              <a:rPr sz="4400" smtClean="0">
                <a:solidFill>
                  <a:schemeClr val="tx2"/>
                </a:solidFill>
              </a:rPr>
              <a:t>Candidates for Routine Screening</a:t>
            </a:r>
          </a:p>
        </p:txBody>
      </p:sp>
      <p:sp>
        <p:nvSpPr>
          <p:cNvPr id="10243" name="Rectangle 3"/>
          <p:cNvSpPr>
            <a:spLocks noGrp="1" noChangeArrowheads="1"/>
          </p:cNvSpPr>
          <p:nvPr>
            <p:ph type="body" idx="1"/>
          </p:nvPr>
        </p:nvSpPr>
        <p:spPr>
          <a:xfrm>
            <a:off x="914400" y="1752600"/>
            <a:ext cx="7388225" cy="2895600"/>
          </a:xfrm>
        </p:spPr>
        <p:txBody>
          <a:bodyPr>
            <a:noAutofit/>
          </a:bodyPr>
          <a:lstStyle/>
          <a:p>
            <a:pPr fontAlgn="auto">
              <a:lnSpc>
                <a:spcPct val="90000"/>
              </a:lnSpc>
              <a:spcBef>
                <a:spcPts val="1000"/>
              </a:spcBef>
              <a:spcAft>
                <a:spcPts val="0"/>
              </a:spcAft>
              <a:buClr>
                <a:schemeClr val="accent3"/>
              </a:buClr>
              <a:buFont typeface="Wingdings" pitchFamily="2" charset="2"/>
              <a:buNone/>
              <a:defRPr/>
            </a:pPr>
            <a:endParaRPr lang="en-US" sz="3200" dirty="0" smtClean="0"/>
          </a:p>
          <a:p>
            <a:pPr marL="571500" indent="-571500" fontAlgn="auto">
              <a:lnSpc>
                <a:spcPct val="90000"/>
              </a:lnSpc>
              <a:spcBef>
                <a:spcPts val="1000"/>
              </a:spcBef>
              <a:spcAft>
                <a:spcPts val="0"/>
              </a:spcAft>
              <a:buClr>
                <a:schemeClr val="accent3"/>
              </a:buClr>
              <a:buFont typeface="Arial" pitchFamily="34" charset="0"/>
              <a:buChar char="•"/>
              <a:defRPr/>
            </a:pPr>
            <a:r>
              <a:rPr lang="en-US" sz="3200" dirty="0" smtClean="0"/>
              <a:t>College students </a:t>
            </a:r>
          </a:p>
          <a:p>
            <a:pPr marL="571500" indent="-571500" fontAlgn="auto">
              <a:lnSpc>
                <a:spcPct val="90000"/>
              </a:lnSpc>
              <a:spcBef>
                <a:spcPts val="1000"/>
              </a:spcBef>
              <a:spcAft>
                <a:spcPts val="0"/>
              </a:spcAft>
              <a:buClr>
                <a:schemeClr val="accent3"/>
              </a:buClr>
              <a:buFont typeface="Arial" pitchFamily="34" charset="0"/>
              <a:buChar char="•"/>
              <a:defRPr/>
            </a:pPr>
            <a:r>
              <a:rPr lang="en-US" sz="3200" dirty="0" smtClean="0"/>
              <a:t>Primary care patients</a:t>
            </a:r>
          </a:p>
          <a:p>
            <a:pPr marL="571500" indent="-571500" fontAlgn="auto">
              <a:lnSpc>
                <a:spcPct val="90000"/>
              </a:lnSpc>
              <a:spcBef>
                <a:spcPts val="1000"/>
              </a:spcBef>
              <a:spcAft>
                <a:spcPts val="0"/>
              </a:spcAft>
              <a:buClr>
                <a:schemeClr val="accent3"/>
              </a:buClr>
              <a:buFont typeface="Arial" pitchFamily="34" charset="0"/>
              <a:buChar char="•"/>
              <a:defRPr/>
            </a:pPr>
            <a:r>
              <a:rPr lang="en-US" sz="3200" dirty="0" smtClean="0"/>
              <a:t>Mental health patients</a:t>
            </a:r>
          </a:p>
          <a:p>
            <a:pPr marL="571500" indent="-571500" fontAlgn="auto">
              <a:lnSpc>
                <a:spcPct val="90000"/>
              </a:lnSpc>
              <a:spcBef>
                <a:spcPts val="1000"/>
              </a:spcBef>
              <a:spcAft>
                <a:spcPts val="0"/>
              </a:spcAft>
              <a:buClr>
                <a:schemeClr val="accent3"/>
              </a:buClr>
              <a:buFont typeface="Arial" pitchFamily="34" charset="0"/>
              <a:buChar char="•"/>
              <a:defRPr/>
            </a:pPr>
            <a:r>
              <a:rPr lang="en-US" sz="3400" b="1" dirty="0" smtClean="0">
                <a:solidFill>
                  <a:srgbClr val="FFC000"/>
                </a:solidFill>
              </a:rPr>
              <a:t>Patients in infectious disease clinics</a:t>
            </a:r>
          </a:p>
          <a:p>
            <a:pPr marL="571500" indent="-571500" fontAlgn="auto">
              <a:lnSpc>
                <a:spcPct val="90000"/>
              </a:lnSpc>
              <a:spcBef>
                <a:spcPts val="1000"/>
              </a:spcBef>
              <a:spcAft>
                <a:spcPts val="0"/>
              </a:spcAft>
              <a:buClr>
                <a:schemeClr val="accent3"/>
              </a:buClr>
              <a:buFont typeface="Arial" pitchFamily="34" charset="0"/>
              <a:buChar char="•"/>
              <a:defRPr/>
            </a:pPr>
            <a:r>
              <a:rPr lang="en-US" sz="3200" dirty="0" smtClean="0"/>
              <a:t>People with alcohol- or drug-related legal offenses (e.g., DUI)</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41</a:t>
            </a:fld>
            <a:endParaRPr lang="en-US" dirty="0"/>
          </a:p>
        </p:txBody>
      </p:sp>
    </p:spTree>
    <p:extLst>
      <p:ext uri="{BB962C8B-B14F-4D97-AF65-F5344CB8AC3E}">
        <p14:creationId xmlns:p14="http://schemas.microsoft.com/office/powerpoint/2010/main" val="149559083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914400" y="361950"/>
            <a:ext cx="7315200" cy="3600450"/>
          </a:xfrm>
        </p:spPr>
        <p:txBody>
          <a:bodyPr>
            <a:normAutofit/>
          </a:bodyPr>
          <a:lstStyle/>
          <a:p>
            <a:pPr algn="ctr" fontAlgn="auto">
              <a:spcAft>
                <a:spcPts val="0"/>
              </a:spcAft>
              <a:defRPr/>
            </a:pPr>
            <a:r>
              <a:rPr lang="en-US" sz="4400" b="1" dirty="0" smtClean="0">
                <a:solidFill>
                  <a:schemeClr val="accent1">
                    <a:lumMod val="75000"/>
                  </a:schemeClr>
                </a:solidFill>
                <a:effectLst>
                  <a:outerShdw blurRad="38100" dist="38100" dir="2700000" algn="tl">
                    <a:srgbClr val="000000">
                      <a:alpha val="43137"/>
                    </a:srgbClr>
                  </a:outerShdw>
                </a:effectLst>
              </a:rPr>
              <a:t>Rationale for Conducting SBIRT in an HIV Care Setting</a:t>
            </a:r>
            <a:endParaRPr lang="en-US" dirty="0" smtClean="0">
              <a:solidFill>
                <a:srgbClr val="0070C0"/>
              </a:solidFill>
              <a:effectLst>
                <a:outerShdw blurRad="38100" dist="38100" dir="2700000" algn="tl">
                  <a:srgbClr val="000000">
                    <a:alpha val="43137"/>
                  </a:srgbClr>
                </a:outerShdw>
              </a:effectLst>
            </a:endParaRPr>
          </a:p>
        </p:txBody>
      </p:sp>
      <p:sp>
        <p:nvSpPr>
          <p:cNvPr id="4"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42</a:t>
            </a:fld>
            <a:endParaRPr lang="en-US" dirty="0"/>
          </a:p>
        </p:txBody>
      </p:sp>
    </p:spTree>
    <p:extLst>
      <p:ext uri="{BB962C8B-B14F-4D97-AF65-F5344CB8AC3E}">
        <p14:creationId xmlns:p14="http://schemas.microsoft.com/office/powerpoint/2010/main" val="30918744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381000"/>
            <a:ext cx="7391400" cy="905256"/>
          </a:xfrm>
        </p:spPr>
        <p:txBody>
          <a:bodyPr>
            <a:normAutofit/>
          </a:bodyPr>
          <a:lstStyle/>
          <a:p>
            <a:pPr algn="ctr" fontAlgn="auto">
              <a:spcAft>
                <a:spcPts val="0"/>
              </a:spcAft>
              <a:defRPr/>
            </a:pPr>
            <a:r>
              <a:rPr sz="4400" dirty="0" smtClean="0">
                <a:solidFill>
                  <a:schemeClr val="tx2"/>
                </a:solidFill>
              </a:rPr>
              <a:t>HIV in 2014</a:t>
            </a:r>
          </a:p>
        </p:txBody>
      </p:sp>
      <p:sp>
        <p:nvSpPr>
          <p:cNvPr id="6147" name="Rectangle 3"/>
          <p:cNvSpPr>
            <a:spLocks noGrp="1" noChangeArrowheads="1"/>
          </p:cNvSpPr>
          <p:nvPr>
            <p:ph type="body" idx="1"/>
          </p:nvPr>
        </p:nvSpPr>
        <p:spPr>
          <a:xfrm>
            <a:off x="685800" y="1143000"/>
            <a:ext cx="7467600" cy="4953000"/>
          </a:xfrm>
        </p:spPr>
        <p:txBody>
          <a:bodyPr>
            <a:noAutofit/>
          </a:bodyPr>
          <a:lstStyle/>
          <a:p>
            <a:pPr marL="228600" lvl="1" indent="-228600" fontAlgn="auto">
              <a:spcBef>
                <a:spcPts val="0"/>
              </a:spcBef>
              <a:spcAft>
                <a:spcPts val="0"/>
              </a:spcAft>
              <a:buClr>
                <a:srgbClr val="FFFF00"/>
              </a:buClr>
              <a:buFont typeface="Arial" pitchFamily="34" charset="0"/>
              <a:buChar char="•"/>
              <a:defRPr/>
            </a:pPr>
            <a:r>
              <a:rPr lang="en-US" sz="3000" dirty="0" smtClean="0">
                <a:solidFill>
                  <a:schemeClr val="tx1"/>
                </a:solidFill>
              </a:rPr>
              <a:t>HIV is now considered a manageable, chronic illness</a:t>
            </a:r>
          </a:p>
          <a:p>
            <a:pPr marL="228600" lvl="1" indent="-228600" fontAlgn="auto">
              <a:spcBef>
                <a:spcPts val="0"/>
              </a:spcBef>
              <a:spcAft>
                <a:spcPts val="0"/>
              </a:spcAft>
              <a:buClr>
                <a:srgbClr val="FFFF00"/>
              </a:buClr>
              <a:buFont typeface="Arial" pitchFamily="34" charset="0"/>
              <a:buChar char="•"/>
              <a:defRPr/>
            </a:pPr>
            <a:r>
              <a:rPr lang="en-US" sz="3000" dirty="0" smtClean="0">
                <a:solidFill>
                  <a:schemeClr val="tx1"/>
                </a:solidFill>
              </a:rPr>
              <a:t>HIV patients are living longer and facing multiple health issues in addition to their HIV disease</a:t>
            </a:r>
          </a:p>
          <a:p>
            <a:pPr marL="503237" lvl="2" indent="-228600" fontAlgn="auto">
              <a:spcBef>
                <a:spcPts val="0"/>
              </a:spcBef>
              <a:spcAft>
                <a:spcPts val="0"/>
              </a:spcAft>
              <a:buClr>
                <a:srgbClr val="FFFF00"/>
              </a:buClr>
              <a:buFont typeface="Arial" pitchFamily="34" charset="0"/>
              <a:buChar char="•"/>
              <a:defRPr/>
            </a:pPr>
            <a:r>
              <a:rPr lang="en-US" sz="2800" dirty="0" smtClean="0">
                <a:solidFill>
                  <a:srgbClr val="FFC000"/>
                </a:solidFill>
              </a:rPr>
              <a:t>Homelessness </a:t>
            </a:r>
          </a:p>
          <a:p>
            <a:pPr marL="503237" lvl="2" indent="-228600" fontAlgn="auto">
              <a:spcBef>
                <a:spcPts val="0"/>
              </a:spcBef>
              <a:spcAft>
                <a:spcPts val="0"/>
              </a:spcAft>
              <a:buClr>
                <a:srgbClr val="FFFF00"/>
              </a:buClr>
              <a:buFont typeface="Arial" pitchFamily="34" charset="0"/>
              <a:buChar char="•"/>
              <a:defRPr/>
            </a:pPr>
            <a:r>
              <a:rPr lang="en-US" sz="2800" dirty="0" smtClean="0">
                <a:solidFill>
                  <a:srgbClr val="FFC000"/>
                </a:solidFill>
              </a:rPr>
              <a:t>Disease progression</a:t>
            </a:r>
          </a:p>
          <a:p>
            <a:pPr marL="503237" lvl="2" indent="-228600" fontAlgn="auto">
              <a:spcBef>
                <a:spcPts val="0"/>
              </a:spcBef>
              <a:spcAft>
                <a:spcPts val="0"/>
              </a:spcAft>
              <a:buClr>
                <a:srgbClr val="FFFF00"/>
              </a:buClr>
              <a:buFont typeface="Arial" pitchFamily="34" charset="0"/>
              <a:buChar char="•"/>
              <a:defRPr/>
            </a:pPr>
            <a:r>
              <a:rPr lang="en-US" sz="2800" dirty="0" smtClean="0">
                <a:solidFill>
                  <a:srgbClr val="FFC000"/>
                </a:solidFill>
              </a:rPr>
              <a:t>Mental illness</a:t>
            </a:r>
          </a:p>
          <a:p>
            <a:pPr marL="503237" lvl="2" indent="-228600" fontAlgn="auto">
              <a:spcBef>
                <a:spcPts val="0"/>
              </a:spcBef>
              <a:spcAft>
                <a:spcPts val="0"/>
              </a:spcAft>
              <a:buClr>
                <a:srgbClr val="FFFF00"/>
              </a:buClr>
              <a:buFont typeface="Arial" pitchFamily="34" charset="0"/>
              <a:buChar char="•"/>
              <a:defRPr/>
            </a:pPr>
            <a:r>
              <a:rPr lang="en-US" sz="2800" b="1" dirty="0" smtClean="0">
                <a:solidFill>
                  <a:srgbClr val="FFC000"/>
                </a:solidFill>
              </a:rPr>
              <a:t>Substance abuse</a:t>
            </a:r>
          </a:p>
          <a:p>
            <a:pPr marL="228600" lvl="1" indent="-228600" fontAlgn="auto">
              <a:spcBef>
                <a:spcPts val="0"/>
              </a:spcBef>
              <a:spcAft>
                <a:spcPts val="0"/>
              </a:spcAft>
              <a:buClr>
                <a:srgbClr val="FFFF00"/>
              </a:buClr>
              <a:buFont typeface="Arial" pitchFamily="34" charset="0"/>
              <a:buChar char="•"/>
              <a:defRPr/>
            </a:pPr>
            <a:r>
              <a:rPr lang="en-US" sz="3000" dirty="0" smtClean="0">
                <a:solidFill>
                  <a:schemeClr val="tx1"/>
                </a:solidFill>
              </a:rPr>
              <a:t>Engagement, retention, and adherence among HIV patients continues to present challenges to HIV care providers</a:t>
            </a:r>
          </a:p>
        </p:txBody>
      </p:sp>
      <p:sp>
        <p:nvSpPr>
          <p:cNvPr id="4" name="TextBox 3"/>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C000"/>
                </a:solidFill>
                <a:latin typeface="+mj-lt"/>
              </a:rPr>
              <a:t>SOURCE: Center for Community Collaboration, UMBC Psychology Department. (2012). </a:t>
            </a:r>
            <a:endParaRPr lang="en-US" sz="1400" dirty="0">
              <a:solidFill>
                <a:srgbClr val="FFC000"/>
              </a:solidFill>
              <a:latin typeface="+mj-lt"/>
            </a:endParaRP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43</a:t>
            </a:fld>
            <a:endParaRPr lang="en-US" dirty="0"/>
          </a:p>
        </p:txBody>
      </p:sp>
    </p:spTree>
    <p:extLst>
      <p:ext uri="{BB962C8B-B14F-4D97-AF65-F5344CB8AC3E}">
        <p14:creationId xmlns:p14="http://schemas.microsoft.com/office/powerpoint/2010/main" val="361823802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ctr"/>
            <a:r>
              <a:rPr lang="en-US" sz="4400" b="1" dirty="0" smtClean="0">
                <a:effectLst>
                  <a:outerShdw blurRad="38100" dist="38100" dir="2700000" algn="tl">
                    <a:srgbClr val="000000">
                      <a:alpha val="43137"/>
                    </a:srgbClr>
                  </a:outerShdw>
                </a:effectLst>
              </a:rPr>
              <a:t>The Issue in Numbers</a:t>
            </a:r>
            <a:endParaRPr lang="en-US" sz="4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389437"/>
          </a:xfrm>
        </p:spPr>
        <p:txBody>
          <a:bodyPr/>
          <a:lstStyle/>
          <a:p>
            <a:r>
              <a:rPr lang="en-US" dirty="0" smtClean="0"/>
              <a:t>Individuals living with HIV/AIDS have </a:t>
            </a:r>
            <a:r>
              <a:rPr lang="en-US" dirty="0" smtClean="0">
                <a:solidFill>
                  <a:srgbClr val="FFC000"/>
                </a:solidFill>
              </a:rPr>
              <a:t>higher rates </a:t>
            </a:r>
            <a:r>
              <a:rPr lang="en-US" dirty="0" smtClean="0"/>
              <a:t>of substance use than general population (Galvan et al.)</a:t>
            </a:r>
          </a:p>
          <a:p>
            <a:r>
              <a:rPr lang="en-US" dirty="0" smtClean="0"/>
              <a:t>Compared to the general population, </a:t>
            </a:r>
            <a:r>
              <a:rPr lang="en-US" dirty="0" smtClean="0">
                <a:solidFill>
                  <a:srgbClr val="FFC000"/>
                </a:solidFill>
              </a:rPr>
              <a:t>rates of heavy drinking are roughly twice as high</a:t>
            </a:r>
            <a:r>
              <a:rPr lang="en-US" dirty="0" smtClean="0">
                <a:solidFill>
                  <a:srgbClr val="FFFF00"/>
                </a:solidFill>
              </a:rPr>
              <a:t> </a:t>
            </a:r>
            <a:r>
              <a:rPr lang="en-US" dirty="0" smtClean="0"/>
              <a:t>among HIV+ persons (Galvan et al.)</a:t>
            </a:r>
          </a:p>
          <a:p>
            <a:r>
              <a:rPr lang="en-US" dirty="0" smtClean="0"/>
              <a:t>In a nationally representative sample of individuals receiving HIV care, </a:t>
            </a:r>
            <a:r>
              <a:rPr lang="en-US" dirty="0" smtClean="0">
                <a:solidFill>
                  <a:srgbClr val="FFC000"/>
                </a:solidFill>
              </a:rPr>
              <a:t>approximately 50% reported past year illicit drug use</a:t>
            </a:r>
          </a:p>
          <a:p>
            <a:pPr lvl="1">
              <a:buClr>
                <a:schemeClr val="tx1"/>
              </a:buClr>
            </a:pPr>
            <a:r>
              <a:rPr lang="en-US" sz="2600" dirty="0">
                <a:solidFill>
                  <a:srgbClr val="FFC000"/>
                </a:solidFill>
              </a:rPr>
              <a:t>25% non-marijuana, non-dependent illicit drug use</a:t>
            </a:r>
          </a:p>
          <a:p>
            <a:pPr lvl="1">
              <a:buClr>
                <a:schemeClr val="tx1"/>
              </a:buClr>
            </a:pPr>
            <a:r>
              <a:rPr lang="en-US" sz="2600" dirty="0" smtClean="0">
                <a:solidFill>
                  <a:srgbClr val="FFC000"/>
                </a:solidFill>
              </a:rPr>
              <a:t>12% marijuana only</a:t>
            </a:r>
          </a:p>
          <a:p>
            <a:pPr lvl="1">
              <a:buClr>
                <a:schemeClr val="tx1"/>
              </a:buClr>
            </a:pPr>
            <a:r>
              <a:rPr lang="en-US" sz="2600" dirty="0" smtClean="0">
                <a:solidFill>
                  <a:srgbClr val="FFC000"/>
                </a:solidFill>
              </a:rPr>
              <a:t>12% drug dependence</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44</a:t>
            </a:fld>
            <a:endParaRPr lang="en-US" dirty="0"/>
          </a:p>
        </p:txBody>
      </p:sp>
      <p:sp>
        <p:nvSpPr>
          <p:cNvPr id="6" name="TextBox 5"/>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C000"/>
                </a:solidFill>
                <a:latin typeface="+mj-lt"/>
              </a:rPr>
              <a:t>SOURCE: Omni Institute, 2012. </a:t>
            </a:r>
            <a:endParaRPr lang="en-US" sz="1400" dirty="0">
              <a:solidFill>
                <a:srgbClr val="FFC000"/>
              </a:solidFill>
              <a:latin typeface="+mj-lt"/>
            </a:endParaRPr>
          </a:p>
        </p:txBody>
      </p:sp>
    </p:spTree>
    <p:extLst>
      <p:ext uri="{BB962C8B-B14F-4D97-AF65-F5344CB8AC3E}">
        <p14:creationId xmlns:p14="http://schemas.microsoft.com/office/powerpoint/2010/main" val="876198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999744"/>
            <a:ext cx="7391400" cy="905256"/>
          </a:xfrm>
        </p:spPr>
        <p:txBody>
          <a:bodyPr>
            <a:normAutofit fontScale="90000"/>
          </a:bodyPr>
          <a:lstStyle/>
          <a:p>
            <a:pPr algn="ctr" fontAlgn="auto">
              <a:spcAft>
                <a:spcPts val="0"/>
              </a:spcAft>
              <a:defRPr/>
            </a:pPr>
            <a:r>
              <a:rPr sz="4400" dirty="0" smtClean="0">
                <a:solidFill>
                  <a:schemeClr val="tx2"/>
                </a:solidFill>
              </a:rPr>
              <a:t>Risks of Untreated Mental Health and Substance U</a:t>
            </a:r>
            <a:r>
              <a:rPr lang="en-US" sz="4400" dirty="0" smtClean="0">
                <a:solidFill>
                  <a:schemeClr val="tx2"/>
                </a:solidFill>
              </a:rPr>
              <a:t>s</a:t>
            </a:r>
            <a:r>
              <a:rPr sz="4400" dirty="0" smtClean="0">
                <a:solidFill>
                  <a:schemeClr val="tx2"/>
                </a:solidFill>
              </a:rPr>
              <a:t>e Problems</a:t>
            </a:r>
          </a:p>
        </p:txBody>
      </p:sp>
      <p:sp>
        <p:nvSpPr>
          <p:cNvPr id="6147" name="Rectangle 3"/>
          <p:cNvSpPr>
            <a:spLocks noGrp="1" noChangeArrowheads="1"/>
          </p:cNvSpPr>
          <p:nvPr>
            <p:ph type="body" idx="1"/>
          </p:nvPr>
        </p:nvSpPr>
        <p:spPr>
          <a:xfrm>
            <a:off x="685800" y="1981200"/>
            <a:ext cx="7467600" cy="4343400"/>
          </a:xfrm>
        </p:spPr>
        <p:txBody>
          <a:bodyPr>
            <a:noAutofit/>
          </a:bodyPr>
          <a:lstStyle/>
          <a:p>
            <a:pPr marL="228600" lvl="1" indent="-228600" fontAlgn="auto">
              <a:spcBef>
                <a:spcPts val="0"/>
              </a:spcBef>
              <a:spcAft>
                <a:spcPts val="0"/>
              </a:spcAft>
              <a:buClr>
                <a:srgbClr val="FFFF00"/>
              </a:buClr>
              <a:buFont typeface="Arial" pitchFamily="34" charset="0"/>
              <a:buChar char="•"/>
              <a:defRPr/>
            </a:pPr>
            <a:r>
              <a:rPr lang="en-US" sz="3000" dirty="0" smtClean="0">
                <a:solidFill>
                  <a:schemeClr val="tx1"/>
                </a:solidFill>
              </a:rPr>
              <a:t>Poorer adherence to treatment and medication regimens</a:t>
            </a:r>
          </a:p>
          <a:p>
            <a:pPr marL="228600" lvl="1" indent="-228600" fontAlgn="auto">
              <a:spcBef>
                <a:spcPts val="0"/>
              </a:spcBef>
              <a:spcAft>
                <a:spcPts val="0"/>
              </a:spcAft>
              <a:buClr>
                <a:srgbClr val="FFFF00"/>
              </a:buClr>
              <a:buFont typeface="Arial" pitchFamily="34" charset="0"/>
              <a:buChar char="•"/>
              <a:defRPr/>
            </a:pPr>
            <a:r>
              <a:rPr lang="en-US" sz="3000" dirty="0" smtClean="0">
                <a:solidFill>
                  <a:srgbClr val="FFC000"/>
                </a:solidFill>
              </a:rPr>
              <a:t>Higher hospitalization rates for medical complications</a:t>
            </a:r>
          </a:p>
          <a:p>
            <a:pPr marL="228600" lvl="1" indent="-228600" fontAlgn="auto">
              <a:spcBef>
                <a:spcPts val="0"/>
              </a:spcBef>
              <a:spcAft>
                <a:spcPts val="0"/>
              </a:spcAft>
              <a:buClr>
                <a:srgbClr val="FFFF00"/>
              </a:buClr>
              <a:buFont typeface="Arial" pitchFamily="34" charset="0"/>
              <a:buChar char="•"/>
              <a:defRPr/>
            </a:pPr>
            <a:r>
              <a:rPr lang="en-US" sz="3000" dirty="0" smtClean="0">
                <a:solidFill>
                  <a:schemeClr val="tx1"/>
                </a:solidFill>
              </a:rPr>
              <a:t>Greater likelihood of treatment drop-out or being lost to follow-up</a:t>
            </a:r>
          </a:p>
          <a:p>
            <a:pPr marL="228600" lvl="1" indent="-228600" fontAlgn="auto">
              <a:spcBef>
                <a:spcPts val="0"/>
              </a:spcBef>
              <a:spcAft>
                <a:spcPts val="0"/>
              </a:spcAft>
              <a:buClr>
                <a:srgbClr val="FFFF00"/>
              </a:buClr>
              <a:buFont typeface="Arial" pitchFamily="34" charset="0"/>
              <a:buChar char="•"/>
              <a:defRPr/>
            </a:pPr>
            <a:r>
              <a:rPr lang="en-US" sz="3000" dirty="0" smtClean="0">
                <a:solidFill>
                  <a:srgbClr val="FFC000"/>
                </a:solidFill>
              </a:rPr>
              <a:t>Greater risk for opportunistic (re-) infection</a:t>
            </a:r>
          </a:p>
          <a:p>
            <a:pPr marL="228600" lvl="1" indent="-228600" fontAlgn="auto">
              <a:spcBef>
                <a:spcPts val="0"/>
              </a:spcBef>
              <a:spcAft>
                <a:spcPts val="0"/>
              </a:spcAft>
              <a:buClr>
                <a:srgbClr val="FFFF00"/>
              </a:buClr>
              <a:buFont typeface="Arial" pitchFamily="34" charset="0"/>
              <a:buChar char="•"/>
              <a:defRPr/>
            </a:pPr>
            <a:r>
              <a:rPr lang="en-US" sz="3000" dirty="0" smtClean="0">
                <a:solidFill>
                  <a:schemeClr val="tx1"/>
                </a:solidFill>
              </a:rPr>
              <a:t>Greater risk of psychosocial problems</a:t>
            </a:r>
          </a:p>
          <a:p>
            <a:pPr marL="228600" lvl="1" indent="-228600" fontAlgn="auto">
              <a:spcBef>
                <a:spcPts val="0"/>
              </a:spcBef>
              <a:spcAft>
                <a:spcPts val="0"/>
              </a:spcAft>
              <a:buClr>
                <a:srgbClr val="FFFF00"/>
              </a:buClr>
              <a:buFont typeface="Arial" pitchFamily="34" charset="0"/>
              <a:buChar char="•"/>
              <a:defRPr/>
            </a:pPr>
            <a:r>
              <a:rPr lang="en-US" sz="3000" dirty="0" smtClean="0">
                <a:solidFill>
                  <a:srgbClr val="FFC000"/>
                </a:solidFill>
              </a:rPr>
              <a:t>Greater risk of suicide or accidental death</a:t>
            </a:r>
          </a:p>
        </p:txBody>
      </p:sp>
      <p:sp>
        <p:nvSpPr>
          <p:cNvPr id="4" name="TextBox 3"/>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C000"/>
                </a:solidFill>
                <a:latin typeface="+mj-lt"/>
              </a:rPr>
              <a:t>SOURCE: Center for Community Collaboration, UMBC Psychology Department. (2012). </a:t>
            </a:r>
            <a:endParaRPr lang="en-US" sz="1400" dirty="0">
              <a:solidFill>
                <a:srgbClr val="FFC000"/>
              </a:solidFill>
              <a:latin typeface="+mj-lt"/>
            </a:endParaRP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45</a:t>
            </a:fld>
            <a:endParaRPr lang="en-US" dirty="0"/>
          </a:p>
        </p:txBody>
      </p:sp>
    </p:spTree>
    <p:extLst>
      <p:ext uri="{BB962C8B-B14F-4D97-AF65-F5344CB8AC3E}">
        <p14:creationId xmlns:p14="http://schemas.microsoft.com/office/powerpoint/2010/main" val="282740709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609600"/>
            <a:ext cx="7391400" cy="905256"/>
          </a:xfrm>
        </p:spPr>
        <p:txBody>
          <a:bodyPr>
            <a:normAutofit/>
          </a:bodyPr>
          <a:lstStyle/>
          <a:p>
            <a:pPr algn="ctr" fontAlgn="auto">
              <a:spcAft>
                <a:spcPts val="0"/>
              </a:spcAft>
              <a:defRPr/>
            </a:pPr>
            <a:r>
              <a:rPr sz="4400" dirty="0" smtClean="0">
                <a:solidFill>
                  <a:schemeClr val="tx2"/>
                </a:solidFill>
              </a:rPr>
              <a:t>SBIRT in HIV Settings</a:t>
            </a:r>
          </a:p>
        </p:txBody>
      </p:sp>
      <p:sp>
        <p:nvSpPr>
          <p:cNvPr id="6147" name="Rectangle 3"/>
          <p:cNvSpPr>
            <a:spLocks noGrp="1" noChangeArrowheads="1"/>
          </p:cNvSpPr>
          <p:nvPr>
            <p:ph type="body" idx="1"/>
          </p:nvPr>
        </p:nvSpPr>
        <p:spPr>
          <a:xfrm>
            <a:off x="914400" y="1752600"/>
            <a:ext cx="7467600" cy="4953000"/>
          </a:xfrm>
        </p:spPr>
        <p:txBody>
          <a:bodyPr>
            <a:noAutofit/>
          </a:bodyPr>
          <a:lstStyle/>
          <a:p>
            <a:pPr marL="228600" lvl="1" indent="-228600" fontAlgn="auto">
              <a:spcBef>
                <a:spcPts val="0"/>
              </a:spcBef>
              <a:spcAft>
                <a:spcPts val="0"/>
              </a:spcAft>
              <a:buClr>
                <a:srgbClr val="FFFF00"/>
              </a:buClr>
              <a:buFont typeface="Arial" pitchFamily="34" charset="0"/>
              <a:buChar char="•"/>
              <a:defRPr/>
            </a:pPr>
            <a:r>
              <a:rPr lang="en-US" sz="3000" dirty="0" smtClean="0">
                <a:solidFill>
                  <a:schemeClr val="tx1"/>
                </a:solidFill>
              </a:rPr>
              <a:t>SBIRT in primary care settings is </a:t>
            </a:r>
            <a:r>
              <a:rPr lang="en-US" sz="3000" dirty="0" smtClean="0">
                <a:solidFill>
                  <a:srgbClr val="FFC000"/>
                </a:solidFill>
              </a:rPr>
              <a:t>effective in changing behavior and preventing adverse outcomes </a:t>
            </a:r>
            <a:r>
              <a:rPr lang="en-US" sz="3000" dirty="0" smtClean="0">
                <a:solidFill>
                  <a:schemeClr val="tx1"/>
                </a:solidFill>
              </a:rPr>
              <a:t>attributable to alcohol and other drugs.</a:t>
            </a:r>
          </a:p>
          <a:p>
            <a:pPr marL="228600" lvl="1" indent="-228600" fontAlgn="auto">
              <a:spcBef>
                <a:spcPts val="0"/>
              </a:spcBef>
              <a:spcAft>
                <a:spcPts val="0"/>
              </a:spcAft>
              <a:buClr>
                <a:srgbClr val="FFFF00"/>
              </a:buClr>
              <a:buFont typeface="Arial" pitchFamily="34" charset="0"/>
              <a:buChar char="•"/>
              <a:defRPr/>
            </a:pPr>
            <a:r>
              <a:rPr lang="en-US" sz="3000" dirty="0" smtClean="0">
                <a:solidFill>
                  <a:schemeClr val="tx1"/>
                </a:solidFill>
              </a:rPr>
              <a:t>People living with HIV are </a:t>
            </a:r>
            <a:r>
              <a:rPr lang="en-US" sz="3000" dirty="0" smtClean="0">
                <a:solidFill>
                  <a:srgbClr val="FFC000"/>
                </a:solidFill>
              </a:rPr>
              <a:t>more likely than </a:t>
            </a:r>
            <a:r>
              <a:rPr lang="en-US" sz="3000" dirty="0" smtClean="0">
                <a:solidFill>
                  <a:schemeClr val="tx1"/>
                </a:solidFill>
              </a:rPr>
              <a:t>the general population to experience substance abuse problems.</a:t>
            </a:r>
          </a:p>
          <a:p>
            <a:pPr marL="228600" lvl="1" indent="-228600" fontAlgn="auto">
              <a:spcBef>
                <a:spcPts val="0"/>
              </a:spcBef>
              <a:spcAft>
                <a:spcPts val="0"/>
              </a:spcAft>
              <a:buClr>
                <a:srgbClr val="FFFF00"/>
              </a:buClr>
              <a:buFont typeface="Arial" pitchFamily="34" charset="0"/>
              <a:buChar char="•"/>
              <a:defRPr/>
            </a:pPr>
            <a:r>
              <a:rPr lang="en-US" sz="3000" dirty="0" smtClean="0">
                <a:solidFill>
                  <a:schemeClr val="tx1"/>
                </a:solidFill>
              </a:rPr>
              <a:t>SBI protocols have </a:t>
            </a:r>
            <a:r>
              <a:rPr lang="en-US" sz="3000" dirty="0" smtClean="0">
                <a:solidFill>
                  <a:srgbClr val="FFC000"/>
                </a:solidFill>
              </a:rPr>
              <a:t>not been readily implemented</a:t>
            </a:r>
            <a:r>
              <a:rPr lang="en-US" sz="3000" dirty="0" smtClean="0">
                <a:solidFill>
                  <a:srgbClr val="FFFF00"/>
                </a:solidFill>
              </a:rPr>
              <a:t> </a:t>
            </a:r>
            <a:r>
              <a:rPr lang="en-US" sz="3000" dirty="0" smtClean="0">
                <a:solidFill>
                  <a:schemeClr val="tx1"/>
                </a:solidFill>
              </a:rPr>
              <a:t>in HIV care settings.</a:t>
            </a:r>
          </a:p>
        </p:txBody>
      </p:sp>
      <p:sp>
        <p:nvSpPr>
          <p:cNvPr id="4" name="TextBox 3"/>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C000"/>
                </a:solidFill>
                <a:latin typeface="+mj-lt"/>
              </a:rPr>
              <a:t>SOURCE: Fischer, L. (2012). </a:t>
            </a:r>
            <a:r>
              <a:rPr lang="en-US" sz="1400" i="1" dirty="0">
                <a:solidFill>
                  <a:srgbClr val="FFC000"/>
                </a:solidFill>
                <a:latin typeface="+mj-lt"/>
              </a:rPr>
              <a:t>Addiction Science &amp; Clinical </a:t>
            </a:r>
            <a:r>
              <a:rPr lang="en-US" sz="1400" i="1" dirty="0" smtClean="0">
                <a:solidFill>
                  <a:srgbClr val="FFC000"/>
                </a:solidFill>
                <a:latin typeface="+mj-lt"/>
              </a:rPr>
              <a:t>Practice, </a:t>
            </a:r>
            <a:r>
              <a:rPr lang="en-US" sz="1400" dirty="0" smtClean="0">
                <a:solidFill>
                  <a:srgbClr val="FFC000"/>
                </a:solidFill>
                <a:latin typeface="+mj-lt"/>
              </a:rPr>
              <a:t>7(</a:t>
            </a:r>
            <a:r>
              <a:rPr lang="en-US" sz="1400" dirty="0" err="1" smtClean="0">
                <a:solidFill>
                  <a:srgbClr val="FFC000"/>
                </a:solidFill>
                <a:latin typeface="+mj-lt"/>
              </a:rPr>
              <a:t>Suppl</a:t>
            </a:r>
            <a:r>
              <a:rPr lang="en-US" sz="1400" dirty="0" smtClean="0">
                <a:solidFill>
                  <a:srgbClr val="FFC000"/>
                </a:solidFill>
                <a:latin typeface="+mj-lt"/>
              </a:rPr>
              <a:t> </a:t>
            </a:r>
            <a:r>
              <a:rPr lang="en-US" sz="1400" dirty="0">
                <a:solidFill>
                  <a:srgbClr val="FFC000"/>
                </a:solidFill>
                <a:latin typeface="+mj-lt"/>
              </a:rPr>
              <a:t>1</a:t>
            </a:r>
            <a:r>
              <a:rPr lang="en-US" sz="1400" dirty="0" smtClean="0">
                <a:solidFill>
                  <a:srgbClr val="FFC000"/>
                </a:solidFill>
                <a:latin typeface="+mj-lt"/>
              </a:rPr>
              <a:t>): A73.</a:t>
            </a:r>
            <a:endParaRPr lang="en-US" sz="1400" dirty="0">
              <a:solidFill>
                <a:srgbClr val="FFC000"/>
              </a:solidFill>
              <a:latin typeface="+mj-lt"/>
            </a:endParaRP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46</a:t>
            </a:fld>
            <a:endParaRPr lang="en-US" dirty="0"/>
          </a:p>
        </p:txBody>
      </p:sp>
    </p:spTree>
    <p:extLst>
      <p:ext uri="{BB962C8B-B14F-4D97-AF65-F5344CB8AC3E}">
        <p14:creationId xmlns:p14="http://schemas.microsoft.com/office/powerpoint/2010/main" val="51950687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838200"/>
            <a:ext cx="8229600" cy="1143000"/>
          </a:xfrm>
        </p:spPr>
        <p:txBody>
          <a:bodyPr/>
          <a:lstStyle/>
          <a:p>
            <a:pPr algn="ctr"/>
            <a:r>
              <a:rPr lang="en-US" sz="4400" b="1" dirty="0" smtClean="0">
                <a:effectLst>
                  <a:outerShdw blurRad="38100" dist="38100" dir="2700000" algn="tl">
                    <a:srgbClr val="000000">
                      <a:alpha val="43137"/>
                    </a:srgbClr>
                  </a:outerShdw>
                </a:effectLst>
              </a:rPr>
              <a:t>Research on SBIRT with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HIV+ Populations</a:t>
            </a:r>
            <a:endParaRPr lang="en-US" sz="4400" b="1"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457200" y="1905000"/>
            <a:ext cx="8229600" cy="4389437"/>
          </a:xfrm>
        </p:spPr>
        <p:txBody>
          <a:bodyPr/>
          <a:lstStyle/>
          <a:p>
            <a:r>
              <a:rPr lang="en-US" sz="2800" dirty="0" smtClean="0"/>
              <a:t>SBIRT is not a standard practice in HIV primary care settings and a number of barriers have been identified</a:t>
            </a:r>
          </a:p>
          <a:p>
            <a:pPr lvl="1">
              <a:buClr>
                <a:schemeClr val="tx2"/>
              </a:buClr>
            </a:pPr>
            <a:r>
              <a:rPr lang="en-US" sz="2600" dirty="0" smtClean="0">
                <a:solidFill>
                  <a:srgbClr val="FFC000"/>
                </a:solidFill>
              </a:rPr>
              <a:t>35% of participants </a:t>
            </a:r>
            <a:r>
              <a:rPr lang="en-US" sz="2600" dirty="0" smtClean="0"/>
              <a:t>reported discussion of alcohol with PCP, with </a:t>
            </a:r>
            <a:r>
              <a:rPr lang="en-US" sz="2600" dirty="0" smtClean="0">
                <a:solidFill>
                  <a:srgbClr val="FFC000"/>
                </a:solidFill>
              </a:rPr>
              <a:t>only 52% of problem drinkers </a:t>
            </a:r>
            <a:r>
              <a:rPr lang="en-US" sz="2600" dirty="0" smtClean="0"/>
              <a:t>reporting such discussion</a:t>
            </a:r>
          </a:p>
          <a:p>
            <a:pPr lvl="1">
              <a:buClr>
                <a:schemeClr val="tx2"/>
              </a:buClr>
            </a:pPr>
            <a:r>
              <a:rPr lang="en-US" sz="2600" dirty="0" smtClean="0"/>
              <a:t>HIV providers are </a:t>
            </a:r>
            <a:r>
              <a:rPr lang="en-US" sz="2600" dirty="0" smtClean="0">
                <a:solidFill>
                  <a:srgbClr val="FFC000"/>
                </a:solidFill>
              </a:rPr>
              <a:t>more likely to miss detection of alcohol problem if disease is less severe </a:t>
            </a:r>
            <a:r>
              <a:rPr lang="en-US" sz="2600" dirty="0" smtClean="0"/>
              <a:t>and in the absence of obvious evidence of alcohol abuse</a:t>
            </a:r>
          </a:p>
          <a:p>
            <a:pPr lvl="1">
              <a:buClr>
                <a:schemeClr val="tx2"/>
              </a:buClr>
            </a:pPr>
            <a:r>
              <a:rPr lang="en-US" sz="2600" dirty="0" smtClean="0"/>
              <a:t>On average, providers implemented </a:t>
            </a:r>
            <a:r>
              <a:rPr lang="en-US" sz="2600" dirty="0" smtClean="0">
                <a:solidFill>
                  <a:srgbClr val="FFC000"/>
                </a:solidFill>
              </a:rPr>
              <a:t>fewer than half </a:t>
            </a:r>
            <a:r>
              <a:rPr lang="en-US" sz="2600" dirty="0" smtClean="0"/>
              <a:t>of SBI components for alcohol reduction</a:t>
            </a:r>
          </a:p>
          <a:p>
            <a:pPr lvl="1"/>
            <a:endParaRPr lang="en-US" sz="2600" dirty="0" smtClean="0"/>
          </a:p>
        </p:txBody>
      </p:sp>
      <p:sp>
        <p:nvSpPr>
          <p:cNvPr id="7" name="TextBox 6"/>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C000"/>
                </a:solidFill>
                <a:latin typeface="+mj-lt"/>
              </a:rPr>
              <a:t>SOURCE: Omni Institute, 2012. </a:t>
            </a:r>
            <a:endParaRPr lang="en-US" sz="1400" dirty="0">
              <a:solidFill>
                <a:srgbClr val="FFC000"/>
              </a:solidFill>
              <a:latin typeface="+mj-lt"/>
            </a:endParaRPr>
          </a:p>
        </p:txBody>
      </p:sp>
      <p:sp>
        <p:nvSpPr>
          <p:cNvPr id="8"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47</a:t>
            </a:fld>
            <a:endParaRPr lang="en-US" dirty="0"/>
          </a:p>
        </p:txBody>
      </p:sp>
    </p:spTree>
    <p:extLst>
      <p:ext uri="{BB962C8B-B14F-4D97-AF65-F5344CB8AC3E}">
        <p14:creationId xmlns:p14="http://schemas.microsoft.com/office/powerpoint/2010/main" val="21029374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600" b="1" dirty="0" smtClean="0">
                <a:effectLst>
                  <a:outerShdw blurRad="38100" dist="38100" dir="2700000" algn="tl">
                    <a:srgbClr val="000000">
                      <a:alpha val="43137"/>
                    </a:srgbClr>
                  </a:outerShdw>
                </a:effectLst>
              </a:rPr>
              <a:t>Barriers to Implementing Alcohol SBI in HIV Primary Care Settings</a:t>
            </a:r>
            <a:endParaRPr lang="en-US" sz="3600" b="1"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457200" y="2087563"/>
            <a:ext cx="8229600" cy="4389437"/>
          </a:xfrm>
        </p:spPr>
        <p:txBody>
          <a:bodyPr/>
          <a:lstStyle/>
          <a:p>
            <a:r>
              <a:rPr lang="en-US" sz="3200" dirty="0" smtClean="0"/>
              <a:t>Limited time for screening</a:t>
            </a:r>
          </a:p>
          <a:p>
            <a:r>
              <a:rPr lang="en-US" sz="3200" dirty="0" smtClean="0">
                <a:solidFill>
                  <a:srgbClr val="FFFF00"/>
                </a:solidFill>
              </a:rPr>
              <a:t>Patients’ incomplete disclosure of alcohol use</a:t>
            </a:r>
          </a:p>
          <a:p>
            <a:r>
              <a:rPr lang="en-US" sz="3200" dirty="0" smtClean="0"/>
              <a:t>Providers’ perceptions that alcohol use is not a major problem</a:t>
            </a:r>
          </a:p>
          <a:p>
            <a:r>
              <a:rPr lang="en-US" sz="3200" dirty="0" smtClean="0">
                <a:solidFill>
                  <a:srgbClr val="FFFF00"/>
                </a:solidFill>
              </a:rPr>
              <a:t>Provider specialization that assigns patients with problematic alcohol use to specifically designated providers</a:t>
            </a:r>
          </a:p>
          <a:p>
            <a:pPr lvl="1"/>
            <a:endParaRPr lang="en-US" sz="3200" dirty="0" smtClean="0"/>
          </a:p>
        </p:txBody>
      </p:sp>
      <p:sp>
        <p:nvSpPr>
          <p:cNvPr id="8" name="TextBox 7"/>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C000"/>
                </a:solidFill>
                <a:latin typeface="+mj-lt"/>
              </a:rPr>
              <a:t>SOURCE: Omni Institute, 2012. </a:t>
            </a:r>
            <a:endParaRPr lang="en-US" sz="1400" dirty="0">
              <a:solidFill>
                <a:srgbClr val="FFC000"/>
              </a:solidFill>
              <a:latin typeface="+mj-lt"/>
            </a:endParaRPr>
          </a:p>
        </p:txBody>
      </p:sp>
      <p:sp>
        <p:nvSpPr>
          <p:cNvPr id="9"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48</a:t>
            </a:fld>
            <a:endParaRPr lang="en-US" dirty="0"/>
          </a:p>
        </p:txBody>
      </p:sp>
    </p:spTree>
    <p:extLst>
      <p:ext uri="{BB962C8B-B14F-4D97-AF65-F5344CB8AC3E}">
        <p14:creationId xmlns:p14="http://schemas.microsoft.com/office/powerpoint/2010/main" val="985330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609600"/>
            <a:ext cx="7391400" cy="905256"/>
          </a:xfrm>
        </p:spPr>
        <p:txBody>
          <a:bodyPr>
            <a:normAutofit/>
          </a:bodyPr>
          <a:lstStyle/>
          <a:p>
            <a:pPr algn="ctr" fontAlgn="auto">
              <a:spcAft>
                <a:spcPts val="0"/>
              </a:spcAft>
              <a:defRPr/>
            </a:pPr>
            <a:r>
              <a:rPr sz="4400" dirty="0" smtClean="0">
                <a:solidFill>
                  <a:schemeClr val="tx2"/>
                </a:solidFill>
              </a:rPr>
              <a:t>SBIRT in HIV Settings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57400"/>
            <a:ext cx="91440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FF00"/>
                </a:solidFill>
                <a:latin typeface="+mj-lt"/>
              </a:rPr>
              <a:t>SOURCE: Center for Community Collaboration, UMBC Psychology Department. (2012). </a:t>
            </a:r>
            <a:endParaRPr lang="en-US" sz="1400" dirty="0">
              <a:solidFill>
                <a:srgbClr val="FFFF00"/>
              </a:solidFill>
              <a:latin typeface="+mj-lt"/>
            </a:endParaRP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49</a:t>
            </a:fld>
            <a:endParaRPr lang="en-US" dirty="0"/>
          </a:p>
        </p:txBody>
      </p:sp>
    </p:spTree>
    <p:extLst>
      <p:ext uri="{BB962C8B-B14F-4D97-AF65-F5344CB8AC3E}">
        <p14:creationId xmlns:p14="http://schemas.microsoft.com/office/powerpoint/2010/main" val="113285912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0" y="381000"/>
            <a:ext cx="7315200" cy="1362456"/>
          </a:xfrm>
        </p:spPr>
        <p:txBody>
          <a:bodyPr/>
          <a:lstStyle/>
          <a:p>
            <a:pPr algn="ctr" fontAlgn="auto">
              <a:spcAft>
                <a:spcPts val="0"/>
              </a:spcAft>
              <a:defRPr/>
            </a:pPr>
            <a:r>
              <a:rPr dirty="0" smtClean="0"/>
              <a:t> </a:t>
            </a:r>
            <a:r>
              <a:rPr sz="4400" dirty="0" smtClean="0">
                <a:solidFill>
                  <a:schemeClr val="tx2"/>
                </a:solidFill>
              </a:rPr>
              <a:t>Test Your Knowledge</a:t>
            </a:r>
          </a:p>
        </p:txBody>
      </p:sp>
      <p:sp>
        <p:nvSpPr>
          <p:cNvPr id="19458" name="Content Placeholder 2"/>
          <p:cNvSpPr>
            <a:spLocks noGrp="1"/>
          </p:cNvSpPr>
          <p:nvPr>
            <p:ph type="body" idx="1"/>
          </p:nvPr>
        </p:nvSpPr>
        <p:spPr>
          <a:xfrm>
            <a:off x="914400" y="2147887"/>
            <a:ext cx="7315200" cy="1509713"/>
          </a:xfrm>
        </p:spPr>
        <p:txBody>
          <a:bodyPr/>
          <a:lstStyle/>
          <a:p>
            <a:pPr lvl="0"/>
            <a:r>
              <a:rPr lang="en-US" sz="3200" dirty="0" smtClean="0">
                <a:solidFill>
                  <a:srgbClr val="FFFF00"/>
                </a:solidFill>
              </a:rPr>
              <a:t>2. </a:t>
            </a:r>
            <a:r>
              <a:rPr lang="en-US" sz="3200" dirty="0">
                <a:solidFill>
                  <a:srgbClr val="FFFF00"/>
                </a:solidFill>
              </a:rPr>
              <a:t>Please identify what the 5-letters in the AUDIT acronym stand for</a:t>
            </a:r>
            <a:r>
              <a:rPr lang="en-US" sz="3200" dirty="0" smtClean="0">
                <a:solidFill>
                  <a:srgbClr val="FFFF00"/>
                </a:solidFill>
              </a:rPr>
              <a:t>:</a:t>
            </a:r>
            <a:endParaRPr lang="en-US" sz="3200" dirty="0">
              <a:solidFill>
                <a:srgbClr val="FFFF00"/>
              </a:solidFill>
            </a:endParaRPr>
          </a:p>
        </p:txBody>
      </p:sp>
      <p:sp>
        <p:nvSpPr>
          <p:cNvPr id="5" name="TPAnswers"/>
          <p:cNvSpPr txBox="1">
            <a:spLocks/>
          </p:cNvSpPr>
          <p:nvPr>
            <p:custDataLst>
              <p:tags r:id="rId1"/>
            </p:custDataLst>
          </p:nvPr>
        </p:nvSpPr>
        <p:spPr bwMode="auto">
          <a:xfrm>
            <a:off x="990600" y="3352800"/>
            <a:ext cx="7543800" cy="30480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lvl1pPr marL="0" indent="0" algn="l" rtl="0" fontAlgn="base">
              <a:spcBef>
                <a:spcPct val="20000"/>
              </a:spcBef>
              <a:spcAft>
                <a:spcPct val="0"/>
              </a:spcAft>
              <a:buClr>
                <a:srgbClr val="0BD0D9"/>
              </a:buClr>
              <a:buSzPct val="95000"/>
              <a:buFont typeface="Wingdings 2" pitchFamily="18" charset="2"/>
              <a:buNone/>
              <a:defRPr sz="22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None/>
              <a:defRPr sz="1800" kern="1200">
                <a:solidFill>
                  <a:schemeClr val="tx1">
                    <a:tint val="75000"/>
                  </a:schemeClr>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None/>
              <a:defRPr sz="1600" kern="1200">
                <a:solidFill>
                  <a:schemeClr val="tx1">
                    <a:tint val="75000"/>
                  </a:schemeClr>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None/>
              <a:defRPr sz="1400" kern="1200">
                <a:solidFill>
                  <a:schemeClr val="tx1">
                    <a:tint val="75000"/>
                  </a:schemeClr>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None/>
              <a:defRPr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33400" indent="-533400">
              <a:spcAft>
                <a:spcPts val="0"/>
              </a:spcAft>
              <a:buClr>
                <a:srgbClr val="FFFF00"/>
              </a:buClr>
              <a:buFont typeface="Calibri" pitchFamily="34" charset="0"/>
              <a:buAutoNum type="alphaUcPeriod"/>
            </a:pPr>
            <a:r>
              <a:rPr lang="en-US" sz="2800" dirty="0" smtClean="0"/>
              <a:t>Alcohol Use Disease Inventory Test</a:t>
            </a:r>
          </a:p>
          <a:p>
            <a:pPr marL="533400" indent="-533400">
              <a:spcAft>
                <a:spcPts val="0"/>
              </a:spcAft>
              <a:buClr>
                <a:srgbClr val="FFFF00"/>
              </a:buClr>
              <a:buFont typeface="Calibri" pitchFamily="34" charset="0"/>
              <a:buAutoNum type="alphaUcPeriod"/>
            </a:pPr>
            <a:r>
              <a:rPr lang="en-US" sz="2800" dirty="0" smtClean="0"/>
              <a:t>Alcohol Use Disorders Identification Test</a:t>
            </a:r>
          </a:p>
          <a:p>
            <a:pPr marL="533400" indent="-533400">
              <a:spcAft>
                <a:spcPts val="0"/>
              </a:spcAft>
              <a:buClr>
                <a:srgbClr val="FFFF00"/>
              </a:buClr>
              <a:buFont typeface="Calibri" pitchFamily="34" charset="0"/>
              <a:buAutoNum type="alphaUcPeriod"/>
            </a:pPr>
            <a:r>
              <a:rPr lang="en-US" sz="2800" dirty="0" smtClean="0"/>
              <a:t>Alcohol Use Disorders Inventory Test</a:t>
            </a:r>
          </a:p>
          <a:p>
            <a:pPr marL="533400" indent="-533400">
              <a:spcAft>
                <a:spcPts val="0"/>
              </a:spcAft>
              <a:buClr>
                <a:srgbClr val="FFFF00"/>
              </a:buClr>
              <a:buFont typeface="Calibri" pitchFamily="34" charset="0"/>
              <a:buAutoNum type="alphaUcPeriod"/>
            </a:pPr>
            <a:r>
              <a:rPr lang="en-US" sz="2800" dirty="0" smtClean="0"/>
              <a:t>Alcohol Use Disease Inventory Training</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5</a:t>
            </a:fld>
            <a:endParaRPr lang="en-US"/>
          </a:p>
        </p:txBody>
      </p:sp>
    </p:spTree>
    <p:extLst>
      <p:ext uri="{BB962C8B-B14F-4D97-AF65-F5344CB8AC3E}">
        <p14:creationId xmlns:p14="http://schemas.microsoft.com/office/powerpoint/2010/main" val="9472531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838200"/>
            <a:ext cx="8229600" cy="1143000"/>
          </a:xfrm>
        </p:spPr>
        <p:txBody>
          <a:bodyPr/>
          <a:lstStyle/>
          <a:p>
            <a:pPr algn="ctr"/>
            <a:r>
              <a:rPr lang="en-US" sz="4400" b="1" dirty="0" smtClean="0">
                <a:effectLst>
                  <a:outerShdw blurRad="38100" dist="38100" dir="2700000" algn="tl">
                    <a:srgbClr val="000000">
                      <a:alpha val="43137"/>
                    </a:srgbClr>
                  </a:outerShdw>
                </a:effectLst>
              </a:rPr>
              <a:t>Screening Tools Validated in HIV Primary Care Settings</a:t>
            </a:r>
            <a:endParaRPr lang="en-US" sz="4400" b="1"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457200" y="2392363"/>
            <a:ext cx="8229600" cy="4389437"/>
          </a:xfrm>
        </p:spPr>
        <p:txBody>
          <a:bodyPr/>
          <a:lstStyle/>
          <a:p>
            <a:r>
              <a:rPr lang="en-US" b="1" dirty="0" smtClean="0">
                <a:solidFill>
                  <a:srgbClr val="FFFF00"/>
                </a:solidFill>
              </a:rPr>
              <a:t>AUDIT</a:t>
            </a:r>
            <a:r>
              <a:rPr lang="en-US" dirty="0" smtClean="0">
                <a:solidFill>
                  <a:srgbClr val="FFFF00"/>
                </a:solidFill>
              </a:rPr>
              <a:t> </a:t>
            </a:r>
            <a:r>
              <a:rPr lang="en-US" dirty="0" smtClean="0"/>
              <a:t>– </a:t>
            </a:r>
            <a:r>
              <a:rPr lang="en-US" dirty="0" smtClean="0">
                <a:solidFill>
                  <a:srgbClr val="FFC000"/>
                </a:solidFill>
              </a:rPr>
              <a:t>effectively detected </a:t>
            </a:r>
            <a:r>
              <a:rPr lang="en-US" dirty="0" smtClean="0"/>
              <a:t>alcohol abuse/dependence in a study of individuals enrolled into HIV care and treatment services near Cape Town, South Africa</a:t>
            </a:r>
          </a:p>
          <a:p>
            <a:r>
              <a:rPr lang="en-US" b="1" dirty="0" smtClean="0">
                <a:solidFill>
                  <a:srgbClr val="FFFF00"/>
                </a:solidFill>
              </a:rPr>
              <a:t>SAMISS</a:t>
            </a:r>
            <a:r>
              <a:rPr lang="en-US" dirty="0" smtClean="0">
                <a:solidFill>
                  <a:srgbClr val="FFFF00"/>
                </a:solidFill>
              </a:rPr>
              <a:t> </a:t>
            </a:r>
            <a:r>
              <a:rPr lang="en-US" dirty="0" smtClean="0"/>
              <a:t>– showed </a:t>
            </a:r>
            <a:r>
              <a:rPr lang="en-US" dirty="0" smtClean="0">
                <a:solidFill>
                  <a:srgbClr val="FFC000"/>
                </a:solidFill>
              </a:rPr>
              <a:t>86% sensitivity and 75% specificity </a:t>
            </a:r>
            <a:r>
              <a:rPr lang="en-US" dirty="0" smtClean="0"/>
              <a:t>in detecting substance abuse when used in infectious disease clinics with HIV-positive individuals</a:t>
            </a:r>
          </a:p>
          <a:p>
            <a:r>
              <a:rPr lang="en-US" b="1" dirty="0" smtClean="0">
                <a:solidFill>
                  <a:srgbClr val="FFFF00"/>
                </a:solidFill>
              </a:rPr>
              <a:t>AUDIT-C</a:t>
            </a:r>
            <a:r>
              <a:rPr lang="en-US" dirty="0" smtClean="0"/>
              <a:t> (3 questions) – found to be </a:t>
            </a:r>
            <a:r>
              <a:rPr lang="en-US" dirty="0" smtClean="0">
                <a:solidFill>
                  <a:srgbClr val="FFC000"/>
                </a:solidFill>
              </a:rPr>
              <a:t>as effective as the full AUDIT</a:t>
            </a:r>
            <a:r>
              <a:rPr lang="en-US" dirty="0" smtClean="0"/>
              <a:t> in detecting at-risk alcohol use when used in high volume HIV-care centers</a:t>
            </a:r>
          </a:p>
        </p:txBody>
      </p:sp>
      <p:sp>
        <p:nvSpPr>
          <p:cNvPr id="8" name="TextBox 7"/>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C000"/>
                </a:solidFill>
                <a:latin typeface="+mj-lt"/>
              </a:rPr>
              <a:t>SOURCE: Omni Institute, 2012. </a:t>
            </a:r>
            <a:endParaRPr lang="en-US" sz="1400" dirty="0">
              <a:solidFill>
                <a:srgbClr val="FFC000"/>
              </a:solidFill>
              <a:latin typeface="+mj-lt"/>
            </a:endParaRPr>
          </a:p>
        </p:txBody>
      </p:sp>
      <p:sp>
        <p:nvSpPr>
          <p:cNvPr id="9"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50</a:t>
            </a:fld>
            <a:endParaRPr lang="en-US" dirty="0"/>
          </a:p>
        </p:txBody>
      </p:sp>
    </p:spTree>
    <p:extLst>
      <p:ext uri="{BB962C8B-B14F-4D97-AF65-F5344CB8AC3E}">
        <p14:creationId xmlns:p14="http://schemas.microsoft.com/office/powerpoint/2010/main" val="29834499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smtClean="0">
                <a:effectLst>
                  <a:outerShdw blurRad="38100" dist="38100" dir="2700000" algn="tl">
                    <a:srgbClr val="000000">
                      <a:alpha val="43137"/>
                    </a:srgbClr>
                  </a:outerShdw>
                </a:effectLst>
              </a:rPr>
              <a:t>HIV Care Providers’ Implementation of Routine Alcohol SBI among Patients</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sz="2800" dirty="0" smtClean="0"/>
              <a:t>HIV Providers </a:t>
            </a:r>
            <a:r>
              <a:rPr lang="en-US" sz="2800" dirty="0" smtClean="0">
                <a:solidFill>
                  <a:srgbClr val="FFC000"/>
                </a:solidFill>
              </a:rPr>
              <a:t>routinely implemented </a:t>
            </a:r>
            <a:r>
              <a:rPr lang="en-US" sz="2800" dirty="0" smtClean="0"/>
              <a:t>at least 5 (of 11) alcohol SBI components if they had:</a:t>
            </a:r>
          </a:p>
          <a:p>
            <a:pPr marL="850900" lvl="1" indent="-457200">
              <a:buClr>
                <a:srgbClr val="FFFF00"/>
              </a:buClr>
              <a:buFont typeface="+mj-lt"/>
              <a:buAutoNum type="arabicPeriod"/>
            </a:pPr>
            <a:r>
              <a:rPr lang="en-US" sz="2800" dirty="0" smtClean="0"/>
              <a:t>A specific caseload (and were responsible for a smaller # of patients)</a:t>
            </a:r>
          </a:p>
          <a:p>
            <a:pPr marL="850900" lvl="1" indent="-457200">
              <a:buClr>
                <a:srgbClr val="FFFF00"/>
              </a:buClr>
              <a:buFont typeface="+mj-lt"/>
              <a:buAutoNum type="arabicPeriod"/>
            </a:pPr>
            <a:r>
              <a:rPr lang="en-US" sz="2800" dirty="0" smtClean="0"/>
              <a:t>Greater exposure to information about alcohol’s effects on HIV</a:t>
            </a:r>
          </a:p>
          <a:p>
            <a:pPr marL="850900" lvl="1" indent="-457200">
              <a:buClr>
                <a:srgbClr val="FFFF00"/>
              </a:buClr>
              <a:buFont typeface="+mj-lt"/>
              <a:buAutoNum type="arabicPeriod"/>
            </a:pPr>
            <a:r>
              <a:rPr lang="en-US" sz="2800" dirty="0" smtClean="0"/>
              <a:t>Been in present position for at least 1 year</a:t>
            </a:r>
          </a:p>
          <a:p>
            <a:pPr marL="850900" lvl="1" indent="-457200">
              <a:buClr>
                <a:srgbClr val="FFFF00"/>
              </a:buClr>
              <a:buFont typeface="+mj-lt"/>
              <a:buAutoNum type="arabicPeriod"/>
            </a:pPr>
            <a:r>
              <a:rPr lang="en-US" sz="2800" dirty="0" smtClean="0"/>
              <a:t>Greater self-efficacy to support patient’s alcohol reduction efforts</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51</a:t>
            </a:fld>
            <a:endParaRPr lang="en-US" dirty="0"/>
          </a:p>
        </p:txBody>
      </p:sp>
      <p:sp>
        <p:nvSpPr>
          <p:cNvPr id="7" name="TextBox 6"/>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C000"/>
                </a:solidFill>
                <a:latin typeface="+mj-lt"/>
              </a:rPr>
              <a:t>SOURCE: Omni Institute, 2012. </a:t>
            </a:r>
            <a:endParaRPr lang="en-US" sz="1400" dirty="0">
              <a:solidFill>
                <a:srgbClr val="FFC000"/>
              </a:solidFill>
              <a:latin typeface="+mj-lt"/>
            </a:endParaRPr>
          </a:p>
        </p:txBody>
      </p:sp>
    </p:spTree>
    <p:extLst>
      <p:ext uri="{BB962C8B-B14F-4D97-AF65-F5344CB8AC3E}">
        <p14:creationId xmlns:p14="http://schemas.microsoft.com/office/powerpoint/2010/main" val="4876688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923544"/>
            <a:ext cx="7391400" cy="905256"/>
          </a:xfrm>
        </p:spPr>
        <p:txBody>
          <a:bodyPr>
            <a:normAutofit fontScale="90000"/>
          </a:bodyPr>
          <a:lstStyle/>
          <a:p>
            <a:pPr algn="ctr" fontAlgn="auto">
              <a:spcAft>
                <a:spcPts val="0"/>
              </a:spcAft>
              <a:defRPr/>
            </a:pPr>
            <a:r>
              <a:rPr sz="4400" dirty="0" smtClean="0">
                <a:solidFill>
                  <a:schemeClr val="tx2"/>
                </a:solidFill>
              </a:rPr>
              <a:t>I</a:t>
            </a:r>
            <a:r>
              <a:rPr lang="en-US" sz="4400" dirty="0" smtClean="0">
                <a:solidFill>
                  <a:schemeClr val="tx2"/>
                </a:solidFill>
              </a:rPr>
              <a:t>m</a:t>
            </a:r>
            <a:r>
              <a:rPr sz="4400" dirty="0" smtClean="0">
                <a:solidFill>
                  <a:schemeClr val="tx2"/>
                </a:solidFill>
              </a:rPr>
              <a:t>pact of a Computer-Assisted SBIRT Program in an HIV Setting</a:t>
            </a:r>
          </a:p>
        </p:txBody>
      </p:sp>
      <p:sp>
        <p:nvSpPr>
          <p:cNvPr id="6147" name="Rectangle 3"/>
          <p:cNvSpPr>
            <a:spLocks noGrp="1" noChangeArrowheads="1"/>
          </p:cNvSpPr>
          <p:nvPr>
            <p:ph type="body" idx="1"/>
          </p:nvPr>
        </p:nvSpPr>
        <p:spPr>
          <a:xfrm>
            <a:off x="347662" y="1752600"/>
            <a:ext cx="8643938" cy="4877317"/>
          </a:xfrm>
        </p:spPr>
        <p:txBody>
          <a:bodyPr>
            <a:noAutofit/>
          </a:bodyPr>
          <a:lstStyle/>
          <a:p>
            <a:pPr marL="228600" lvl="1" indent="-228600" fontAlgn="auto">
              <a:spcBef>
                <a:spcPts val="0"/>
              </a:spcBef>
              <a:spcAft>
                <a:spcPts val="0"/>
              </a:spcAft>
              <a:buClr>
                <a:srgbClr val="FFFF00"/>
              </a:buClr>
              <a:buFont typeface="Arial" pitchFamily="34" charset="0"/>
              <a:buChar char="•"/>
              <a:defRPr/>
            </a:pPr>
            <a:r>
              <a:rPr lang="en-US" sz="3000" dirty="0" smtClean="0">
                <a:solidFill>
                  <a:srgbClr val="FFC000"/>
                </a:solidFill>
              </a:rPr>
              <a:t>Implemented in San Francisco General Hospital’s Positive Health Program </a:t>
            </a:r>
            <a:r>
              <a:rPr lang="en-US" sz="3000" dirty="0">
                <a:solidFill>
                  <a:srgbClr val="FFC000"/>
                </a:solidFill>
              </a:rPr>
              <a:t>(PHP) in </a:t>
            </a:r>
            <a:r>
              <a:rPr lang="en-US" sz="3000" dirty="0" smtClean="0">
                <a:solidFill>
                  <a:srgbClr val="FFC000"/>
                </a:solidFill>
              </a:rPr>
              <a:t>2010-11:</a:t>
            </a:r>
          </a:p>
          <a:p>
            <a:pPr marL="503237" lvl="2" indent="-228600" fontAlgn="auto">
              <a:spcBef>
                <a:spcPts val="0"/>
              </a:spcBef>
              <a:spcAft>
                <a:spcPts val="0"/>
              </a:spcAft>
              <a:buClr>
                <a:srgbClr val="FFFF00"/>
              </a:buClr>
              <a:buFont typeface="Arial" pitchFamily="34" charset="0"/>
              <a:buChar char="•"/>
              <a:defRPr/>
            </a:pPr>
            <a:r>
              <a:rPr lang="en-US" sz="2800" dirty="0" smtClean="0">
                <a:solidFill>
                  <a:schemeClr val="tx1"/>
                </a:solidFill>
              </a:rPr>
              <a:t>Most </a:t>
            </a:r>
            <a:r>
              <a:rPr lang="en-US" sz="2800" dirty="0" smtClean="0">
                <a:solidFill>
                  <a:srgbClr val="FFC000"/>
                </a:solidFill>
              </a:rPr>
              <a:t>common substances </a:t>
            </a:r>
            <a:r>
              <a:rPr lang="en-US" sz="2800" dirty="0" smtClean="0">
                <a:solidFill>
                  <a:schemeClr val="tx1"/>
                </a:solidFill>
              </a:rPr>
              <a:t>reported were: tobacco (68%), alcohol (64%), cannabis (58%), cocaine (39%), amphetamines (37%), nonmedical sedative use (32%), and nonmedical opioid use (26%).</a:t>
            </a:r>
          </a:p>
          <a:p>
            <a:pPr marL="503237" lvl="2" indent="-228600" fontAlgn="auto">
              <a:spcBef>
                <a:spcPts val="0"/>
              </a:spcBef>
              <a:spcAft>
                <a:spcPts val="0"/>
              </a:spcAft>
              <a:buClr>
                <a:srgbClr val="FFFF00"/>
              </a:buClr>
              <a:buFont typeface="Arial" pitchFamily="34" charset="0"/>
              <a:buChar char="•"/>
              <a:defRPr/>
            </a:pPr>
            <a:r>
              <a:rPr lang="en-US" sz="2800" dirty="0" smtClean="0">
                <a:solidFill>
                  <a:schemeClr val="tx1"/>
                </a:solidFill>
              </a:rPr>
              <a:t>SBI for unhealthy substance use is </a:t>
            </a:r>
            <a:r>
              <a:rPr lang="en-US" sz="2800" dirty="0" smtClean="0">
                <a:solidFill>
                  <a:srgbClr val="FFC000"/>
                </a:solidFill>
              </a:rPr>
              <a:t>acceptable</a:t>
            </a:r>
            <a:r>
              <a:rPr lang="en-US" sz="2800" dirty="0" smtClean="0">
                <a:solidFill>
                  <a:srgbClr val="FFFF00"/>
                </a:solidFill>
              </a:rPr>
              <a:t> </a:t>
            </a:r>
            <a:r>
              <a:rPr lang="en-US" sz="2800" dirty="0" smtClean="0">
                <a:solidFill>
                  <a:schemeClr val="tx1"/>
                </a:solidFill>
              </a:rPr>
              <a:t>to patients in HIV primary care settings</a:t>
            </a:r>
          </a:p>
          <a:p>
            <a:pPr marL="503237" lvl="2" indent="-228600" fontAlgn="auto">
              <a:spcBef>
                <a:spcPts val="0"/>
              </a:spcBef>
              <a:spcAft>
                <a:spcPts val="0"/>
              </a:spcAft>
              <a:buClr>
                <a:srgbClr val="FFFF00"/>
              </a:buClr>
              <a:buFont typeface="Arial" pitchFamily="34" charset="0"/>
              <a:buChar char="•"/>
              <a:defRPr/>
            </a:pPr>
            <a:r>
              <a:rPr lang="en-US" sz="2800" dirty="0" smtClean="0">
                <a:solidFill>
                  <a:schemeClr val="tx1"/>
                </a:solidFill>
              </a:rPr>
              <a:t>Significant </a:t>
            </a:r>
            <a:r>
              <a:rPr lang="en-US" sz="2800" dirty="0" smtClean="0">
                <a:solidFill>
                  <a:srgbClr val="FFC000"/>
                </a:solidFill>
              </a:rPr>
              <a:t>decreases observed with amphetamines and sedatives</a:t>
            </a:r>
            <a:r>
              <a:rPr lang="en-US" sz="2800" dirty="0" smtClean="0">
                <a:solidFill>
                  <a:schemeClr val="tx1"/>
                </a:solidFill>
              </a:rPr>
              <a:t>; </a:t>
            </a:r>
            <a:r>
              <a:rPr lang="en-US" sz="2800" dirty="0" smtClean="0">
                <a:solidFill>
                  <a:srgbClr val="FFC000"/>
                </a:solidFill>
              </a:rPr>
              <a:t>significant increase </a:t>
            </a:r>
            <a:r>
              <a:rPr lang="en-US" sz="2800" dirty="0" smtClean="0">
                <a:solidFill>
                  <a:schemeClr val="tx1"/>
                </a:solidFill>
              </a:rPr>
              <a:t>in number of patients with </a:t>
            </a:r>
            <a:r>
              <a:rPr lang="en-US" sz="2800" dirty="0" smtClean="0">
                <a:solidFill>
                  <a:srgbClr val="FFC000"/>
                </a:solidFill>
              </a:rPr>
              <a:t>HIV viral suppression</a:t>
            </a:r>
            <a:r>
              <a:rPr lang="en-US" sz="2400" dirty="0" smtClean="0"/>
              <a:t>. </a:t>
            </a:r>
            <a:endParaRPr lang="en-US" sz="2400" dirty="0"/>
          </a:p>
        </p:txBody>
      </p:sp>
      <p:sp>
        <p:nvSpPr>
          <p:cNvPr id="4" name="TextBox 3"/>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C000"/>
                </a:solidFill>
                <a:latin typeface="+mj-lt"/>
              </a:rPr>
              <a:t>SOURCE: Dawson Rose et al., 2012.</a:t>
            </a:r>
            <a:endParaRPr lang="en-US" sz="1400" dirty="0">
              <a:solidFill>
                <a:srgbClr val="FFC000"/>
              </a:solidFill>
              <a:latin typeface="+mj-lt"/>
            </a:endParaRP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52</a:t>
            </a:fld>
            <a:endParaRPr lang="en-US" dirty="0"/>
          </a:p>
        </p:txBody>
      </p:sp>
    </p:spTree>
    <p:extLst>
      <p:ext uri="{BB962C8B-B14F-4D97-AF65-F5344CB8AC3E}">
        <p14:creationId xmlns:p14="http://schemas.microsoft.com/office/powerpoint/2010/main" val="387770891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838200"/>
            <a:ext cx="7391400" cy="905256"/>
          </a:xfrm>
        </p:spPr>
        <p:txBody>
          <a:bodyPr>
            <a:normAutofit fontScale="90000"/>
          </a:bodyPr>
          <a:lstStyle/>
          <a:p>
            <a:pPr algn="ctr" fontAlgn="auto">
              <a:spcAft>
                <a:spcPts val="0"/>
              </a:spcAft>
              <a:defRPr/>
            </a:pPr>
            <a:r>
              <a:rPr sz="4400" dirty="0" smtClean="0">
                <a:solidFill>
                  <a:schemeClr val="tx2"/>
                </a:solidFill>
              </a:rPr>
              <a:t>Colorado's Ryan White Collaborative SBIRT P</a:t>
            </a:r>
            <a:r>
              <a:rPr lang="en-US" sz="4400" dirty="0" smtClean="0">
                <a:solidFill>
                  <a:schemeClr val="tx2"/>
                </a:solidFill>
              </a:rPr>
              <a:t>r</a:t>
            </a:r>
            <a:r>
              <a:rPr sz="4400" dirty="0" smtClean="0">
                <a:solidFill>
                  <a:schemeClr val="tx2"/>
                </a:solidFill>
              </a:rPr>
              <a:t>oject</a:t>
            </a:r>
          </a:p>
        </p:txBody>
      </p:sp>
      <p:sp>
        <p:nvSpPr>
          <p:cNvPr id="6147" name="Rectangle 3"/>
          <p:cNvSpPr>
            <a:spLocks noGrp="1" noChangeArrowheads="1"/>
          </p:cNvSpPr>
          <p:nvPr>
            <p:ph type="body" idx="1"/>
          </p:nvPr>
        </p:nvSpPr>
        <p:spPr>
          <a:xfrm>
            <a:off x="347662" y="1666739"/>
            <a:ext cx="8643938" cy="4877317"/>
          </a:xfrm>
        </p:spPr>
        <p:txBody>
          <a:bodyPr>
            <a:noAutofit/>
          </a:bodyPr>
          <a:lstStyle/>
          <a:p>
            <a:pPr marL="228600" lvl="1" indent="-228600" fontAlgn="auto">
              <a:spcBef>
                <a:spcPts val="0"/>
              </a:spcBef>
              <a:spcAft>
                <a:spcPts val="0"/>
              </a:spcAft>
              <a:buClr>
                <a:srgbClr val="FFFF00"/>
              </a:buClr>
              <a:buFont typeface="Arial" pitchFamily="34" charset="0"/>
              <a:buChar char="•"/>
              <a:defRPr/>
            </a:pPr>
            <a:r>
              <a:rPr lang="en-US" sz="3000" dirty="0" smtClean="0">
                <a:solidFill>
                  <a:schemeClr val="tx1"/>
                </a:solidFill>
              </a:rPr>
              <a:t>Of 2,500 patients screened:</a:t>
            </a:r>
          </a:p>
          <a:p>
            <a:pPr marL="776287" lvl="3" indent="-228600" fontAlgn="auto">
              <a:spcBef>
                <a:spcPts val="0"/>
              </a:spcBef>
              <a:spcAft>
                <a:spcPts val="0"/>
              </a:spcAft>
              <a:buClr>
                <a:srgbClr val="FFFF00"/>
              </a:buClr>
              <a:buFont typeface="Arial" pitchFamily="34" charset="0"/>
              <a:buChar char="•"/>
              <a:defRPr/>
            </a:pPr>
            <a:r>
              <a:rPr lang="en-US" sz="2600" dirty="0">
                <a:solidFill>
                  <a:srgbClr val="FFC000"/>
                </a:solidFill>
              </a:rPr>
              <a:t>31% </a:t>
            </a:r>
            <a:r>
              <a:rPr lang="en-US" sz="2600" dirty="0" smtClean="0">
                <a:solidFill>
                  <a:srgbClr val="FFC000"/>
                </a:solidFill>
              </a:rPr>
              <a:t>(n=775) received </a:t>
            </a:r>
            <a:r>
              <a:rPr lang="en-US" sz="2600" dirty="0">
                <a:solidFill>
                  <a:srgbClr val="FFC000"/>
                </a:solidFill>
              </a:rPr>
              <a:t>a </a:t>
            </a:r>
            <a:r>
              <a:rPr lang="en-US" sz="2600" dirty="0" smtClean="0">
                <a:solidFill>
                  <a:srgbClr val="FFC000"/>
                </a:solidFill>
              </a:rPr>
              <a:t>BI </a:t>
            </a:r>
            <a:r>
              <a:rPr lang="en-US" sz="2600" dirty="0">
                <a:solidFill>
                  <a:srgbClr val="FFC000"/>
                </a:solidFill>
              </a:rPr>
              <a:t>for risky alcohol, tobacco, </a:t>
            </a:r>
            <a:r>
              <a:rPr lang="en-US" sz="2600" dirty="0" smtClean="0">
                <a:solidFill>
                  <a:srgbClr val="FFC000"/>
                </a:solidFill>
              </a:rPr>
              <a:t/>
            </a:r>
            <a:br>
              <a:rPr lang="en-US" sz="2600" dirty="0" smtClean="0">
                <a:solidFill>
                  <a:srgbClr val="FFC000"/>
                </a:solidFill>
              </a:rPr>
            </a:br>
            <a:r>
              <a:rPr lang="en-US" sz="2600" dirty="0" smtClean="0">
                <a:solidFill>
                  <a:srgbClr val="FFC000"/>
                </a:solidFill>
              </a:rPr>
              <a:t>or </a:t>
            </a:r>
            <a:r>
              <a:rPr lang="en-US" sz="2600" dirty="0">
                <a:solidFill>
                  <a:srgbClr val="FFC000"/>
                </a:solidFill>
              </a:rPr>
              <a:t>drug use</a:t>
            </a:r>
          </a:p>
          <a:p>
            <a:pPr marL="776287" lvl="3" indent="-228600" fontAlgn="auto">
              <a:spcBef>
                <a:spcPts val="0"/>
              </a:spcBef>
              <a:spcAft>
                <a:spcPts val="0"/>
              </a:spcAft>
              <a:buClr>
                <a:srgbClr val="FFFF00"/>
              </a:buClr>
              <a:buFont typeface="Arial" pitchFamily="34" charset="0"/>
              <a:buChar char="•"/>
              <a:defRPr/>
            </a:pPr>
            <a:r>
              <a:rPr lang="en-US" sz="2600" dirty="0">
                <a:solidFill>
                  <a:srgbClr val="FFC000"/>
                </a:solidFill>
              </a:rPr>
              <a:t>23% </a:t>
            </a:r>
            <a:r>
              <a:rPr lang="en-US" sz="2600" dirty="0" smtClean="0">
                <a:solidFill>
                  <a:srgbClr val="FFC000"/>
                </a:solidFill>
              </a:rPr>
              <a:t>(n=575) were </a:t>
            </a:r>
            <a:r>
              <a:rPr lang="en-US" sz="2600" dirty="0">
                <a:solidFill>
                  <a:srgbClr val="FFC000"/>
                </a:solidFill>
              </a:rPr>
              <a:t>referred for therapy or specialized </a:t>
            </a:r>
            <a:r>
              <a:rPr lang="en-US" sz="2600" dirty="0" smtClean="0">
                <a:solidFill>
                  <a:srgbClr val="FFC000"/>
                </a:solidFill>
              </a:rPr>
              <a:t>treatment</a:t>
            </a:r>
          </a:p>
          <a:p>
            <a:pPr marL="228600" lvl="1" indent="-228600" fontAlgn="auto">
              <a:spcBef>
                <a:spcPts val="1200"/>
              </a:spcBef>
              <a:spcAft>
                <a:spcPts val="0"/>
              </a:spcAft>
              <a:buClr>
                <a:srgbClr val="FFFF00"/>
              </a:buClr>
              <a:buFont typeface="Arial" pitchFamily="34" charset="0"/>
              <a:buChar char="•"/>
              <a:defRPr/>
            </a:pPr>
            <a:r>
              <a:rPr lang="en-US" sz="3000" dirty="0" smtClean="0">
                <a:solidFill>
                  <a:schemeClr val="tx1"/>
                </a:solidFill>
              </a:rPr>
              <a:t>Recommendations for standardizing SBIRT in HIV settings include:</a:t>
            </a:r>
          </a:p>
          <a:p>
            <a:pPr marL="776287" lvl="3" indent="-228600" fontAlgn="auto">
              <a:spcBef>
                <a:spcPts val="0"/>
              </a:spcBef>
              <a:spcAft>
                <a:spcPts val="0"/>
              </a:spcAft>
              <a:buClr>
                <a:srgbClr val="FFFF00"/>
              </a:buClr>
              <a:buFont typeface="Arial" pitchFamily="34" charset="0"/>
              <a:buChar char="•"/>
              <a:defRPr/>
            </a:pPr>
            <a:r>
              <a:rPr lang="en-US" sz="2600" dirty="0" smtClean="0">
                <a:solidFill>
                  <a:srgbClr val="FFC000"/>
                </a:solidFill>
              </a:rPr>
              <a:t>Apply a systematic screening  approach</a:t>
            </a:r>
          </a:p>
          <a:p>
            <a:pPr marL="776287" lvl="3" indent="-228600" fontAlgn="auto">
              <a:spcBef>
                <a:spcPts val="0"/>
              </a:spcBef>
              <a:spcAft>
                <a:spcPts val="0"/>
              </a:spcAft>
              <a:buClr>
                <a:srgbClr val="FFFF00"/>
              </a:buClr>
              <a:buFont typeface="Arial" pitchFamily="34" charset="0"/>
              <a:buChar char="•"/>
              <a:defRPr/>
            </a:pPr>
            <a:r>
              <a:rPr lang="en-US" sz="2600" dirty="0" smtClean="0">
                <a:solidFill>
                  <a:srgbClr val="FFC000"/>
                </a:solidFill>
              </a:rPr>
              <a:t>Train providers to conduct BI</a:t>
            </a:r>
          </a:p>
          <a:p>
            <a:pPr marL="776287" lvl="3" indent="-228600" fontAlgn="auto">
              <a:spcBef>
                <a:spcPts val="0"/>
              </a:spcBef>
              <a:spcAft>
                <a:spcPts val="0"/>
              </a:spcAft>
              <a:buClr>
                <a:srgbClr val="FFFF00"/>
              </a:buClr>
              <a:buFont typeface="Arial" pitchFamily="34" charset="0"/>
              <a:buChar char="•"/>
              <a:defRPr/>
            </a:pPr>
            <a:r>
              <a:rPr lang="en-US" sz="2600" dirty="0" smtClean="0">
                <a:solidFill>
                  <a:srgbClr val="FFC000"/>
                </a:solidFill>
              </a:rPr>
              <a:t>Establish a referral network</a:t>
            </a:r>
          </a:p>
          <a:p>
            <a:pPr marL="776287" lvl="3" indent="-228600" fontAlgn="auto">
              <a:spcBef>
                <a:spcPts val="0"/>
              </a:spcBef>
              <a:spcAft>
                <a:spcPts val="0"/>
              </a:spcAft>
              <a:buClr>
                <a:srgbClr val="FFFF00"/>
              </a:buClr>
              <a:buFont typeface="Arial" pitchFamily="34" charset="0"/>
              <a:buChar char="•"/>
              <a:defRPr/>
            </a:pPr>
            <a:r>
              <a:rPr lang="en-US" sz="2600" dirty="0" smtClean="0">
                <a:solidFill>
                  <a:srgbClr val="FFC000"/>
                </a:solidFill>
              </a:rPr>
              <a:t>Integrate SBIRT with adherence and retention efforts</a:t>
            </a:r>
          </a:p>
        </p:txBody>
      </p:sp>
      <p:sp>
        <p:nvSpPr>
          <p:cNvPr id="4" name="TextBox 3"/>
          <p:cNvSpPr txBox="1"/>
          <p:nvPr/>
        </p:nvSpPr>
        <p:spPr>
          <a:xfrm>
            <a:off x="0" y="6550223"/>
            <a:ext cx="8601076" cy="307777"/>
          </a:xfrm>
          <a:prstGeom prst="rect">
            <a:avLst/>
          </a:prstGeom>
          <a:noFill/>
        </p:spPr>
        <p:txBody>
          <a:bodyPr wrap="square">
            <a:spAutoFit/>
          </a:bodyPr>
          <a:lstStyle/>
          <a:p>
            <a:pPr>
              <a:defRPr/>
            </a:pPr>
            <a:r>
              <a:rPr lang="en-US" sz="1400" dirty="0" smtClean="0">
                <a:solidFill>
                  <a:srgbClr val="FFC000"/>
                </a:solidFill>
                <a:latin typeface="+mj-lt"/>
              </a:rPr>
              <a:t>SOURCE: Fischer, L., 2012.</a:t>
            </a:r>
            <a:endParaRPr lang="en-US" sz="1400" dirty="0">
              <a:solidFill>
                <a:srgbClr val="FFC000"/>
              </a:solidFill>
              <a:latin typeface="+mj-lt"/>
            </a:endParaRP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53</a:t>
            </a:fld>
            <a:endParaRPr lang="en-US" dirty="0"/>
          </a:p>
        </p:txBody>
      </p:sp>
    </p:spTree>
    <p:extLst>
      <p:ext uri="{BB962C8B-B14F-4D97-AF65-F5344CB8AC3E}">
        <p14:creationId xmlns:p14="http://schemas.microsoft.com/office/powerpoint/2010/main" val="138162783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914400" y="838200"/>
            <a:ext cx="7315200" cy="829056"/>
          </a:xfrm>
        </p:spPr>
        <p:txBody>
          <a:bodyPr/>
          <a:lstStyle/>
          <a:p>
            <a:pPr algn="ctr"/>
            <a:r>
              <a:rPr lang="en-US" sz="4400" dirty="0" smtClean="0">
                <a:solidFill>
                  <a:schemeClr val="tx2"/>
                </a:solidFill>
              </a:rPr>
              <a:t>Activity: Adoption of SBIRT </a:t>
            </a:r>
          </a:p>
        </p:txBody>
      </p:sp>
      <p:sp>
        <p:nvSpPr>
          <p:cNvPr id="15364" name="Rectangle 3"/>
          <p:cNvSpPr>
            <a:spLocks noGrp="1" noChangeArrowheads="1"/>
          </p:cNvSpPr>
          <p:nvPr>
            <p:ph type="body" idx="1"/>
          </p:nvPr>
        </p:nvSpPr>
        <p:spPr>
          <a:xfrm>
            <a:off x="0" y="2362200"/>
            <a:ext cx="9144000" cy="3657600"/>
          </a:xfrm>
        </p:spPr>
        <p:txBody>
          <a:bodyPr>
            <a:noAutofit/>
          </a:bodyPr>
          <a:lstStyle/>
          <a:p>
            <a:pPr marL="609600" indent="-609600" algn="ctr">
              <a:buClr>
                <a:schemeClr val="folHlink"/>
              </a:buClr>
              <a:buNone/>
            </a:pPr>
            <a:r>
              <a:rPr lang="en-US" sz="3600" dirty="0" smtClean="0"/>
              <a:t>Can SBIRT work in your setting?</a:t>
            </a:r>
          </a:p>
          <a:p>
            <a:pPr marL="609600" indent="-609600" algn="ctr">
              <a:buClr>
                <a:schemeClr val="folHlink"/>
              </a:buClr>
              <a:buNone/>
            </a:pPr>
            <a:endParaRPr lang="en-US" sz="3600" dirty="0">
              <a:solidFill>
                <a:srgbClr val="FFC000"/>
              </a:solidFill>
            </a:endParaRPr>
          </a:p>
          <a:p>
            <a:pPr marL="609600" indent="-609600" algn="ctr">
              <a:buClr>
                <a:schemeClr val="folHlink"/>
              </a:buClr>
              <a:buNone/>
            </a:pPr>
            <a:r>
              <a:rPr lang="en-US" sz="3600" dirty="0" smtClean="0">
                <a:solidFill>
                  <a:srgbClr val="FFC000"/>
                </a:solidFill>
              </a:rPr>
              <a:t>Form pairs or small groups; Identify 1-2 barriers and 1-2 facilitators of SBIRT adoption within in your work setting</a:t>
            </a:r>
          </a:p>
          <a:p>
            <a:pPr marL="609600" indent="-609600" algn="ctr">
              <a:buClr>
                <a:schemeClr val="folHlink"/>
              </a:buClr>
              <a:buNone/>
            </a:pPr>
            <a:r>
              <a:rPr lang="en-US" sz="3600" dirty="0" smtClean="0"/>
              <a:t> </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54</a:t>
            </a:fld>
            <a:endParaRPr lang="en-US" dirty="0"/>
          </a:p>
        </p:txBody>
      </p:sp>
    </p:spTree>
    <p:extLst>
      <p:ext uri="{BB962C8B-B14F-4D97-AF65-F5344CB8AC3E}">
        <p14:creationId xmlns:p14="http://schemas.microsoft.com/office/powerpoint/2010/main" val="232128356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4098" name="Title 3"/>
          <p:cNvSpPr>
            <a:spLocks noGrp="1"/>
          </p:cNvSpPr>
          <p:nvPr>
            <p:ph type="title"/>
          </p:nvPr>
        </p:nvSpPr>
        <p:spPr>
          <a:xfrm>
            <a:off x="914400" y="0"/>
            <a:ext cx="7315200" cy="3599688"/>
          </a:xfrm>
        </p:spPr>
        <p:txBody>
          <a:bodyPr>
            <a:normAutofit/>
          </a:bodyPr>
          <a:lstStyle/>
          <a:p>
            <a:pPr algn="ctr" eaLnBrk="1" hangingPunct="1"/>
            <a:r>
              <a:rPr lang="en-US" sz="4400" b="1" dirty="0" smtClean="0">
                <a:effectLst>
                  <a:outerShdw blurRad="38100" dist="38100" dir="2700000" algn="tl">
                    <a:srgbClr val="000000">
                      <a:alpha val="43137"/>
                    </a:srgbClr>
                  </a:outerShdw>
                </a:effectLst>
              </a:rPr>
              <a:t>Screening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to Identify Patients At Risk for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Substance Use Problems</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endParaRPr lang="en-US" b="1" dirty="0" smtClean="0">
              <a:effectLst>
                <a:outerShdw blurRad="38100" dist="38100" dir="2700000" algn="tl">
                  <a:srgbClr val="000000">
                    <a:alpha val="43137"/>
                  </a:srgbClr>
                </a:outerShdw>
              </a:effectLst>
            </a:endParaRP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55</a:t>
            </a:fld>
            <a:endParaRPr lang="en-US" dirty="0"/>
          </a:p>
        </p:txBody>
      </p:sp>
      <p:pic>
        <p:nvPicPr>
          <p:cNvPr id="4" name="Picture 14" descr="pics2"/>
          <p:cNvPicPr>
            <a:picLocks noChangeAspect="1" noChangeArrowheads="1"/>
          </p:cNvPicPr>
          <p:nvPr/>
        </p:nvPicPr>
        <p:blipFill>
          <a:blip r:embed="rId4"/>
          <a:srcRect/>
          <a:stretch>
            <a:fillRect/>
          </a:stretch>
        </p:blipFill>
        <p:spPr bwMode="auto">
          <a:xfrm>
            <a:off x="2743200" y="3048000"/>
            <a:ext cx="3238500" cy="312420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7239626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36867"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166" t="4301" r="2784" b="3456"/>
          <a:stretch/>
        </p:blipFill>
        <p:spPr>
          <a:xfrm>
            <a:off x="172117" y="1362456"/>
            <a:ext cx="4361783" cy="2963112"/>
          </a:xfrm>
          <a:prstGeom prst="roundRect">
            <a:avLst>
              <a:gd name="adj" fmla="val 13219"/>
            </a:avLst>
          </a:prstGeom>
          <a:ln>
            <a:noFill/>
          </a:ln>
          <a:effectLst>
            <a:glow rad="228600">
              <a:srgbClr val="FF9900">
                <a:alpha val="40000"/>
              </a:srgbClr>
            </a:glow>
            <a:outerShdw blurRad="76200" dist="38100" dir="7800000" algn="tl" rotWithShape="0">
              <a:srgbClr val="000000">
                <a:alpha val="40000"/>
              </a:srgbClr>
            </a:outerShdw>
            <a:softEdge rad="127000"/>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2"/>
          <p:cNvSpPr txBox="1">
            <a:spLocks noChangeArrowheads="1"/>
          </p:cNvSpPr>
          <p:nvPr/>
        </p:nvSpPr>
        <p:spPr bwMode="auto">
          <a:xfrm>
            <a:off x="838200" y="0"/>
            <a:ext cx="7391400" cy="1362456"/>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fontAlgn="auto">
              <a:lnSpc>
                <a:spcPct val="80000"/>
              </a:lnSpc>
              <a:spcAft>
                <a:spcPts val="0"/>
              </a:spcAft>
              <a:defRPr/>
            </a:pPr>
            <a:r>
              <a:rPr lang="en-US" sz="4400" b="1" dirty="0" smtClean="0">
                <a:effectLst>
                  <a:outerShdw blurRad="38100" dist="38100" dir="2700000" algn="tl">
                    <a:srgbClr val="000000">
                      <a:alpha val="43137"/>
                    </a:srgbClr>
                  </a:outerShdw>
                </a:effectLst>
              </a:rPr>
              <a:t>What is a Standard Drink?</a:t>
            </a:r>
          </a:p>
        </p:txBody>
      </p:sp>
      <p:pic>
        <p:nvPicPr>
          <p:cNvPr id="4" name="Picture 3" descr="LUNCH"/>
          <p:cNvPicPr>
            <a:picLocks noGrp="1" noChangeAspect="1" noChangeArrowheads="1"/>
          </p:cNvPicPr>
          <p:nvPr/>
        </p:nvPicPr>
        <p:blipFill>
          <a:blip r:embed="rId5" cstate="print"/>
          <a:srcRect/>
          <a:stretch>
            <a:fillRect/>
          </a:stretch>
        </p:blipFill>
        <p:spPr>
          <a:xfrm>
            <a:off x="3581400" y="3733800"/>
            <a:ext cx="5181600" cy="3010263"/>
          </a:xfrm>
          <a:prstGeom prst="rect">
            <a:avLst/>
          </a:prstGeom>
          <a:noFill/>
          <a:ln>
            <a:solidFill>
              <a:schemeClr val="tx1"/>
            </a:solidFill>
          </a:ln>
          <a:effectLst>
            <a:softEdge rad="127000"/>
          </a:effectLst>
        </p:spPr>
      </p:pic>
      <p:sp>
        <p:nvSpPr>
          <p:cNvPr id="5" name="Slide Number Placeholder 1"/>
          <p:cNvSpPr>
            <a:spLocks noGrp="1"/>
          </p:cNvSpPr>
          <p:nvPr>
            <p:ph type="sldNum" sz="quarter" idx="12"/>
          </p:nvPr>
        </p:nvSpPr>
        <p:spPr>
          <a:xfrm>
            <a:off x="8305800" y="6400800"/>
            <a:ext cx="762000" cy="365125"/>
          </a:xfrm>
        </p:spPr>
        <p:txBody>
          <a:bodyPr/>
          <a:lstStyle/>
          <a:p>
            <a:pPr>
              <a:defRPr/>
            </a:pPr>
            <a:fld id="{2D15A5B2-D3D7-4912-8390-4F00C27E8DDB}" type="slidenum">
              <a:rPr lang="en-US" smtClean="0"/>
              <a:pPr>
                <a:defRPr/>
              </a:pPr>
              <a:t>56</a:t>
            </a:fld>
            <a:endParaRPr lang="en-US" dirty="0"/>
          </a:p>
        </p:txBody>
      </p:sp>
    </p:spTree>
    <p:extLst>
      <p:ext uri="{BB962C8B-B14F-4D97-AF65-F5344CB8AC3E}">
        <p14:creationId xmlns:p14="http://schemas.microsoft.com/office/powerpoint/2010/main" val="7802174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circle(in)">
                                      <p:cBhvr>
                                        <p:cTn id="7" dur="2000"/>
                                        <p:tgtEl>
                                          <p:spTgt spid="36867"/>
                                        </p:tgtEl>
                                      </p:cBhvr>
                                    </p:animEffect>
                                  </p:childTnLst>
                                </p:cTn>
                              </p:par>
                            </p:childTnLst>
                          </p:cTn>
                        </p:par>
                        <p:par>
                          <p:cTn id="8" fill="hold">
                            <p:stCondLst>
                              <p:cond delay="2000"/>
                            </p:stCondLst>
                            <p:childTnLst>
                              <p:par>
                                <p:cTn id="9" presetID="6" presetClass="entr" presetSubtype="16" fill="hold" nodeType="after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a:xfrm>
            <a:off x="462579" y="1371600"/>
            <a:ext cx="8305800" cy="4114800"/>
          </a:xfrm>
        </p:spPr>
        <p:txBody>
          <a:bodyPr/>
          <a:lstStyle/>
          <a:p>
            <a:pPr marL="319088" indent="-319088" defTabSz="341313" eaLnBrk="1" hangingPunct="1">
              <a:lnSpc>
                <a:spcPct val="90000"/>
              </a:lnSpc>
              <a:spcBef>
                <a:spcPct val="30000"/>
              </a:spcBef>
            </a:pPr>
            <a:r>
              <a:rPr lang="en-US" sz="2800" b="1" dirty="0" smtClean="0">
                <a:solidFill>
                  <a:srgbClr val="FFFF00"/>
                </a:solidFill>
                <a:cs typeface="Arial" charset="0"/>
              </a:rPr>
              <a:t>Men</a:t>
            </a:r>
            <a:r>
              <a:rPr lang="en-US" sz="2800" dirty="0" smtClean="0">
                <a:cs typeface="Arial" charset="0"/>
              </a:rPr>
              <a:t>: No more that </a:t>
            </a:r>
            <a:r>
              <a:rPr lang="en-US" sz="2800" b="1" dirty="0" smtClean="0">
                <a:cs typeface="Arial" charset="0"/>
              </a:rPr>
              <a:t>4</a:t>
            </a:r>
            <a:r>
              <a:rPr lang="en-US" sz="2800" dirty="0" smtClean="0">
                <a:cs typeface="Arial" charset="0"/>
              </a:rPr>
              <a:t> drinks on any day and </a:t>
            </a:r>
            <a:r>
              <a:rPr lang="en-US" sz="2800" b="1" dirty="0" smtClean="0">
                <a:cs typeface="Arial" charset="0"/>
              </a:rPr>
              <a:t>14</a:t>
            </a:r>
            <a:r>
              <a:rPr lang="en-US" sz="2800" dirty="0" smtClean="0">
                <a:cs typeface="Arial" charset="0"/>
              </a:rPr>
              <a:t> drinks per week</a:t>
            </a:r>
          </a:p>
          <a:p>
            <a:pPr marL="319088" indent="-319088" defTabSz="341313" eaLnBrk="1" hangingPunct="1">
              <a:lnSpc>
                <a:spcPct val="90000"/>
              </a:lnSpc>
              <a:spcBef>
                <a:spcPct val="30000"/>
              </a:spcBef>
            </a:pPr>
            <a:r>
              <a:rPr lang="en-US" sz="2800" b="1" dirty="0" smtClean="0">
                <a:solidFill>
                  <a:srgbClr val="FFFF00"/>
                </a:solidFill>
                <a:cs typeface="Arial" charset="0"/>
              </a:rPr>
              <a:t>Women</a:t>
            </a:r>
            <a:r>
              <a:rPr lang="en-US" sz="2800" dirty="0" smtClean="0">
                <a:cs typeface="Arial" charset="0"/>
              </a:rPr>
              <a:t>: No more than </a:t>
            </a:r>
            <a:r>
              <a:rPr lang="en-US" sz="2800" b="1" dirty="0" smtClean="0">
                <a:cs typeface="Arial" charset="0"/>
              </a:rPr>
              <a:t>3</a:t>
            </a:r>
            <a:r>
              <a:rPr lang="en-US" sz="2800" dirty="0" smtClean="0">
                <a:cs typeface="Arial" charset="0"/>
              </a:rPr>
              <a:t> drinks on any day and </a:t>
            </a:r>
            <a:r>
              <a:rPr lang="en-US" sz="2800" b="1" dirty="0" smtClean="0">
                <a:cs typeface="Arial" charset="0"/>
              </a:rPr>
              <a:t>7 </a:t>
            </a:r>
            <a:r>
              <a:rPr lang="en-US" sz="2800" dirty="0" smtClean="0">
                <a:cs typeface="Arial" charset="0"/>
              </a:rPr>
              <a:t>drinks per week</a:t>
            </a:r>
          </a:p>
          <a:p>
            <a:pPr marL="319088" indent="-319088" defTabSz="341313" eaLnBrk="1" hangingPunct="1">
              <a:lnSpc>
                <a:spcPct val="90000"/>
              </a:lnSpc>
              <a:spcBef>
                <a:spcPct val="30000"/>
              </a:spcBef>
            </a:pPr>
            <a:r>
              <a:rPr lang="en-US" sz="2800" b="1" dirty="0" smtClean="0">
                <a:solidFill>
                  <a:srgbClr val="FFFF00"/>
                </a:solidFill>
                <a:cs typeface="Arial" charset="0"/>
              </a:rPr>
              <a:t>Men and Women &gt;65</a:t>
            </a:r>
            <a:r>
              <a:rPr lang="en-US" sz="2800" dirty="0" smtClean="0">
                <a:cs typeface="Arial" charset="0"/>
              </a:rPr>
              <a:t>: No more than </a:t>
            </a:r>
            <a:r>
              <a:rPr lang="en-US" sz="2800" b="1" dirty="0" smtClean="0">
                <a:cs typeface="Arial" charset="0"/>
              </a:rPr>
              <a:t>3</a:t>
            </a:r>
            <a:r>
              <a:rPr lang="en-US" sz="2800" dirty="0" smtClean="0">
                <a:cs typeface="Arial" charset="0"/>
              </a:rPr>
              <a:t> drinks </a:t>
            </a:r>
            <a:br>
              <a:rPr lang="en-US" sz="2800" dirty="0" smtClean="0">
                <a:cs typeface="Arial" charset="0"/>
              </a:rPr>
            </a:br>
            <a:r>
              <a:rPr lang="en-US" sz="2800" dirty="0" smtClean="0">
                <a:cs typeface="Arial" charset="0"/>
              </a:rPr>
              <a:t>on any day and </a:t>
            </a:r>
            <a:r>
              <a:rPr lang="en-US" sz="2800" b="1" dirty="0" smtClean="0">
                <a:cs typeface="Arial" charset="0"/>
              </a:rPr>
              <a:t>7</a:t>
            </a:r>
            <a:r>
              <a:rPr lang="en-US" sz="2800" dirty="0" smtClean="0">
                <a:cs typeface="Arial" charset="0"/>
              </a:rPr>
              <a:t> drinks per week</a:t>
            </a:r>
          </a:p>
        </p:txBody>
      </p:sp>
      <p:sp>
        <p:nvSpPr>
          <p:cNvPr id="37891" name="Rectangle 6"/>
          <p:cNvSpPr>
            <a:spLocks noChangeArrowheads="1"/>
          </p:cNvSpPr>
          <p:nvPr/>
        </p:nvSpPr>
        <p:spPr bwMode="auto">
          <a:xfrm>
            <a:off x="6931200" y="3730625"/>
            <a:ext cx="1208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US" sz="1400" dirty="0">
                <a:solidFill>
                  <a:srgbClr val="FFFF00"/>
                </a:solidFill>
              </a:rPr>
              <a:t>NIAAA, 2011</a:t>
            </a:r>
          </a:p>
        </p:txBody>
      </p:sp>
      <p:sp>
        <p:nvSpPr>
          <p:cNvPr id="37892" name="Rectangle 4"/>
          <p:cNvSpPr txBox="1">
            <a:spLocks noChangeArrowheads="1"/>
          </p:cNvSpPr>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chemeClr val="tx2"/>
                </a:solidFill>
                <a:effectLst>
                  <a:outerShdw blurRad="38100" dist="38100" dir="2700000" algn="tl">
                    <a:srgbClr val="000000">
                      <a:alpha val="43137"/>
                    </a:srgbClr>
                  </a:outerShdw>
                </a:effectLst>
                <a:latin typeface="+mj-lt"/>
                <a:ea typeface="+mj-ea"/>
              </a:rPr>
              <a:t>Drinking Guidelines</a:t>
            </a:r>
          </a:p>
        </p:txBody>
      </p:sp>
      <p:grpSp>
        <p:nvGrpSpPr>
          <p:cNvPr id="6" name="Group 5"/>
          <p:cNvGrpSpPr>
            <a:grpSpLocks/>
          </p:cNvGrpSpPr>
          <p:nvPr/>
        </p:nvGrpSpPr>
        <p:grpSpPr bwMode="auto">
          <a:xfrm>
            <a:off x="609600" y="4038600"/>
            <a:ext cx="7848600" cy="2784475"/>
            <a:chOff x="642716" y="4038600"/>
            <a:chExt cx="7205884" cy="2784231"/>
          </a:xfrm>
        </p:grpSpPr>
        <p:sp>
          <p:nvSpPr>
            <p:cNvPr id="4" name="Rectangle 3"/>
            <p:cNvSpPr/>
            <p:nvPr/>
          </p:nvSpPr>
          <p:spPr>
            <a:xfrm>
              <a:off x="642716" y="5298965"/>
              <a:ext cx="7205884" cy="1523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tabLst>
                  <a:tab pos="395288" algn="ctr"/>
                </a:tabLst>
                <a:defRPr/>
              </a:pPr>
              <a:r>
                <a:rPr lang="en-US" dirty="0">
                  <a:solidFill>
                    <a:schemeClr val="tx1"/>
                  </a:solidFill>
                </a:rPr>
                <a:t>  </a:t>
              </a:r>
              <a:r>
                <a:rPr lang="en-US" dirty="0" smtClean="0">
                  <a:solidFill>
                    <a:schemeClr val="tx1"/>
                  </a:solidFill>
                </a:rPr>
                <a:t>	           </a:t>
              </a:r>
              <a:r>
                <a:rPr lang="en-US" b="1" dirty="0">
                  <a:solidFill>
                    <a:schemeClr val="tx1"/>
                  </a:solidFill>
                </a:rPr>
                <a:t>285 ml                        100 ml                      </a:t>
              </a:r>
              <a:r>
                <a:rPr lang="en-US" b="1" dirty="0" smtClean="0">
                  <a:solidFill>
                    <a:schemeClr val="tx1"/>
                  </a:solidFill>
                </a:rPr>
                <a:t>    60 </a:t>
              </a:r>
              <a:r>
                <a:rPr lang="en-US" b="1" dirty="0">
                  <a:solidFill>
                    <a:schemeClr val="tx1"/>
                  </a:solidFill>
                </a:rPr>
                <a:t>ml                        </a:t>
              </a:r>
              <a:r>
                <a:rPr lang="en-US" b="1" dirty="0" smtClean="0">
                  <a:solidFill>
                    <a:schemeClr val="tx1"/>
                  </a:solidFill>
                </a:rPr>
                <a:t>  30 </a:t>
              </a:r>
              <a:r>
                <a:rPr lang="en-US" b="1" dirty="0">
                  <a:solidFill>
                    <a:schemeClr val="tx1"/>
                  </a:solidFill>
                </a:rPr>
                <a:t>ml</a:t>
              </a:r>
            </a:p>
            <a:p>
              <a:pPr>
                <a:tabLst>
                  <a:tab pos="395288" algn="ctr"/>
                </a:tabLst>
                <a:defRPr/>
              </a:pPr>
              <a:r>
                <a:rPr lang="en-US" b="1" dirty="0">
                  <a:solidFill>
                    <a:schemeClr val="tx1"/>
                  </a:solidFill>
                </a:rPr>
                <a:t>    </a:t>
              </a:r>
              <a:r>
                <a:rPr lang="en-US" b="1" dirty="0" smtClean="0">
                  <a:solidFill>
                    <a:schemeClr val="tx1"/>
                  </a:solidFill>
                </a:rPr>
                <a:t>           </a:t>
              </a:r>
              <a:r>
                <a:rPr lang="en-US" b="1" dirty="0">
                  <a:solidFill>
                    <a:schemeClr val="tx1"/>
                  </a:solidFill>
                </a:rPr>
                <a:t>Beer                           Wine                </a:t>
              </a:r>
              <a:r>
                <a:rPr lang="en-US" b="1" dirty="0" smtClean="0">
                  <a:solidFill>
                    <a:schemeClr val="tx1"/>
                  </a:solidFill>
                </a:rPr>
                <a:t>     </a:t>
              </a:r>
              <a:r>
                <a:rPr lang="en-US" b="1" dirty="0">
                  <a:solidFill>
                    <a:schemeClr val="tx1"/>
                  </a:solidFill>
                </a:rPr>
                <a:t>Fortified Wine             </a:t>
              </a:r>
              <a:r>
                <a:rPr lang="en-US" b="1" dirty="0" smtClean="0">
                  <a:solidFill>
                    <a:schemeClr val="tx1"/>
                  </a:solidFill>
                </a:rPr>
                <a:t>   </a:t>
              </a:r>
              <a:r>
                <a:rPr lang="en-US" b="1" dirty="0">
                  <a:solidFill>
                    <a:schemeClr val="tx1"/>
                  </a:solidFill>
                </a:rPr>
                <a:t>Liquor</a:t>
              </a:r>
            </a:p>
            <a:p>
              <a:pPr>
                <a:tabLst>
                  <a:tab pos="395288" algn="ctr"/>
                </a:tabLst>
                <a:defRPr/>
              </a:pPr>
              <a:r>
                <a:rPr lang="en-US" b="1" dirty="0">
                  <a:solidFill>
                    <a:schemeClr val="tx1"/>
                  </a:solidFill>
                </a:rPr>
                <a:t>  </a:t>
              </a:r>
              <a:r>
                <a:rPr lang="en-US" b="1" dirty="0" smtClean="0">
                  <a:solidFill>
                    <a:schemeClr val="tx1"/>
                  </a:solidFill>
                </a:rPr>
                <a:t>            </a:t>
              </a:r>
              <a:r>
                <a:rPr lang="en-US" b="1" dirty="0">
                  <a:solidFill>
                    <a:schemeClr val="tx1"/>
                  </a:solidFill>
                </a:rPr>
                <a:t>12 </a:t>
              </a:r>
              <a:r>
                <a:rPr lang="en-US" b="1" dirty="0" err="1">
                  <a:solidFill>
                    <a:schemeClr val="tx1"/>
                  </a:solidFill>
                </a:rPr>
                <a:t>oz</a:t>
              </a:r>
              <a:r>
                <a:rPr lang="en-US" b="1" dirty="0">
                  <a:solidFill>
                    <a:schemeClr val="tx1"/>
                  </a:solidFill>
                </a:rPr>
                <a:t>                            5 </a:t>
              </a:r>
              <a:r>
                <a:rPr lang="en-US" b="1" dirty="0" err="1">
                  <a:solidFill>
                    <a:schemeClr val="tx1"/>
                  </a:solidFill>
                </a:rPr>
                <a:t>oz</a:t>
              </a:r>
              <a:r>
                <a:rPr lang="en-US" b="1" dirty="0">
                  <a:solidFill>
                    <a:schemeClr val="tx1"/>
                  </a:solidFill>
                </a:rPr>
                <a:t>                         </a:t>
              </a:r>
              <a:r>
                <a:rPr lang="en-US" b="1" dirty="0" smtClean="0">
                  <a:solidFill>
                    <a:schemeClr val="tx1"/>
                  </a:solidFill>
                </a:rPr>
                <a:t>     3.5 </a:t>
              </a:r>
              <a:r>
                <a:rPr lang="en-US" b="1" dirty="0" err="1">
                  <a:solidFill>
                    <a:schemeClr val="tx1"/>
                  </a:solidFill>
                </a:rPr>
                <a:t>oz</a:t>
              </a:r>
              <a:r>
                <a:rPr lang="en-US" b="1" dirty="0">
                  <a:solidFill>
                    <a:schemeClr val="tx1"/>
                  </a:solidFill>
                </a:rPr>
                <a:t>                     </a:t>
              </a:r>
              <a:r>
                <a:rPr lang="en-US" b="1" dirty="0" smtClean="0">
                  <a:solidFill>
                    <a:schemeClr val="tx1"/>
                  </a:solidFill>
                </a:rPr>
                <a:t>   1.5 </a:t>
              </a:r>
              <a:r>
                <a:rPr lang="en-US" b="1" dirty="0" err="1">
                  <a:solidFill>
                    <a:schemeClr val="tx1"/>
                  </a:solidFill>
                </a:rPr>
                <a:t>oz</a:t>
              </a:r>
              <a:endParaRPr lang="en-US" b="1" dirty="0">
                <a:solidFill>
                  <a:schemeClr val="tx1"/>
                </a:solidFill>
              </a:endParaRPr>
            </a:p>
          </p:txBody>
        </p:sp>
        <p:pic>
          <p:nvPicPr>
            <p:cNvPr id="37895" name="Picture 12" descr="http://www.completefitness.com.au/articles/ia/alcoholstandarddrinks.gif"/>
            <p:cNvPicPr>
              <a:picLocks noChangeAspect="1" noChangeArrowheads="1"/>
            </p:cNvPicPr>
            <p:nvPr/>
          </p:nvPicPr>
          <p:blipFill>
            <a:blip r:embed="rId4">
              <a:extLst>
                <a:ext uri="{28A0092B-C50C-407E-A947-70E740481C1C}">
                  <a14:useLocalDpi xmlns:a14="http://schemas.microsoft.com/office/drawing/2010/main" val="0"/>
                </a:ext>
              </a:extLst>
            </a:blip>
            <a:srcRect l="23318" b="21964"/>
            <a:stretch>
              <a:fillRect/>
            </a:stretch>
          </p:blipFill>
          <p:spPr bwMode="auto">
            <a:xfrm>
              <a:off x="1034047" y="4038600"/>
              <a:ext cx="6493181"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57</a:t>
            </a:fld>
            <a:endParaRPr lang="en-US" dirty="0"/>
          </a:p>
        </p:txBody>
      </p:sp>
    </p:spTree>
    <p:extLst>
      <p:ext uri="{BB962C8B-B14F-4D97-AF65-F5344CB8AC3E}">
        <p14:creationId xmlns:p14="http://schemas.microsoft.com/office/powerpoint/2010/main" val="20942964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746">
                                            <p:txEl>
                                              <p:pRg st="0" end="0"/>
                                            </p:txEl>
                                          </p:spTgt>
                                        </p:tgtEl>
                                        <p:attrNameLst>
                                          <p:attrName>style.visibility</p:attrName>
                                        </p:attrNameLst>
                                      </p:cBhvr>
                                      <p:to>
                                        <p:strVal val="visible"/>
                                      </p:to>
                                    </p:set>
                                    <p:animEffect transition="in" filter="wipe(up)">
                                      <p:cBhvr>
                                        <p:cTn id="12" dur="500"/>
                                        <p:tgtEl>
                                          <p:spTgt spid="317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746">
                                            <p:txEl>
                                              <p:pRg st="1" end="1"/>
                                            </p:txEl>
                                          </p:spTgt>
                                        </p:tgtEl>
                                        <p:attrNameLst>
                                          <p:attrName>style.visibility</p:attrName>
                                        </p:attrNameLst>
                                      </p:cBhvr>
                                      <p:to>
                                        <p:strVal val="visible"/>
                                      </p:to>
                                    </p:set>
                                    <p:animEffect transition="in" filter="wipe(up)">
                                      <p:cBhvr>
                                        <p:cTn id="17" dur="500"/>
                                        <p:tgtEl>
                                          <p:spTgt spid="3174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1746">
                                            <p:txEl>
                                              <p:pRg st="2" end="2"/>
                                            </p:txEl>
                                          </p:spTgt>
                                        </p:tgtEl>
                                        <p:attrNameLst>
                                          <p:attrName>style.visibility</p:attrName>
                                        </p:attrNameLst>
                                      </p:cBhvr>
                                      <p:to>
                                        <p:strVal val="visible"/>
                                      </p:to>
                                    </p:set>
                                    <p:animEffect transition="in" filter="wipe(up)">
                                      <p:cBhvr>
                                        <p:cTn id="22" dur="500"/>
                                        <p:tgtEl>
                                          <p:spTgt spid="317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838200" y="6361113"/>
            <a:ext cx="3138488" cy="436562"/>
          </a:xfrm>
          <a:prstGeom prst="rect">
            <a:avLst/>
          </a:prstGeom>
          <a:noFill/>
          <a:ln w="9525">
            <a:noFill/>
            <a:miter lim="800000"/>
            <a:headEnd/>
            <a:tailEnd/>
          </a:ln>
        </p:spPr>
        <p:txBody>
          <a:bodyPr>
            <a:spAutoFit/>
          </a:bodyPr>
          <a:lstStyle/>
          <a:p>
            <a:pPr algn="ctr">
              <a:lnSpc>
                <a:spcPct val="80000"/>
              </a:lnSpc>
              <a:defRPr/>
            </a:pPr>
            <a:r>
              <a:rPr lang="en-US" sz="2800" b="1" dirty="0">
                <a:solidFill>
                  <a:srgbClr val="FFFF00"/>
                </a:solidFill>
                <a:latin typeface="+mn-lt"/>
              </a:rPr>
              <a:t>Screening</a:t>
            </a:r>
          </a:p>
        </p:txBody>
      </p:sp>
      <p:sp>
        <p:nvSpPr>
          <p:cNvPr id="10" name="TextBox 9"/>
          <p:cNvSpPr txBox="1">
            <a:spLocks noChangeArrowheads="1"/>
          </p:cNvSpPr>
          <p:nvPr/>
        </p:nvSpPr>
        <p:spPr bwMode="auto">
          <a:xfrm>
            <a:off x="5284788" y="5919788"/>
            <a:ext cx="3271837" cy="445635"/>
          </a:xfrm>
          <a:prstGeom prst="rect">
            <a:avLst/>
          </a:prstGeom>
          <a:noFill/>
          <a:ln w="9525">
            <a:noFill/>
            <a:miter lim="800000"/>
            <a:headEnd/>
            <a:tailEnd/>
          </a:ln>
        </p:spPr>
        <p:txBody>
          <a:bodyPr>
            <a:spAutoFit/>
          </a:bodyPr>
          <a:lstStyle/>
          <a:p>
            <a:pPr algn="ctr">
              <a:lnSpc>
                <a:spcPct val="80000"/>
              </a:lnSpc>
              <a:defRPr/>
            </a:pPr>
            <a:r>
              <a:rPr lang="en-US" sz="2800" b="1" dirty="0">
                <a:solidFill>
                  <a:srgbClr val="FFFF00"/>
                </a:solidFill>
                <a:latin typeface="+mn-lt"/>
              </a:rPr>
              <a:t>Assessment</a:t>
            </a:r>
          </a:p>
        </p:txBody>
      </p:sp>
      <p:sp>
        <p:nvSpPr>
          <p:cNvPr id="3" name="TextBox 2"/>
          <p:cNvSpPr txBox="1"/>
          <p:nvPr/>
        </p:nvSpPr>
        <p:spPr>
          <a:xfrm>
            <a:off x="457200" y="838200"/>
            <a:ext cx="8229600" cy="769938"/>
          </a:xfrm>
          <a:prstGeom prst="rect">
            <a:avLst/>
          </a:prstGeom>
          <a:noFill/>
        </p:spPr>
        <p:txBody>
          <a:bodyPr>
            <a:spAutoFit/>
          </a:bodyPr>
          <a:lstStyle/>
          <a:p>
            <a:pPr algn="ctr">
              <a:defRPr/>
            </a:pPr>
            <a:r>
              <a:rPr lang="en-US" sz="4400" b="1" dirty="0">
                <a:solidFill>
                  <a:schemeClr val="tx2"/>
                </a:solidFill>
                <a:effectLst>
                  <a:outerShdw blurRad="38100" dist="38100" dir="2700000" algn="tl">
                    <a:srgbClr val="000000">
                      <a:alpha val="43137"/>
                    </a:srgbClr>
                  </a:outerShdw>
                </a:effectLst>
                <a:latin typeface="+mj-lt"/>
              </a:rPr>
              <a:t>What’s going on in these pictures?</a:t>
            </a:r>
          </a:p>
        </p:txBody>
      </p:sp>
      <p:pic>
        <p:nvPicPr>
          <p:cNvPr id="2" name="Picture 1"/>
          <p:cNvPicPr>
            <a:picLocks noChangeAspect="1"/>
          </p:cNvPicPr>
          <p:nvPr/>
        </p:nvPicPr>
        <p:blipFill>
          <a:blip r:embed="rId3"/>
          <a:stretch>
            <a:fillRect/>
          </a:stretch>
        </p:blipFill>
        <p:spPr>
          <a:xfrm>
            <a:off x="838200" y="1893888"/>
            <a:ext cx="3138488" cy="4294187"/>
          </a:xfrm>
          <a:prstGeom prst="rect">
            <a:avLst/>
          </a:prstGeom>
          <a:ln>
            <a:solidFill>
              <a:schemeClr val="tx1">
                <a:lumMod val="50000"/>
              </a:schemeClr>
            </a:solidFill>
          </a:ln>
          <a:effectLst>
            <a:outerShdw blurRad="50800" dist="38100" dir="8100000" algn="tr" rotWithShape="0">
              <a:prstClr val="black">
                <a:alpha val="40000"/>
              </a:prstClr>
            </a:outerShdw>
            <a:softEdge rad="127000"/>
          </a:effectLst>
        </p:spPr>
      </p:pic>
      <p:pic>
        <p:nvPicPr>
          <p:cNvPr id="4" name="Picture 3"/>
          <p:cNvPicPr>
            <a:picLocks noChangeAspect="1"/>
          </p:cNvPicPr>
          <p:nvPr/>
        </p:nvPicPr>
        <p:blipFill rotWithShape="1">
          <a:blip r:embed="rId4"/>
          <a:srcRect l="10260" r="3430"/>
          <a:stretch/>
        </p:blipFill>
        <p:spPr>
          <a:xfrm>
            <a:off x="4873337" y="2286000"/>
            <a:ext cx="3965863" cy="3048000"/>
          </a:xfrm>
          <a:prstGeom prst="rect">
            <a:avLst/>
          </a:prstGeom>
          <a:ln>
            <a:solidFill>
              <a:schemeClr val="tx1">
                <a:lumMod val="65000"/>
              </a:schemeClr>
            </a:solidFill>
          </a:ln>
          <a:effectLst>
            <a:outerShdw blurRad="50800" dist="38100" dir="2700000" algn="tl" rotWithShape="0">
              <a:prstClr val="black">
                <a:alpha val="40000"/>
              </a:prstClr>
            </a:outerShdw>
            <a:softEdge rad="127000"/>
          </a:effectLst>
        </p:spPr>
      </p:pic>
      <p:sp>
        <p:nvSpPr>
          <p:cNvPr id="8"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58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grpId="0" nodeType="after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box(out)">
                                      <p:cBhvr>
                                        <p:cTn id="10" dur="11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30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2300"/>
                            </p:stCondLst>
                            <p:childTnLst>
                              <p:par>
                                <p:cTn id="16" presetID="4" presetClass="entr" presetSubtype="32" fill="hold" grpId="0" nodeType="afterEffect">
                                  <p:stCondLst>
                                    <p:cond delay="1300"/>
                                  </p:stCondLst>
                                  <p:childTnLst>
                                    <p:set>
                                      <p:cBhvr>
                                        <p:cTn id="17" dur="1" fill="hold">
                                          <p:stCondLst>
                                            <p:cond delay="0"/>
                                          </p:stCondLst>
                                        </p:cTn>
                                        <p:tgtEl>
                                          <p:spTgt spid="10"/>
                                        </p:tgtEl>
                                        <p:attrNameLst>
                                          <p:attrName>style.visibility</p:attrName>
                                        </p:attrNameLst>
                                      </p:cBhvr>
                                      <p:to>
                                        <p:strVal val="visible"/>
                                      </p:to>
                                    </p:set>
                                    <p:animEffect transition="in" filter="box(out)">
                                      <p:cBhvr>
                                        <p:cTn id="18" dur="1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92393" y="685800"/>
            <a:ext cx="7772400" cy="926592"/>
          </a:xfrm>
        </p:spPr>
        <p:txBody>
          <a:bodyPr/>
          <a:lstStyle/>
          <a:p>
            <a:pPr algn="ctr" fontAlgn="auto">
              <a:lnSpc>
                <a:spcPct val="80000"/>
              </a:lnSpc>
              <a:spcAft>
                <a:spcPts val="0"/>
              </a:spcAft>
              <a:defRPr/>
            </a:pPr>
            <a:r>
              <a:rPr sz="4400" smtClean="0">
                <a:solidFill>
                  <a:schemeClr val="tx2"/>
                </a:solidFill>
              </a:rPr>
              <a:t>Types of Screening </a:t>
            </a:r>
            <a:r>
              <a:rPr sz="4400">
                <a:solidFill>
                  <a:schemeClr val="tx2"/>
                </a:solidFill>
              </a:rPr>
              <a:t>T</a:t>
            </a:r>
            <a:r>
              <a:rPr sz="4400" smtClean="0">
                <a:solidFill>
                  <a:schemeClr val="tx2"/>
                </a:solidFill>
              </a:rPr>
              <a:t>ools</a:t>
            </a:r>
            <a:r>
              <a:rPr sz="4000" smtClean="0"/>
              <a:t>	</a:t>
            </a:r>
          </a:p>
        </p:txBody>
      </p:sp>
      <p:sp>
        <p:nvSpPr>
          <p:cNvPr id="5123" name="Rectangle 3"/>
          <p:cNvSpPr>
            <a:spLocks noGrp="1" noChangeArrowheads="1"/>
          </p:cNvSpPr>
          <p:nvPr>
            <p:ph type="body" idx="1"/>
          </p:nvPr>
        </p:nvSpPr>
        <p:spPr>
          <a:xfrm>
            <a:off x="990600" y="1903413"/>
            <a:ext cx="3432175" cy="4116387"/>
          </a:xfrm>
        </p:spPr>
        <p:txBody>
          <a:bodyPr>
            <a:noAutofit/>
          </a:bodyPr>
          <a:lstStyle/>
          <a:p>
            <a:pPr fontAlgn="auto">
              <a:spcBef>
                <a:spcPts val="0"/>
              </a:spcBef>
              <a:spcAft>
                <a:spcPts val="0"/>
              </a:spcAft>
              <a:buClr>
                <a:schemeClr val="folHlink"/>
              </a:buClr>
              <a:buSzPct val="70000"/>
              <a:buFont typeface="Wingdings 2"/>
              <a:buNone/>
              <a:defRPr/>
            </a:pPr>
            <a:r>
              <a:rPr lang="en-US" sz="2600" b="1" dirty="0" smtClean="0">
                <a:solidFill>
                  <a:srgbClr val="FFFF00"/>
                </a:solidFill>
              </a:rPr>
              <a:t>Self-report</a:t>
            </a:r>
          </a:p>
          <a:p>
            <a:pPr marL="678942" lvl="1" indent="-285750" fontAlgn="auto">
              <a:spcBef>
                <a:spcPts val="0"/>
              </a:spcBef>
              <a:spcAft>
                <a:spcPts val="0"/>
              </a:spcAft>
              <a:buClr>
                <a:schemeClr val="bg2">
                  <a:lumMod val="60000"/>
                  <a:lumOff val="40000"/>
                </a:schemeClr>
              </a:buClr>
              <a:buFont typeface="Arial" pitchFamily="34" charset="0"/>
              <a:buChar char="•"/>
              <a:defRPr/>
            </a:pPr>
            <a:r>
              <a:rPr lang="en-US" sz="2600" dirty="0" smtClean="0"/>
              <a:t>Interview</a:t>
            </a:r>
          </a:p>
          <a:p>
            <a:pPr marL="678942" lvl="1" indent="-285750" fontAlgn="auto">
              <a:spcBef>
                <a:spcPts val="0"/>
              </a:spcBef>
              <a:spcAft>
                <a:spcPts val="0"/>
              </a:spcAft>
              <a:buClr>
                <a:schemeClr val="bg2">
                  <a:lumMod val="60000"/>
                  <a:lumOff val="40000"/>
                </a:schemeClr>
              </a:buClr>
              <a:buFont typeface="Arial" pitchFamily="34" charset="0"/>
              <a:buChar char="•"/>
              <a:defRPr/>
            </a:pPr>
            <a:r>
              <a:rPr lang="en-US" sz="2600" dirty="0" smtClean="0"/>
              <a:t>Self-administered questionnaires</a:t>
            </a:r>
          </a:p>
          <a:p>
            <a:pPr fontAlgn="auto">
              <a:spcBef>
                <a:spcPts val="0"/>
              </a:spcBef>
              <a:spcAft>
                <a:spcPts val="0"/>
              </a:spcAft>
              <a:buClr>
                <a:schemeClr val="folHlink"/>
              </a:buClr>
              <a:buSzPct val="70000"/>
              <a:buFont typeface="Wingdings 2"/>
              <a:buNone/>
              <a:defRPr/>
            </a:pPr>
            <a:r>
              <a:rPr lang="en-US" sz="2600" b="1" dirty="0" smtClean="0">
                <a:solidFill>
                  <a:srgbClr val="FFFF00"/>
                </a:solidFill>
              </a:rPr>
              <a:t>Biological markers</a:t>
            </a:r>
          </a:p>
          <a:p>
            <a:pPr marL="678942" lvl="1" indent="-285750" fontAlgn="auto">
              <a:spcBef>
                <a:spcPts val="0"/>
              </a:spcBef>
              <a:spcAft>
                <a:spcPts val="0"/>
              </a:spcAft>
              <a:buClr>
                <a:schemeClr val="bg2">
                  <a:lumMod val="60000"/>
                  <a:lumOff val="40000"/>
                </a:schemeClr>
              </a:buClr>
              <a:buFont typeface="Arial" pitchFamily="34" charset="0"/>
              <a:buChar char="•"/>
              <a:defRPr/>
            </a:pPr>
            <a:r>
              <a:rPr lang="en-US" sz="2600" dirty="0" smtClean="0"/>
              <a:t>Breathalyzer testing</a:t>
            </a:r>
          </a:p>
          <a:p>
            <a:pPr marL="678942" lvl="1" indent="-285750" fontAlgn="auto">
              <a:spcBef>
                <a:spcPts val="0"/>
              </a:spcBef>
              <a:spcAft>
                <a:spcPts val="0"/>
              </a:spcAft>
              <a:buClr>
                <a:schemeClr val="bg2">
                  <a:lumMod val="60000"/>
                  <a:lumOff val="40000"/>
                </a:schemeClr>
              </a:buClr>
              <a:buFont typeface="Arial" pitchFamily="34" charset="0"/>
              <a:buChar char="•"/>
              <a:defRPr/>
            </a:pPr>
            <a:r>
              <a:rPr lang="en-US" sz="2600" dirty="0" smtClean="0"/>
              <a:t>Blood alcohol levels</a:t>
            </a:r>
          </a:p>
          <a:p>
            <a:pPr marL="678942" lvl="1" indent="-285750" fontAlgn="auto">
              <a:spcBef>
                <a:spcPts val="0"/>
              </a:spcBef>
              <a:spcAft>
                <a:spcPts val="0"/>
              </a:spcAft>
              <a:buClr>
                <a:schemeClr val="bg2">
                  <a:lumMod val="60000"/>
                  <a:lumOff val="40000"/>
                </a:schemeClr>
              </a:buClr>
              <a:buFont typeface="Arial" pitchFamily="34" charset="0"/>
              <a:buChar char="•"/>
              <a:defRPr/>
            </a:pPr>
            <a:r>
              <a:rPr lang="en-US" sz="2600" dirty="0" smtClean="0"/>
              <a:t>Saliva or urine testing</a:t>
            </a:r>
          </a:p>
          <a:p>
            <a:pPr marL="678942" lvl="1" indent="-285750" fontAlgn="auto">
              <a:spcBef>
                <a:spcPts val="0"/>
              </a:spcBef>
              <a:spcAft>
                <a:spcPts val="0"/>
              </a:spcAft>
              <a:buClr>
                <a:schemeClr val="bg2">
                  <a:lumMod val="60000"/>
                  <a:lumOff val="40000"/>
                </a:schemeClr>
              </a:buClr>
              <a:buFont typeface="Arial" pitchFamily="34" charset="0"/>
              <a:buChar char="•"/>
              <a:defRPr/>
            </a:pPr>
            <a:r>
              <a:rPr lang="en-US" sz="2600" dirty="0" smtClean="0"/>
              <a:t>Serum drug testing</a:t>
            </a:r>
          </a:p>
        </p:txBody>
      </p:sp>
      <p:pic>
        <p:nvPicPr>
          <p:cNvPr id="45" name="Picture 44"/>
          <p:cNvPicPr>
            <a:picLocks noChangeAspect="1"/>
          </p:cNvPicPr>
          <p:nvPr/>
        </p:nvPicPr>
        <p:blipFill rotWithShape="1">
          <a:blip r:embed="rId3"/>
          <a:srcRect l="4664" t="6798" b="51241"/>
          <a:stretch/>
        </p:blipFill>
        <p:spPr>
          <a:xfrm rot="658726">
            <a:off x="5483225" y="2135188"/>
            <a:ext cx="2676525" cy="258762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rot="21235840">
            <a:off x="6248400" y="4872038"/>
            <a:ext cx="1905000" cy="1279525"/>
          </a:xfrm>
          <a:prstGeom prst="rect">
            <a:avLst/>
          </a:prstGeom>
          <a:ln>
            <a:solidFill>
              <a:schemeClr val="tx1">
                <a:lumMod val="65000"/>
              </a:schemeClr>
            </a:solidFill>
          </a:ln>
          <a:effectLst>
            <a:outerShdw blurRad="50800" dist="38100" dir="2700000" algn="tl" rotWithShape="0">
              <a:prstClr val="black">
                <a:alpha val="40000"/>
              </a:prstClr>
            </a:outerShdw>
          </a:effectLst>
        </p:spPr>
      </p:pic>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59</a:t>
            </a:fld>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0" y="381000"/>
            <a:ext cx="7315200" cy="1362456"/>
          </a:xfrm>
        </p:spPr>
        <p:txBody>
          <a:bodyPr/>
          <a:lstStyle/>
          <a:p>
            <a:pPr algn="ctr" fontAlgn="auto">
              <a:spcAft>
                <a:spcPts val="0"/>
              </a:spcAft>
              <a:defRPr/>
            </a:pPr>
            <a:r>
              <a:rPr dirty="0" smtClean="0"/>
              <a:t> </a:t>
            </a:r>
            <a:r>
              <a:rPr sz="4400" dirty="0" smtClean="0">
                <a:solidFill>
                  <a:schemeClr val="tx2"/>
                </a:solidFill>
              </a:rPr>
              <a:t>Test Your Knowledge</a:t>
            </a:r>
          </a:p>
        </p:txBody>
      </p:sp>
      <p:sp>
        <p:nvSpPr>
          <p:cNvPr id="19458" name="Content Placeholder 2"/>
          <p:cNvSpPr>
            <a:spLocks noGrp="1"/>
          </p:cNvSpPr>
          <p:nvPr>
            <p:ph type="body" idx="1"/>
          </p:nvPr>
        </p:nvSpPr>
        <p:spPr>
          <a:xfrm>
            <a:off x="914400" y="1752600"/>
            <a:ext cx="7315200" cy="2057400"/>
          </a:xfrm>
        </p:spPr>
        <p:txBody>
          <a:bodyPr/>
          <a:lstStyle/>
          <a:p>
            <a:pPr>
              <a:buFont typeface="Wingdings" pitchFamily="2" charset="2"/>
              <a:buNone/>
            </a:pPr>
            <a:r>
              <a:rPr lang="en-US" sz="3200" dirty="0" smtClean="0">
                <a:solidFill>
                  <a:srgbClr val="FFFF00"/>
                </a:solidFill>
              </a:rPr>
              <a:t>3. Because of the link between substance use and HIV, screening and brief intervention protocols have been routinely adopted in HIV care settings throughout the United States.</a:t>
            </a:r>
          </a:p>
        </p:txBody>
      </p:sp>
      <p:sp>
        <p:nvSpPr>
          <p:cNvPr id="5" name="TPAnswers"/>
          <p:cNvSpPr txBox="1">
            <a:spLocks/>
          </p:cNvSpPr>
          <p:nvPr>
            <p:custDataLst>
              <p:tags r:id="rId1"/>
            </p:custDataLst>
          </p:nvPr>
        </p:nvSpPr>
        <p:spPr bwMode="auto">
          <a:xfrm>
            <a:off x="990600" y="4419600"/>
            <a:ext cx="7543800" cy="2133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lvl1pPr marL="0" indent="0" algn="l" rtl="0" fontAlgn="base">
              <a:spcBef>
                <a:spcPct val="20000"/>
              </a:spcBef>
              <a:spcAft>
                <a:spcPct val="0"/>
              </a:spcAft>
              <a:buClr>
                <a:srgbClr val="0BD0D9"/>
              </a:buClr>
              <a:buSzPct val="95000"/>
              <a:buFont typeface="Wingdings 2" pitchFamily="18" charset="2"/>
              <a:buNone/>
              <a:defRPr sz="22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None/>
              <a:defRPr sz="1800" kern="1200">
                <a:solidFill>
                  <a:schemeClr val="tx1">
                    <a:tint val="75000"/>
                  </a:schemeClr>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None/>
              <a:defRPr sz="1600" kern="1200">
                <a:solidFill>
                  <a:schemeClr val="tx1">
                    <a:tint val="75000"/>
                  </a:schemeClr>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None/>
              <a:defRPr sz="1400" kern="1200">
                <a:solidFill>
                  <a:schemeClr val="tx1">
                    <a:tint val="75000"/>
                  </a:schemeClr>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None/>
              <a:defRPr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33400" indent="-533400">
              <a:spcAft>
                <a:spcPts val="0"/>
              </a:spcAft>
              <a:buClr>
                <a:srgbClr val="FFFF00"/>
              </a:buClr>
              <a:buFont typeface="Calibri" pitchFamily="34" charset="0"/>
              <a:buAutoNum type="alphaUcPeriod"/>
            </a:pPr>
            <a:r>
              <a:rPr lang="en-US" sz="2800" dirty="0" smtClean="0"/>
              <a:t>True</a:t>
            </a:r>
          </a:p>
          <a:p>
            <a:pPr marL="533400" indent="-533400">
              <a:spcAft>
                <a:spcPts val="0"/>
              </a:spcAft>
              <a:buClr>
                <a:srgbClr val="FFFF00"/>
              </a:buClr>
              <a:buFont typeface="Calibri" pitchFamily="34" charset="0"/>
              <a:buAutoNum type="alphaUcPeriod"/>
            </a:pPr>
            <a:r>
              <a:rPr lang="en-US" sz="2800" dirty="0" smtClean="0"/>
              <a:t>False</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a:t>
            </a:fld>
            <a:endParaRPr lang="en-US"/>
          </a:p>
        </p:txBody>
      </p:sp>
    </p:spTree>
    <p:extLst>
      <p:ext uri="{BB962C8B-B14F-4D97-AF65-F5344CB8AC3E}">
        <p14:creationId xmlns:p14="http://schemas.microsoft.com/office/powerpoint/2010/main" val="9472531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4400" y="914400"/>
            <a:ext cx="7315200" cy="1362456"/>
          </a:xfrm>
        </p:spPr>
        <p:txBody>
          <a:bodyPr>
            <a:normAutofit/>
          </a:bodyPr>
          <a:lstStyle/>
          <a:p>
            <a:pPr algn="ctr" fontAlgn="auto">
              <a:spcAft>
                <a:spcPts val="0"/>
              </a:spcAft>
              <a:defRPr/>
            </a:pPr>
            <a:r>
              <a:rPr sz="4400" dirty="0" smtClean="0">
                <a:solidFill>
                  <a:schemeClr val="tx2"/>
                </a:solidFill>
              </a:rPr>
              <a:t>Characteristics of a Good </a:t>
            </a:r>
            <a:br>
              <a:rPr sz="4400" dirty="0" smtClean="0">
                <a:solidFill>
                  <a:schemeClr val="tx2"/>
                </a:solidFill>
              </a:rPr>
            </a:br>
            <a:r>
              <a:rPr sz="4400" dirty="0" smtClean="0">
                <a:solidFill>
                  <a:schemeClr val="tx2"/>
                </a:solidFill>
              </a:rPr>
              <a:t>Screening Tool</a:t>
            </a:r>
          </a:p>
        </p:txBody>
      </p:sp>
      <p:sp>
        <p:nvSpPr>
          <p:cNvPr id="6147" name="Rectangle 3"/>
          <p:cNvSpPr>
            <a:spLocks noGrp="1" noChangeArrowheads="1"/>
          </p:cNvSpPr>
          <p:nvPr>
            <p:ph type="body" idx="1"/>
          </p:nvPr>
        </p:nvSpPr>
        <p:spPr>
          <a:xfrm>
            <a:off x="914400" y="2438400"/>
            <a:ext cx="7467600" cy="4267200"/>
          </a:xfrm>
        </p:spPr>
        <p:txBody>
          <a:bodyPr>
            <a:noAutofit/>
          </a:bodyPr>
          <a:lstStyle/>
          <a:p>
            <a:pPr marL="228600" lvl="1" indent="-228600" fontAlgn="auto">
              <a:spcBef>
                <a:spcPts val="0"/>
              </a:spcBef>
              <a:spcAft>
                <a:spcPts val="0"/>
              </a:spcAft>
              <a:buClr>
                <a:schemeClr val="bg2">
                  <a:lumMod val="60000"/>
                  <a:lumOff val="40000"/>
                </a:schemeClr>
              </a:buClr>
              <a:buFont typeface="Arial" pitchFamily="34" charset="0"/>
              <a:buChar char="•"/>
              <a:defRPr/>
            </a:pPr>
            <a:r>
              <a:rPr lang="en-US" sz="2800" dirty="0" smtClean="0">
                <a:solidFill>
                  <a:schemeClr val="tx1"/>
                </a:solidFill>
              </a:rPr>
              <a:t>Brief (10 or fewer questions)</a:t>
            </a:r>
          </a:p>
          <a:p>
            <a:pPr marL="228600" lvl="1" indent="-228600" fontAlgn="auto">
              <a:spcBef>
                <a:spcPts val="0"/>
              </a:spcBef>
              <a:spcAft>
                <a:spcPts val="0"/>
              </a:spcAft>
              <a:buClr>
                <a:schemeClr val="bg2">
                  <a:lumMod val="60000"/>
                  <a:lumOff val="40000"/>
                </a:schemeClr>
              </a:buClr>
              <a:buFont typeface="Arial" pitchFamily="34" charset="0"/>
              <a:buChar char="•"/>
              <a:defRPr/>
            </a:pPr>
            <a:endParaRPr lang="en-US" sz="1000" dirty="0" smtClean="0">
              <a:solidFill>
                <a:schemeClr val="tx1"/>
              </a:solidFill>
            </a:endParaRPr>
          </a:p>
          <a:p>
            <a:pPr marL="228600" lvl="1" indent="-228600" fontAlgn="auto">
              <a:spcBef>
                <a:spcPts val="0"/>
              </a:spcBef>
              <a:spcAft>
                <a:spcPts val="0"/>
              </a:spcAft>
              <a:buClr>
                <a:schemeClr val="bg2">
                  <a:lumMod val="60000"/>
                  <a:lumOff val="40000"/>
                </a:schemeClr>
              </a:buClr>
              <a:buFont typeface="Arial" pitchFamily="34" charset="0"/>
              <a:buChar char="•"/>
              <a:defRPr/>
            </a:pPr>
            <a:r>
              <a:rPr lang="en-US" sz="2800" dirty="0" smtClean="0">
                <a:solidFill>
                  <a:srgbClr val="FFFF00"/>
                </a:solidFill>
              </a:rPr>
              <a:t>Flexible</a:t>
            </a:r>
          </a:p>
          <a:p>
            <a:pPr marL="228600" lvl="1" indent="-228600" fontAlgn="auto">
              <a:spcBef>
                <a:spcPts val="0"/>
              </a:spcBef>
              <a:spcAft>
                <a:spcPts val="0"/>
              </a:spcAft>
              <a:buClr>
                <a:schemeClr val="bg2">
                  <a:lumMod val="60000"/>
                  <a:lumOff val="40000"/>
                </a:schemeClr>
              </a:buClr>
              <a:buFont typeface="Arial" pitchFamily="34" charset="0"/>
              <a:buChar char="•"/>
              <a:defRPr/>
            </a:pPr>
            <a:endParaRPr lang="en-US" sz="1000" dirty="0" smtClean="0">
              <a:solidFill>
                <a:schemeClr val="tx1"/>
              </a:solidFill>
            </a:endParaRPr>
          </a:p>
          <a:p>
            <a:pPr marL="228600" lvl="1" indent="-228600" fontAlgn="auto">
              <a:spcBef>
                <a:spcPts val="0"/>
              </a:spcBef>
              <a:spcAft>
                <a:spcPts val="0"/>
              </a:spcAft>
              <a:buClr>
                <a:schemeClr val="bg2">
                  <a:lumMod val="60000"/>
                  <a:lumOff val="40000"/>
                </a:schemeClr>
              </a:buClr>
              <a:buFont typeface="Arial" pitchFamily="34" charset="0"/>
              <a:buChar char="•"/>
              <a:defRPr/>
            </a:pPr>
            <a:r>
              <a:rPr lang="en-US" sz="2800" dirty="0" smtClean="0">
                <a:solidFill>
                  <a:schemeClr val="tx1"/>
                </a:solidFill>
              </a:rPr>
              <a:t>Easy to administer, easy for patient</a:t>
            </a:r>
          </a:p>
          <a:p>
            <a:pPr marL="228600" lvl="1" indent="-228600" fontAlgn="auto">
              <a:spcBef>
                <a:spcPts val="0"/>
              </a:spcBef>
              <a:spcAft>
                <a:spcPts val="0"/>
              </a:spcAft>
              <a:buClr>
                <a:schemeClr val="bg2">
                  <a:lumMod val="60000"/>
                  <a:lumOff val="40000"/>
                </a:schemeClr>
              </a:buClr>
              <a:buFont typeface="Arial" pitchFamily="34" charset="0"/>
              <a:buChar char="•"/>
              <a:defRPr/>
            </a:pPr>
            <a:endParaRPr lang="en-US" sz="1000" dirty="0" smtClean="0">
              <a:solidFill>
                <a:schemeClr val="tx1"/>
              </a:solidFill>
            </a:endParaRPr>
          </a:p>
          <a:p>
            <a:pPr marL="228600" lvl="1" indent="-228600" fontAlgn="auto">
              <a:spcBef>
                <a:spcPts val="0"/>
              </a:spcBef>
              <a:spcAft>
                <a:spcPts val="0"/>
              </a:spcAft>
              <a:buClr>
                <a:schemeClr val="bg2">
                  <a:lumMod val="60000"/>
                  <a:lumOff val="40000"/>
                </a:schemeClr>
              </a:buClr>
              <a:buFont typeface="Arial" pitchFamily="34" charset="0"/>
              <a:buChar char="•"/>
              <a:defRPr/>
            </a:pPr>
            <a:r>
              <a:rPr lang="en-US" sz="2800" dirty="0" smtClean="0">
                <a:solidFill>
                  <a:srgbClr val="FFFF00"/>
                </a:solidFill>
              </a:rPr>
              <a:t>Addresses alcohol and other drugs</a:t>
            </a:r>
          </a:p>
          <a:p>
            <a:pPr marL="228600" lvl="1" indent="-228600" fontAlgn="auto">
              <a:spcBef>
                <a:spcPts val="0"/>
              </a:spcBef>
              <a:spcAft>
                <a:spcPts val="0"/>
              </a:spcAft>
              <a:buClr>
                <a:schemeClr val="bg2">
                  <a:lumMod val="60000"/>
                  <a:lumOff val="40000"/>
                </a:schemeClr>
              </a:buClr>
              <a:buFont typeface="Arial" pitchFamily="34" charset="0"/>
              <a:buChar char="•"/>
              <a:defRPr/>
            </a:pPr>
            <a:endParaRPr lang="en-US" sz="1000" dirty="0" smtClean="0">
              <a:solidFill>
                <a:schemeClr val="tx1"/>
              </a:solidFill>
            </a:endParaRPr>
          </a:p>
          <a:p>
            <a:pPr marL="228600" lvl="1" indent="-228600" fontAlgn="auto">
              <a:spcBef>
                <a:spcPts val="0"/>
              </a:spcBef>
              <a:spcAft>
                <a:spcPts val="0"/>
              </a:spcAft>
              <a:buClr>
                <a:schemeClr val="bg2">
                  <a:lumMod val="60000"/>
                  <a:lumOff val="40000"/>
                </a:schemeClr>
              </a:buClr>
              <a:buFont typeface="Arial" pitchFamily="34" charset="0"/>
              <a:buChar char="•"/>
              <a:defRPr/>
            </a:pPr>
            <a:r>
              <a:rPr lang="en-US" sz="2800" dirty="0" smtClean="0">
                <a:solidFill>
                  <a:schemeClr val="tx1"/>
                </a:solidFill>
              </a:rPr>
              <a:t>Indicates need for further assessment or intervention</a:t>
            </a:r>
          </a:p>
          <a:p>
            <a:pPr marL="228600" lvl="1" indent="-228600" fontAlgn="auto">
              <a:spcBef>
                <a:spcPts val="0"/>
              </a:spcBef>
              <a:spcAft>
                <a:spcPts val="0"/>
              </a:spcAft>
              <a:buClr>
                <a:schemeClr val="bg2">
                  <a:lumMod val="60000"/>
                  <a:lumOff val="40000"/>
                </a:schemeClr>
              </a:buClr>
              <a:buFont typeface="Arial" pitchFamily="34" charset="0"/>
              <a:buChar char="•"/>
              <a:defRPr/>
            </a:pPr>
            <a:endParaRPr lang="en-US" sz="1000" dirty="0" smtClean="0">
              <a:solidFill>
                <a:schemeClr val="tx1"/>
              </a:solidFill>
            </a:endParaRPr>
          </a:p>
          <a:p>
            <a:pPr marL="228600" lvl="1" indent="-228600" fontAlgn="auto">
              <a:spcBef>
                <a:spcPts val="0"/>
              </a:spcBef>
              <a:spcAft>
                <a:spcPts val="0"/>
              </a:spcAft>
              <a:buClr>
                <a:schemeClr val="bg2">
                  <a:lumMod val="60000"/>
                  <a:lumOff val="40000"/>
                </a:schemeClr>
              </a:buClr>
              <a:buFont typeface="Arial" pitchFamily="34" charset="0"/>
              <a:buChar char="•"/>
              <a:defRPr/>
            </a:pPr>
            <a:r>
              <a:rPr lang="en-US" sz="2800" dirty="0" smtClean="0">
                <a:solidFill>
                  <a:srgbClr val="FFFF00"/>
                </a:solidFill>
              </a:rPr>
              <a:t>Has good “sensitivity” and “specificity”</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60</a:t>
            </a:fld>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38200" y="304800"/>
            <a:ext cx="7391400" cy="1362456"/>
          </a:xfrm>
        </p:spPr>
        <p:txBody>
          <a:bodyPr/>
          <a:lstStyle/>
          <a:p>
            <a:pPr algn="ctr" fontAlgn="auto">
              <a:lnSpc>
                <a:spcPct val="80000"/>
              </a:lnSpc>
              <a:spcAft>
                <a:spcPts val="0"/>
              </a:spcAft>
              <a:defRPr/>
            </a:pPr>
            <a:r>
              <a:rPr sz="4400" dirty="0" smtClean="0">
                <a:solidFill>
                  <a:schemeClr val="tx2"/>
                </a:solidFill>
              </a:rPr>
              <a:t>Benefits of Self-Report </a:t>
            </a:r>
            <a:r>
              <a:rPr sz="4400" dirty="0">
                <a:solidFill>
                  <a:schemeClr val="tx2"/>
                </a:solidFill>
              </a:rPr>
              <a:t>T</a:t>
            </a:r>
            <a:r>
              <a:rPr sz="4400" dirty="0" smtClean="0">
                <a:solidFill>
                  <a:schemeClr val="tx2"/>
                </a:solidFill>
              </a:rPr>
              <a:t>ools</a:t>
            </a:r>
          </a:p>
        </p:txBody>
      </p:sp>
      <p:sp>
        <p:nvSpPr>
          <p:cNvPr id="7171" name="Rectangle 3"/>
          <p:cNvSpPr>
            <a:spLocks noGrp="1" noChangeArrowheads="1"/>
          </p:cNvSpPr>
          <p:nvPr>
            <p:ph type="body" idx="1"/>
          </p:nvPr>
        </p:nvSpPr>
        <p:spPr>
          <a:xfrm>
            <a:off x="914400" y="1866900"/>
            <a:ext cx="3889375" cy="4076700"/>
          </a:xfrm>
        </p:spPr>
        <p:txBody>
          <a:bodyPr>
            <a:noAutofit/>
          </a:bodyPr>
          <a:lstStyle/>
          <a:p>
            <a:pPr marL="457200" indent="-457200" fontAlgn="auto">
              <a:spcBef>
                <a:spcPts val="0"/>
              </a:spcBef>
              <a:spcAft>
                <a:spcPts val="0"/>
              </a:spcAft>
              <a:buClr>
                <a:schemeClr val="bg2">
                  <a:lumMod val="60000"/>
                  <a:lumOff val="40000"/>
                </a:schemeClr>
              </a:buClr>
              <a:buFont typeface="Arial" pitchFamily="34" charset="0"/>
              <a:buChar char="•"/>
              <a:defRPr/>
            </a:pPr>
            <a:r>
              <a:rPr lang="en-US" sz="2800" dirty="0" smtClean="0"/>
              <a:t>Provide historical picture</a:t>
            </a:r>
          </a:p>
          <a:p>
            <a:pPr marL="457200" indent="-457200" fontAlgn="auto">
              <a:spcBef>
                <a:spcPts val="0"/>
              </a:spcBef>
              <a:spcAft>
                <a:spcPts val="0"/>
              </a:spcAft>
              <a:buClr>
                <a:schemeClr val="bg2">
                  <a:lumMod val="60000"/>
                  <a:lumOff val="40000"/>
                </a:schemeClr>
              </a:buClr>
              <a:buFont typeface="Arial" pitchFamily="34" charset="0"/>
              <a:buChar char="•"/>
              <a:defRPr/>
            </a:pPr>
            <a:r>
              <a:rPr lang="en-US" sz="2800" dirty="0" smtClean="0">
                <a:solidFill>
                  <a:srgbClr val="FFFF00"/>
                </a:solidFill>
              </a:rPr>
              <a:t>Inexpensive</a:t>
            </a:r>
          </a:p>
          <a:p>
            <a:pPr marL="457200" indent="-457200" fontAlgn="auto">
              <a:spcBef>
                <a:spcPts val="0"/>
              </a:spcBef>
              <a:spcAft>
                <a:spcPts val="0"/>
              </a:spcAft>
              <a:buClr>
                <a:schemeClr val="bg2">
                  <a:lumMod val="60000"/>
                  <a:lumOff val="40000"/>
                </a:schemeClr>
              </a:buClr>
              <a:buFont typeface="Arial" pitchFamily="34" charset="0"/>
              <a:buChar char="•"/>
              <a:defRPr/>
            </a:pPr>
            <a:r>
              <a:rPr lang="en-US" sz="2800" dirty="0" smtClean="0"/>
              <a:t>Non-invasive</a:t>
            </a:r>
          </a:p>
          <a:p>
            <a:pPr marL="457200" indent="-457200" fontAlgn="auto">
              <a:spcBef>
                <a:spcPts val="0"/>
              </a:spcBef>
              <a:spcAft>
                <a:spcPts val="0"/>
              </a:spcAft>
              <a:buClr>
                <a:schemeClr val="bg2">
                  <a:lumMod val="60000"/>
                  <a:lumOff val="40000"/>
                </a:schemeClr>
              </a:buClr>
              <a:buFont typeface="Arial" pitchFamily="34" charset="0"/>
              <a:buChar char="•"/>
              <a:defRPr/>
            </a:pPr>
            <a:r>
              <a:rPr lang="en-US" sz="2800" dirty="0" smtClean="0">
                <a:solidFill>
                  <a:srgbClr val="FFFF00"/>
                </a:solidFill>
              </a:rPr>
              <a:t>Highly sensitive for detecting potential problems or dependence</a:t>
            </a:r>
          </a:p>
        </p:txBody>
      </p:sp>
      <p:pic>
        <p:nvPicPr>
          <p:cNvPr id="50179" name="Picture 2"/>
          <p:cNvPicPr>
            <a:picLocks noChangeAspect="1"/>
          </p:cNvPicPr>
          <p:nvPr/>
        </p:nvPicPr>
        <p:blipFill>
          <a:blip r:embed="rId3"/>
          <a:srcRect/>
          <a:stretch>
            <a:fillRect/>
          </a:stretch>
        </p:blipFill>
        <p:spPr bwMode="auto">
          <a:xfrm>
            <a:off x="5257800" y="2720975"/>
            <a:ext cx="3124200" cy="3124200"/>
          </a:xfrm>
          <a:prstGeom prst="rect">
            <a:avLst/>
          </a:prstGeom>
          <a:noFill/>
          <a:ln w="9525">
            <a:noFill/>
            <a:miter lim="800000"/>
            <a:headEnd/>
            <a:tailEnd/>
          </a:ln>
        </p:spPr>
      </p:pic>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61</a:t>
            </a:fld>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762000" y="152400"/>
            <a:ext cx="7924800" cy="1524000"/>
          </a:xfrm>
        </p:spPr>
        <p:txBody>
          <a:bodyPr>
            <a:normAutofit/>
          </a:bodyPr>
          <a:lstStyle/>
          <a:p>
            <a:pPr algn="ctr" fontAlgn="auto">
              <a:spcAft>
                <a:spcPts val="0"/>
              </a:spcAft>
              <a:defRPr/>
            </a:pPr>
            <a:r>
              <a:rPr sz="4400" smtClean="0">
                <a:solidFill>
                  <a:schemeClr val="tx2"/>
                </a:solidFill>
              </a:rPr>
              <a:t>Enhancing Accuracy of Self-Report</a:t>
            </a:r>
            <a:endParaRPr sz="4400" smtClean="0"/>
          </a:p>
        </p:txBody>
      </p:sp>
      <p:sp>
        <p:nvSpPr>
          <p:cNvPr id="32772" name="Rectangle 3"/>
          <p:cNvSpPr>
            <a:spLocks noGrp="1" noChangeArrowheads="1"/>
          </p:cNvSpPr>
          <p:nvPr>
            <p:ph type="body" idx="1"/>
          </p:nvPr>
        </p:nvSpPr>
        <p:spPr>
          <a:xfrm>
            <a:off x="914400" y="2209800"/>
            <a:ext cx="7388225" cy="3276600"/>
          </a:xfrm>
        </p:spPr>
        <p:txBody>
          <a:bodyPr>
            <a:noAutofit/>
          </a:bodyPr>
          <a:lstStyle/>
          <a:p>
            <a:pPr fontAlgn="auto">
              <a:spcBef>
                <a:spcPts val="1000"/>
              </a:spcBef>
              <a:spcAft>
                <a:spcPts val="0"/>
              </a:spcAft>
              <a:buClr>
                <a:schemeClr val="bg2">
                  <a:lumMod val="60000"/>
                  <a:lumOff val="40000"/>
                </a:schemeClr>
              </a:buClr>
              <a:buFont typeface="Wingdings 2"/>
              <a:buNone/>
              <a:defRPr/>
            </a:pPr>
            <a:r>
              <a:rPr lang="en-US" sz="3000" dirty="0" smtClean="0"/>
              <a:t>Self-reports are more accurate when people are: </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3000" b="1" i="1" dirty="0" smtClean="0">
                <a:solidFill>
                  <a:srgbClr val="FFFF00"/>
                </a:solidFill>
              </a:rPr>
              <a:t>Alcohol- or drug-free </a:t>
            </a:r>
            <a:r>
              <a:rPr lang="en-US" sz="3000" dirty="0" smtClean="0"/>
              <a:t>when interviewed</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3000" dirty="0" smtClean="0"/>
              <a:t>Told that their information is </a:t>
            </a:r>
            <a:r>
              <a:rPr lang="en-US" sz="3000" b="1" i="1" dirty="0" smtClean="0">
                <a:solidFill>
                  <a:srgbClr val="FFFF00"/>
                </a:solidFill>
              </a:rPr>
              <a:t>confidential</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3000" dirty="0" smtClean="0"/>
              <a:t>Asked </a:t>
            </a:r>
            <a:r>
              <a:rPr lang="en-US" sz="3000" b="1" i="1" dirty="0" smtClean="0">
                <a:solidFill>
                  <a:srgbClr val="FFFF00"/>
                </a:solidFill>
              </a:rPr>
              <a:t>clearly worded, objective </a:t>
            </a:r>
            <a:r>
              <a:rPr lang="en-US" sz="3000" dirty="0" smtClean="0"/>
              <a:t>questions</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3000" dirty="0" smtClean="0"/>
              <a:t>Provided </a:t>
            </a:r>
            <a:r>
              <a:rPr lang="en-US" sz="3000" b="1" i="1" dirty="0" smtClean="0">
                <a:solidFill>
                  <a:srgbClr val="FFFF00"/>
                </a:solidFill>
              </a:rPr>
              <a:t>memory aides </a:t>
            </a:r>
            <a:r>
              <a:rPr lang="en-US" sz="3000" dirty="0" smtClean="0"/>
              <a:t>(calendars, </a:t>
            </a:r>
            <a:br>
              <a:rPr lang="en-US" sz="3000" dirty="0" smtClean="0"/>
            </a:br>
            <a:r>
              <a:rPr lang="en-US" sz="3000" dirty="0" smtClean="0"/>
              <a:t>response cards)</a:t>
            </a:r>
          </a:p>
          <a:p>
            <a:pPr fontAlgn="auto">
              <a:spcAft>
                <a:spcPts val="0"/>
              </a:spcAft>
              <a:buClr>
                <a:schemeClr val="accent3"/>
              </a:buClr>
              <a:buFontTx/>
              <a:buChar char="-"/>
              <a:defRPr/>
            </a:pPr>
            <a:endParaRPr lang="en-US" sz="3000" dirty="0" smtClean="0"/>
          </a:p>
          <a:p>
            <a:pPr fontAlgn="auto">
              <a:spcAft>
                <a:spcPts val="0"/>
              </a:spcAft>
              <a:buClr>
                <a:schemeClr val="accent3"/>
              </a:buClr>
              <a:buFontTx/>
              <a:buNone/>
              <a:defRPr/>
            </a:pPr>
            <a:endParaRPr lang="en-US" sz="3000"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62</a:t>
            </a:fld>
            <a:endParaRPr lang="en-US" dirty="0"/>
          </a:p>
        </p:txBody>
      </p:sp>
    </p:spTree>
    <p:extLst>
      <p:ext uri="{BB962C8B-B14F-4D97-AF65-F5344CB8AC3E}">
        <p14:creationId xmlns:p14="http://schemas.microsoft.com/office/powerpoint/2010/main" val="19650849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06882" name="Group 2"/>
          <p:cNvGraphicFramePr>
            <a:graphicFrameLocks noGrp="1"/>
          </p:cNvGraphicFramePr>
          <p:nvPr>
            <p:ph type="tbl" idx="4294967295"/>
            <p:extLst>
              <p:ext uri="{D42A27DB-BD31-4B8C-83A1-F6EECF244321}">
                <p14:modId xmlns:p14="http://schemas.microsoft.com/office/powerpoint/2010/main" val="3559965701"/>
              </p:ext>
            </p:extLst>
          </p:nvPr>
        </p:nvGraphicFramePr>
        <p:xfrm>
          <a:off x="0" y="435551"/>
          <a:ext cx="9143999" cy="5965249"/>
        </p:xfrm>
        <a:graphic>
          <a:graphicData uri="http://schemas.openxmlformats.org/drawingml/2006/table">
            <a:tbl>
              <a:tblPr>
                <a:tableStyleId>{69C7853C-536D-4A76-A0AE-DD22124D55A5}</a:tableStyleId>
              </a:tblPr>
              <a:tblGrid>
                <a:gridCol w="908669"/>
                <a:gridCol w="1456157"/>
                <a:gridCol w="630620"/>
                <a:gridCol w="3252954"/>
                <a:gridCol w="1447800"/>
                <a:gridCol w="1447799"/>
              </a:tblGrid>
              <a:tr h="5470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Screen</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Target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Population</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 Items</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Assessment [Type]</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Setting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 (most common)</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solidFill>
                            <a:schemeClr val="bg1"/>
                          </a:solidFill>
                          <a:effectLst/>
                          <a:latin typeface="+mn-lt"/>
                          <a:cs typeface="Arial" pitchFamily="34" charset="0"/>
                        </a:rPr>
                        <a:t>URL</a:t>
                      </a:r>
                      <a:endParaRPr kumimoji="0" lang="en-US" sz="1400" b="1" i="0" u="none" strike="noStrike" cap="none" normalizeH="0" baseline="0" dirty="0" smtClean="0">
                        <a:ln>
                          <a:noFill/>
                        </a:ln>
                        <a:solidFill>
                          <a:schemeClr val="bg1"/>
                        </a:solidFill>
                        <a:effectLst/>
                        <a:latin typeface="+mn-lt"/>
                        <a:ea typeface="SimSun" pitchFamily="2" charset="-122"/>
                        <a:cs typeface="Arial" pitchFamily="34" charset="0"/>
                      </a:endParaRPr>
                    </a:p>
                  </a:txBody>
                  <a:tcPr horzOverflow="overflow"/>
                </a:tc>
              </a:tr>
              <a:tr h="9769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ASSIST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(WHO)</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-Adults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-Validated in many cultures and languages</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8</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Hazardous, harmful, or dependent drug use (including injection drug use) </a:t>
                      </a:r>
                      <a:br>
                        <a:rPr kumimoji="0" lang="en-US" sz="1400" b="0" u="none" strike="noStrike" cap="none" normalizeH="0" baseline="0" dirty="0" smtClean="0">
                          <a:ln>
                            <a:noFill/>
                          </a:ln>
                          <a:effectLst/>
                          <a:latin typeface="+mn-lt"/>
                          <a:cs typeface="Arial" pitchFamily="34" charset="0"/>
                        </a:rPr>
                      </a:br>
                      <a:r>
                        <a:rPr kumimoji="0" lang="en-US" sz="1400" b="0" u="none" strike="noStrike" cap="none" normalizeH="0" baseline="0" dirty="0" smtClean="0">
                          <a:ln>
                            <a:noFill/>
                          </a:ln>
                          <a:effectLst/>
                          <a:latin typeface="+mn-lt"/>
                          <a:cs typeface="Arial" pitchFamily="34" charset="0"/>
                        </a:rPr>
                        <a:t>[Interview]</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Primary Care</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sng" strike="noStrike" cap="none" normalizeH="0" baseline="0" dirty="0" smtClean="0">
                          <a:ln>
                            <a:noFill/>
                          </a:ln>
                          <a:solidFill>
                            <a:schemeClr val="accent1"/>
                          </a:solidFill>
                          <a:effectLst/>
                          <a:latin typeface="+mn-lt"/>
                          <a:ea typeface="SimSun" pitchFamily="2" charset="-122"/>
                          <a:cs typeface="Arial" pitchFamily="34" charset="0"/>
                          <a:hlinkClick r:id="rId3"/>
                        </a:rPr>
                        <a:t>http://www.who.int/substance_abuse/activities/assist_test/en/index.html </a:t>
                      </a:r>
                      <a:endParaRPr kumimoji="0" lang="en-US" sz="1200" b="0" i="0" u="sng" strike="noStrike" cap="none" normalizeH="0" baseline="0" dirty="0" smtClean="0">
                        <a:ln>
                          <a:noFill/>
                        </a:ln>
                        <a:solidFill>
                          <a:schemeClr val="accent1"/>
                        </a:solidFill>
                        <a:effectLst/>
                        <a:latin typeface="+mn-lt"/>
                        <a:ea typeface="SimSun" pitchFamily="2" charset="-122"/>
                        <a:cs typeface="Arial" pitchFamily="34" charset="0"/>
                      </a:endParaRPr>
                    </a:p>
                  </a:txBody>
                  <a:tcPr horzOverflow="overflow"/>
                </a:tc>
              </a:tr>
              <a:tr h="12231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AUDIT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(WHO) </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smtClean="0">
                          <a:ln>
                            <a:noFill/>
                          </a:ln>
                          <a:effectLst/>
                          <a:latin typeface="+mn-lt"/>
                          <a:cs typeface="Arial" pitchFamily="34" charset="0"/>
                        </a:rPr>
                        <a:t>-Adults and adolescents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smtClean="0">
                          <a:ln>
                            <a:noFill/>
                          </a:ln>
                          <a:effectLst/>
                          <a:latin typeface="+mn-lt"/>
                          <a:cs typeface="Arial" pitchFamily="34" charset="0"/>
                        </a:rPr>
                        <a:t>-Validated in many cultures and languages</a:t>
                      </a:r>
                      <a:endParaRPr kumimoji="0" lang="en-US" sz="1400" b="0" i="0" u="none" strike="noStrike" cap="none" normalizeH="0" baseline="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10</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Identifies alcohol problem use and dependence. Can be used as a pre-screen to identify patients in need of full screen/brief intervention</a:t>
                      </a:r>
                      <a:br>
                        <a:rPr kumimoji="0" lang="en-US" sz="1400" b="0" u="none" strike="noStrike" cap="none" normalizeH="0" baseline="0" dirty="0" smtClean="0">
                          <a:ln>
                            <a:noFill/>
                          </a:ln>
                          <a:effectLst/>
                          <a:latin typeface="+mn-lt"/>
                          <a:cs typeface="Arial" pitchFamily="34" charset="0"/>
                        </a:rPr>
                      </a:br>
                      <a:r>
                        <a:rPr kumimoji="0" lang="en-US" sz="1400" b="0" u="none" strike="noStrike" cap="none" normalizeH="0" baseline="0" dirty="0" smtClean="0">
                          <a:ln>
                            <a:noFill/>
                          </a:ln>
                          <a:effectLst/>
                          <a:latin typeface="+mn-lt"/>
                          <a:cs typeface="Arial" pitchFamily="34" charset="0"/>
                        </a:rPr>
                        <a:t>[Self-admin, Interview, or computerized]</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-Different settings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-AUDIT C- Primary Care (3 questions)</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sng" strike="noStrike" cap="none" normalizeH="0" baseline="0" dirty="0" smtClean="0">
                          <a:ln>
                            <a:noFill/>
                          </a:ln>
                          <a:solidFill>
                            <a:schemeClr val="accent1"/>
                          </a:solidFill>
                          <a:effectLst/>
                          <a:latin typeface="+mn-lt"/>
                          <a:ea typeface="SimSun" pitchFamily="2" charset="-122"/>
                          <a:cs typeface="Arial" pitchFamily="34" charset="0"/>
                          <a:hlinkClick r:id="rId4"/>
                        </a:rPr>
                        <a:t>http://whqlibdoc.who.int/hq/2001/who_msd_msb_01.6a.pdf</a:t>
                      </a:r>
                      <a:endParaRPr kumimoji="0" lang="en-US" sz="1200" b="0" i="0" u="sng" strike="noStrike" cap="none" normalizeH="0" baseline="0" dirty="0" smtClean="0">
                        <a:ln>
                          <a:noFill/>
                        </a:ln>
                        <a:solidFill>
                          <a:schemeClr val="accent1"/>
                        </a:solidFill>
                        <a:effectLst/>
                        <a:latin typeface="+mn-lt"/>
                        <a:ea typeface="SimSun" pitchFamily="2" charset="-122"/>
                        <a:cs typeface="Arial" pitchFamily="34" charset="0"/>
                      </a:endParaRPr>
                    </a:p>
                  </a:txBody>
                  <a:tcPr horzOverflow="overflow"/>
                </a:tc>
              </a:tr>
              <a:tr h="9866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DAST-10</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Adults</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10</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To identify drug-use problems in past year [Self-admin or Interview]</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Different settings</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sng" strike="noStrike" cap="none" normalizeH="0" baseline="0" dirty="0" smtClean="0">
                          <a:ln>
                            <a:noFill/>
                          </a:ln>
                          <a:solidFill>
                            <a:schemeClr val="accent1"/>
                          </a:solidFill>
                          <a:effectLst/>
                          <a:latin typeface="+mn-lt"/>
                          <a:ea typeface="SimSun" pitchFamily="2" charset="-122"/>
                          <a:cs typeface="Arial" pitchFamily="34" charset="0"/>
                          <a:hlinkClick r:id="rId5"/>
                        </a:rPr>
                        <a:t>http://www.integration.samhsa.gov/clinical-practice/screening-tools</a:t>
                      </a:r>
                      <a:endParaRPr kumimoji="0" lang="en-US" sz="1200" b="0" i="0" u="sng" strike="noStrike" cap="none" normalizeH="0" baseline="0" dirty="0" smtClean="0">
                        <a:ln>
                          <a:noFill/>
                        </a:ln>
                        <a:solidFill>
                          <a:schemeClr val="accent1"/>
                        </a:solidFill>
                        <a:effectLst/>
                        <a:latin typeface="+mn-lt"/>
                        <a:ea typeface="SimSun" pitchFamily="2" charset="-122"/>
                        <a:cs typeface="Arial" pitchFamily="34" charset="0"/>
                      </a:endParaRPr>
                    </a:p>
                  </a:txBody>
                  <a:tcPr horzOverflow="overflow"/>
                </a:tc>
              </a:tr>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CRAFFT</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smtClean="0">
                          <a:ln>
                            <a:noFill/>
                          </a:ln>
                          <a:effectLst/>
                          <a:latin typeface="+mn-lt"/>
                          <a:cs typeface="Arial" pitchFamily="34" charset="0"/>
                        </a:rPr>
                        <a:t>Adolescents</a:t>
                      </a:r>
                      <a:endParaRPr kumimoji="0" lang="en-US" sz="1400" b="0" i="0" u="none" strike="noStrike" cap="none" normalizeH="0" baseline="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6</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To identify alcohol and drug abuse, risky behavior, &amp; consequences of use [Self-admin or Interview]</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Different settings</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sng" strike="noStrike" cap="none" normalizeH="0" baseline="0" dirty="0" smtClean="0">
                          <a:ln>
                            <a:noFill/>
                          </a:ln>
                          <a:solidFill>
                            <a:schemeClr val="accent1"/>
                          </a:solidFill>
                          <a:effectLst/>
                          <a:latin typeface="+mn-lt"/>
                          <a:ea typeface="SimSun" pitchFamily="2" charset="-122"/>
                          <a:cs typeface="Arial" pitchFamily="34" charset="0"/>
                          <a:hlinkClick r:id="rId6"/>
                        </a:rPr>
                        <a:t>http://www.ceasar-boston.org/CRAFFT/</a:t>
                      </a:r>
                      <a:endParaRPr kumimoji="0" lang="en-US" sz="1200" b="0" i="0" u="sng" strike="noStrike" cap="none" normalizeH="0" baseline="0" dirty="0" smtClean="0">
                        <a:ln>
                          <a:noFill/>
                        </a:ln>
                        <a:solidFill>
                          <a:schemeClr val="accent1"/>
                        </a:solidFill>
                        <a:effectLst/>
                        <a:latin typeface="+mn-lt"/>
                        <a:ea typeface="SimSun" pitchFamily="2" charset="-122"/>
                        <a:cs typeface="Arial" pitchFamily="34" charset="0"/>
                      </a:endParaRPr>
                    </a:p>
                  </a:txBody>
                  <a:tcPr horzOverflow="overflow"/>
                </a:tc>
              </a:tr>
              <a:tr h="1480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TWEAK</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Pregnant women</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5</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-Risky drinking during pregnancy. Based on CAGE.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-Asks about number of drinks one can tolerate, alcohol dependence, &amp; related problems [Self-admin, Interview, or computerized]</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smtClean="0">
                          <a:ln>
                            <a:noFill/>
                          </a:ln>
                          <a:effectLst/>
                          <a:latin typeface="+mn-lt"/>
                          <a:cs typeface="Arial" pitchFamily="34" charset="0"/>
                        </a:rPr>
                        <a:t>Primary Care, Women’s organizations, etc.</a:t>
                      </a:r>
                      <a:endParaRPr kumimoji="0" lang="en-US" sz="14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sng" strike="noStrike" cap="none" normalizeH="0" baseline="0" dirty="0" smtClean="0">
                          <a:ln>
                            <a:noFill/>
                          </a:ln>
                          <a:solidFill>
                            <a:schemeClr val="accent1"/>
                          </a:solidFill>
                          <a:effectLst/>
                          <a:latin typeface="+mn-lt"/>
                          <a:ea typeface="SimSun" pitchFamily="2" charset="-122"/>
                          <a:cs typeface="Arial" pitchFamily="34" charset="0"/>
                          <a:hlinkClick r:id="rId7"/>
                        </a:rPr>
                        <a:t>http://www.sbirttraining.com/sites/sbirttraining.com/files/TWEAK.pdf</a:t>
                      </a:r>
                      <a:endParaRPr kumimoji="0" lang="en-US" sz="1200" b="0" i="0" u="sng" strike="noStrike" cap="none" normalizeH="0" baseline="0" dirty="0" smtClean="0">
                        <a:ln>
                          <a:noFill/>
                        </a:ln>
                        <a:solidFill>
                          <a:schemeClr val="accent1"/>
                        </a:solidFill>
                        <a:effectLst/>
                        <a:latin typeface="+mn-lt"/>
                        <a:ea typeface="SimSun" pitchFamily="2" charset="-122"/>
                        <a:cs typeface="Arial" pitchFamily="34" charset="0"/>
                      </a:endParaRPr>
                    </a:p>
                  </a:txBody>
                  <a:tcPr horzOverflow="overflow"/>
                </a:tc>
              </a:tr>
            </a:tbl>
          </a:graphicData>
        </a:graphic>
      </p:graphicFrame>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7772400" cy="774192"/>
          </a:xfrm>
        </p:spPr>
        <p:txBody>
          <a:bodyPr/>
          <a:lstStyle/>
          <a:p>
            <a:pPr algn="ctr" fontAlgn="auto">
              <a:spcAft>
                <a:spcPts val="0"/>
              </a:spcAft>
              <a:defRPr/>
            </a:pPr>
            <a:r>
              <a:rPr sz="4400" dirty="0" smtClean="0">
                <a:solidFill>
                  <a:schemeClr val="tx2"/>
                </a:solidFill>
                <a:latin typeface="+mn-lt"/>
                <a:ea typeface="+mn-ea"/>
                <a:cs typeface="+mn-cs"/>
              </a:rPr>
              <a:t>Pre-Screening</a:t>
            </a:r>
            <a:endParaRPr sz="4400" dirty="0" smtClean="0">
              <a:solidFill>
                <a:schemeClr val="tx2"/>
              </a:solidFill>
            </a:endParaRPr>
          </a:p>
        </p:txBody>
      </p:sp>
      <p:sp>
        <p:nvSpPr>
          <p:cNvPr id="3" name="Content Placeholder 2"/>
          <p:cNvSpPr>
            <a:spLocks noGrp="1"/>
          </p:cNvSpPr>
          <p:nvPr>
            <p:ph type="body" idx="1"/>
          </p:nvPr>
        </p:nvSpPr>
        <p:spPr>
          <a:xfrm>
            <a:off x="914400" y="2262187"/>
            <a:ext cx="7315200" cy="2386013"/>
          </a:xfrm>
        </p:spPr>
        <p:txBody>
          <a:bodyPr>
            <a:noAutofit/>
          </a:bodyPr>
          <a:lstStyle/>
          <a:p>
            <a:pPr fontAlgn="auto">
              <a:spcAft>
                <a:spcPts val="0"/>
              </a:spcAft>
              <a:buClr>
                <a:schemeClr val="accent3"/>
              </a:buClr>
              <a:buFont typeface="Wingdings 2"/>
              <a:buNone/>
              <a:defRPr/>
            </a:pPr>
            <a:r>
              <a:rPr lang="en-US" sz="3600" dirty="0" smtClean="0"/>
              <a:t>Pre-screening is a very quick approach to identifying people who need to do a longer screen and brief intervention.</a:t>
            </a:r>
          </a:p>
          <a:p>
            <a:pPr marL="228600" lvl="1" indent="-228600" fontAlgn="auto">
              <a:spcAft>
                <a:spcPts val="0"/>
              </a:spcAft>
              <a:buClr>
                <a:schemeClr val="bg2">
                  <a:lumMod val="60000"/>
                  <a:lumOff val="40000"/>
                </a:schemeClr>
              </a:buClr>
              <a:buFont typeface="Arial" pitchFamily="34" charset="0"/>
              <a:buChar char="•"/>
              <a:defRPr/>
            </a:pPr>
            <a:r>
              <a:rPr lang="en-US" sz="3600" dirty="0" smtClean="0">
                <a:solidFill>
                  <a:srgbClr val="FFC000"/>
                </a:solidFill>
              </a:rPr>
              <a:t>Self-report, 1-4 questions</a:t>
            </a:r>
          </a:p>
          <a:p>
            <a:pPr marL="228600" lvl="1" indent="-228600" fontAlgn="auto">
              <a:spcAft>
                <a:spcPts val="0"/>
              </a:spcAft>
              <a:buClr>
                <a:schemeClr val="bg2">
                  <a:lumMod val="60000"/>
                  <a:lumOff val="40000"/>
                </a:schemeClr>
              </a:buClr>
              <a:buFont typeface="Arial" pitchFamily="34" charset="0"/>
              <a:buChar char="•"/>
              <a:defRPr/>
            </a:pPr>
            <a:r>
              <a:rPr lang="en-US" sz="3600" dirty="0" smtClean="0">
                <a:solidFill>
                  <a:srgbClr val="FFC000"/>
                </a:solidFill>
              </a:rPr>
              <a:t>Biological, blood alcohol level test</a:t>
            </a:r>
          </a:p>
          <a:p>
            <a:pPr marL="228600" indent="-228600" fontAlgn="auto">
              <a:spcAft>
                <a:spcPts val="0"/>
              </a:spcAft>
              <a:buClr>
                <a:schemeClr val="accent3"/>
              </a:buClr>
              <a:buFont typeface="Wingdings" pitchFamily="2" charset="2"/>
              <a:buNone/>
              <a:defRPr/>
            </a:pPr>
            <a:endParaRPr lang="en-US" sz="3600"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a:stCxn id="7" idx="4"/>
          </p:cNvCxnSpPr>
          <p:nvPr/>
        </p:nvCxnSpPr>
        <p:spPr>
          <a:xfrm>
            <a:off x="8005762" y="3463925"/>
            <a:ext cx="504825" cy="1346441"/>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77824" y="381000"/>
            <a:ext cx="7388352" cy="1362456"/>
          </a:xfrm>
        </p:spPr>
        <p:txBody>
          <a:bodyPr/>
          <a:lstStyle/>
          <a:p>
            <a:pPr algn="ctr" fontAlgn="auto">
              <a:spcAft>
                <a:spcPts val="0"/>
              </a:spcAft>
              <a:defRPr/>
            </a:pPr>
            <a:r>
              <a:rPr sz="4400" smtClean="0">
                <a:solidFill>
                  <a:schemeClr val="tx2"/>
                </a:solidFill>
                <a:latin typeface="+mn-lt"/>
                <a:ea typeface="+mn-ea"/>
                <a:cs typeface="+mn-cs"/>
              </a:rPr>
              <a:t>Pre-screening Example</a:t>
            </a:r>
            <a:endParaRPr sz="4400" smtClean="0">
              <a:solidFill>
                <a:schemeClr val="tx2"/>
              </a:solidFill>
            </a:endParaRPr>
          </a:p>
        </p:txBody>
      </p:sp>
      <p:sp>
        <p:nvSpPr>
          <p:cNvPr id="3" name="Content Placeholder 2"/>
          <p:cNvSpPr>
            <a:spLocks noGrp="1"/>
          </p:cNvSpPr>
          <p:nvPr>
            <p:ph type="body" idx="1"/>
          </p:nvPr>
        </p:nvSpPr>
        <p:spPr>
          <a:xfrm>
            <a:off x="877888" y="2057400"/>
            <a:ext cx="7732712" cy="2057400"/>
          </a:xfrm>
        </p:spPr>
        <p:txBody>
          <a:bodyPr>
            <a:normAutofit/>
          </a:bodyPr>
          <a:lstStyle/>
          <a:p>
            <a:pPr marL="463550" indent="-463550" fontAlgn="auto">
              <a:spcAft>
                <a:spcPts val="0"/>
              </a:spcAft>
              <a:buClr>
                <a:schemeClr val="accent3"/>
              </a:buClr>
              <a:buFont typeface="Wingdings 2"/>
              <a:buNone/>
              <a:defRPr/>
            </a:pPr>
            <a:r>
              <a:rPr lang="en-US" sz="2800" b="1" dirty="0" smtClean="0"/>
              <a:t>NIAAA 1-item for alcohol use</a:t>
            </a:r>
            <a:br>
              <a:rPr lang="en-US" sz="2800" b="1" dirty="0" smtClean="0"/>
            </a:br>
            <a:endParaRPr lang="en-US" sz="1000" b="1" dirty="0" smtClean="0"/>
          </a:p>
          <a:p>
            <a:pPr fontAlgn="auto">
              <a:spcAft>
                <a:spcPts val="0"/>
              </a:spcAft>
              <a:buClr>
                <a:schemeClr val="accent3"/>
              </a:buClr>
              <a:buFont typeface="Wingdings" pitchFamily="2" charset="2"/>
              <a:buNone/>
              <a:defRPr/>
            </a:pPr>
            <a:r>
              <a:rPr lang="en-US" sz="2800" i="1" dirty="0" smtClean="0">
                <a:solidFill>
                  <a:srgbClr val="FFFF00"/>
                </a:solidFill>
              </a:rPr>
              <a:t>“How many times in the past year have you had X or more drinks in a day?”</a:t>
            </a:r>
          </a:p>
          <a:p>
            <a:pPr fontAlgn="auto">
              <a:spcAft>
                <a:spcPts val="0"/>
              </a:spcAft>
              <a:buClr>
                <a:schemeClr val="accent3"/>
              </a:buClr>
              <a:buFont typeface="Wingdings" pitchFamily="2" charset="2"/>
              <a:buNone/>
              <a:defRPr/>
            </a:pPr>
            <a:endParaRPr lang="en-US" sz="1000" dirty="0" smtClean="0"/>
          </a:p>
        </p:txBody>
      </p:sp>
      <p:sp>
        <p:nvSpPr>
          <p:cNvPr id="4" name="TextBox 3"/>
          <p:cNvSpPr txBox="1"/>
          <p:nvPr/>
        </p:nvSpPr>
        <p:spPr>
          <a:xfrm>
            <a:off x="6878638" y="4379913"/>
            <a:ext cx="1247775" cy="368300"/>
          </a:xfrm>
          <a:prstGeom prst="rect">
            <a:avLst/>
          </a:prstGeom>
          <a:noFill/>
          <a:ln w="28575">
            <a:solidFill>
              <a:schemeClr val="bg2">
                <a:lumMod val="60000"/>
                <a:lumOff val="40000"/>
              </a:schemeClr>
            </a:solidFill>
          </a:ln>
        </p:spPr>
        <p:txBody>
          <a:bodyPr>
            <a:spAutoFit/>
          </a:bodyPr>
          <a:lstStyle/>
          <a:p>
            <a:pPr>
              <a:defRPr/>
            </a:pPr>
            <a:r>
              <a:rPr lang="en-US" dirty="0"/>
              <a:t>5 for men</a:t>
            </a:r>
          </a:p>
        </p:txBody>
      </p:sp>
      <p:sp>
        <p:nvSpPr>
          <p:cNvPr id="5" name="TextBox 4"/>
          <p:cNvSpPr txBox="1"/>
          <p:nvPr/>
        </p:nvSpPr>
        <p:spPr>
          <a:xfrm>
            <a:off x="7502525" y="4832350"/>
            <a:ext cx="1454150" cy="369888"/>
          </a:xfrm>
          <a:prstGeom prst="rect">
            <a:avLst/>
          </a:prstGeom>
          <a:noFill/>
          <a:ln w="28575">
            <a:solidFill>
              <a:schemeClr val="bg2">
                <a:lumMod val="60000"/>
                <a:lumOff val="40000"/>
              </a:schemeClr>
            </a:solidFill>
          </a:ln>
        </p:spPr>
        <p:txBody>
          <a:bodyPr wrap="none">
            <a:spAutoFit/>
          </a:bodyPr>
          <a:lstStyle/>
          <a:p>
            <a:pPr>
              <a:defRPr/>
            </a:pPr>
            <a:r>
              <a:rPr lang="en-US" dirty="0"/>
              <a:t>4 for women</a:t>
            </a:r>
          </a:p>
        </p:txBody>
      </p:sp>
      <p:sp>
        <p:nvSpPr>
          <p:cNvPr id="6" name="TextBox 5"/>
          <p:cNvSpPr txBox="1"/>
          <p:nvPr/>
        </p:nvSpPr>
        <p:spPr>
          <a:xfrm>
            <a:off x="868363" y="3956209"/>
            <a:ext cx="5608637" cy="2677656"/>
          </a:xfrm>
          <a:prstGeom prst="rect">
            <a:avLst/>
          </a:prstGeom>
          <a:noFill/>
        </p:spPr>
        <p:txBody>
          <a:bodyPr>
            <a:spAutoFit/>
          </a:bodyPr>
          <a:lstStyle/>
          <a:p>
            <a:pPr marL="342900" indent="-342900">
              <a:buClr>
                <a:schemeClr val="bg2">
                  <a:lumMod val="60000"/>
                  <a:lumOff val="40000"/>
                </a:schemeClr>
              </a:buClr>
              <a:buFont typeface="Arial" pitchFamily="34" charset="0"/>
              <a:buChar char="•"/>
              <a:defRPr/>
            </a:pPr>
            <a:r>
              <a:rPr lang="en-US" sz="2800" dirty="0" smtClean="0">
                <a:latin typeface="+mj-lt"/>
              </a:rPr>
              <a:t>Identifies </a:t>
            </a:r>
            <a:r>
              <a:rPr lang="en-US" sz="2800" dirty="0">
                <a:latin typeface="+mj-lt"/>
              </a:rPr>
              <a:t>unhealthy alcohol use</a:t>
            </a:r>
          </a:p>
          <a:p>
            <a:pPr marL="342900" indent="-342900">
              <a:buClr>
                <a:schemeClr val="bg2">
                  <a:lumMod val="60000"/>
                  <a:lumOff val="40000"/>
                </a:schemeClr>
              </a:buClr>
              <a:buFont typeface="Arial" pitchFamily="34" charset="0"/>
              <a:buChar char="•"/>
              <a:defRPr/>
            </a:pPr>
            <a:r>
              <a:rPr lang="en-US" sz="2800" dirty="0">
                <a:latin typeface="+mj-lt"/>
              </a:rPr>
              <a:t>Positive screen </a:t>
            </a:r>
            <a:r>
              <a:rPr lang="en-US" sz="2800" dirty="0" smtClean="0">
                <a:latin typeface="+mj-lt"/>
              </a:rPr>
              <a:t>= </a:t>
            </a:r>
            <a:r>
              <a:rPr lang="en-US" sz="2800" dirty="0">
                <a:latin typeface="+mj-lt"/>
              </a:rPr>
              <a:t>1 or more </a:t>
            </a:r>
            <a:br>
              <a:rPr lang="en-US" sz="2800" dirty="0">
                <a:latin typeface="+mj-lt"/>
              </a:rPr>
            </a:br>
            <a:r>
              <a:rPr lang="en-US" sz="2800" dirty="0">
                <a:latin typeface="+mj-lt"/>
              </a:rPr>
              <a:t>(provide BI)</a:t>
            </a:r>
          </a:p>
          <a:p>
            <a:pPr>
              <a:defRPr/>
            </a:pPr>
            <a:endParaRPr lang="en-US" sz="2800" dirty="0">
              <a:latin typeface="+mj-lt"/>
            </a:endParaRPr>
          </a:p>
          <a:p>
            <a:pPr>
              <a:defRPr/>
            </a:pPr>
            <a:r>
              <a:rPr lang="en-US" sz="2800" dirty="0">
                <a:latin typeface="+mj-lt"/>
              </a:rPr>
              <a:t/>
            </a:r>
            <a:br>
              <a:rPr lang="en-US" sz="2800" dirty="0">
                <a:latin typeface="+mj-lt"/>
              </a:rPr>
            </a:br>
            <a:endParaRPr lang="en-US" sz="2800" dirty="0">
              <a:latin typeface="+mj-lt"/>
            </a:endParaRPr>
          </a:p>
        </p:txBody>
      </p:sp>
      <p:sp>
        <p:nvSpPr>
          <p:cNvPr id="7" name="Oval 6"/>
          <p:cNvSpPr/>
          <p:nvPr/>
        </p:nvSpPr>
        <p:spPr>
          <a:xfrm>
            <a:off x="7858124" y="2568816"/>
            <a:ext cx="295276" cy="895109"/>
          </a:xfrm>
          <a:prstGeom prst="ellipse">
            <a:avLst/>
          </a:prstGeom>
          <a:noFill/>
          <a:ln w="285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flipH="1">
            <a:off x="7356474" y="3460750"/>
            <a:ext cx="649288" cy="919163"/>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6550223"/>
            <a:ext cx="8610600" cy="307777"/>
          </a:xfrm>
          <a:prstGeom prst="rect">
            <a:avLst/>
          </a:prstGeom>
        </p:spPr>
        <p:txBody>
          <a:bodyPr wrap="square">
            <a:spAutoFit/>
          </a:bodyPr>
          <a:lstStyle/>
          <a:p>
            <a:r>
              <a:rPr lang="en-US" sz="1400" dirty="0" smtClean="0">
                <a:solidFill>
                  <a:srgbClr val="FFC000"/>
                </a:solidFill>
                <a:latin typeface="+mj-lt"/>
              </a:rPr>
              <a:t>SOURCE: Smith et al., 2009</a:t>
            </a:r>
            <a:r>
              <a:rPr lang="en-US" sz="1400" i="1" dirty="0" smtClean="0">
                <a:solidFill>
                  <a:srgbClr val="FFC000"/>
                </a:solidFill>
                <a:latin typeface="+mj-lt"/>
              </a:rPr>
              <a:t> </a:t>
            </a:r>
            <a:r>
              <a:rPr lang="en-US" sz="1400" dirty="0" smtClean="0">
                <a:solidFill>
                  <a:srgbClr val="FFC000"/>
                </a:solidFill>
                <a:latin typeface="+mj-lt"/>
              </a:rPr>
              <a:t>(Erratum in 2010).</a:t>
            </a:r>
            <a:endParaRPr lang="en-US" sz="1400" dirty="0">
              <a:solidFill>
                <a:srgbClr val="FFC000"/>
              </a:solidFill>
              <a:latin typeface="+mj-lt"/>
            </a:endParaRPr>
          </a:p>
        </p:txBody>
      </p:sp>
      <p:sp>
        <p:nvSpPr>
          <p:cNvPr id="12"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65</a:t>
            </a:fld>
            <a:endParaRPr lang="en-US" dirty="0"/>
          </a:p>
        </p:txBody>
      </p:sp>
    </p:spTree>
    <p:extLst>
      <p:ext uri="{BB962C8B-B14F-4D97-AF65-F5344CB8AC3E}">
        <p14:creationId xmlns:p14="http://schemas.microsoft.com/office/powerpoint/2010/main" val="42307243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824" y="838200"/>
            <a:ext cx="7388352" cy="905256"/>
          </a:xfrm>
        </p:spPr>
        <p:txBody>
          <a:bodyPr/>
          <a:lstStyle/>
          <a:p>
            <a:pPr algn="ctr" fontAlgn="auto">
              <a:spcAft>
                <a:spcPts val="0"/>
              </a:spcAft>
              <a:defRPr/>
            </a:pPr>
            <a:r>
              <a:rPr sz="4400" dirty="0" smtClean="0">
                <a:solidFill>
                  <a:schemeClr val="tx2"/>
                </a:solidFill>
                <a:latin typeface="+mn-lt"/>
                <a:ea typeface="+mn-ea"/>
                <a:cs typeface="+mn-cs"/>
              </a:rPr>
              <a:t>Pre-Screening Example</a:t>
            </a:r>
            <a:endParaRPr sz="4400" dirty="0" smtClean="0">
              <a:solidFill>
                <a:schemeClr val="tx2"/>
              </a:solidFill>
            </a:endParaRPr>
          </a:p>
        </p:txBody>
      </p:sp>
      <p:sp>
        <p:nvSpPr>
          <p:cNvPr id="3" name="Content Placeholder 2"/>
          <p:cNvSpPr>
            <a:spLocks noGrp="1"/>
          </p:cNvSpPr>
          <p:nvPr>
            <p:ph type="body" idx="1"/>
          </p:nvPr>
        </p:nvSpPr>
        <p:spPr>
          <a:xfrm>
            <a:off x="914400" y="2057400"/>
            <a:ext cx="7388225" cy="3581400"/>
          </a:xfrm>
        </p:spPr>
        <p:txBody>
          <a:bodyPr>
            <a:normAutofit fontScale="47500" lnSpcReduction="20000"/>
          </a:bodyPr>
          <a:lstStyle/>
          <a:p>
            <a:pPr marL="463550" indent="-463550" fontAlgn="auto">
              <a:spcBef>
                <a:spcPts val="1000"/>
              </a:spcBef>
              <a:spcAft>
                <a:spcPts val="0"/>
              </a:spcAft>
              <a:buClr>
                <a:schemeClr val="accent3"/>
              </a:buClr>
              <a:buFont typeface="Wingdings 2"/>
              <a:buNone/>
              <a:defRPr/>
            </a:pPr>
            <a:r>
              <a:rPr lang="en-US" sz="5900" b="1" dirty="0" smtClean="0"/>
              <a:t>NIDA 1-item for </a:t>
            </a:r>
            <a:r>
              <a:rPr lang="en-US" sz="5900" b="1" u="sng" dirty="0" smtClean="0"/>
              <a:t>drug use</a:t>
            </a:r>
          </a:p>
          <a:p>
            <a:pPr marL="463550" indent="-463550" fontAlgn="auto">
              <a:spcBef>
                <a:spcPts val="1000"/>
              </a:spcBef>
              <a:spcAft>
                <a:spcPts val="0"/>
              </a:spcAft>
              <a:buClr>
                <a:schemeClr val="accent3"/>
              </a:buClr>
              <a:buFont typeface="Wingdings 2"/>
              <a:buNone/>
              <a:defRPr/>
            </a:pPr>
            <a:endParaRPr lang="en-US" sz="5900" b="1" dirty="0" smtClean="0"/>
          </a:p>
          <a:p>
            <a:pPr fontAlgn="auto">
              <a:spcBef>
                <a:spcPts val="1000"/>
              </a:spcBef>
              <a:spcAft>
                <a:spcPts val="0"/>
              </a:spcAft>
              <a:buClr>
                <a:schemeClr val="accent3"/>
              </a:buClr>
              <a:buFont typeface="Wingdings" pitchFamily="2" charset="2"/>
              <a:buNone/>
              <a:defRPr/>
            </a:pPr>
            <a:r>
              <a:rPr lang="en-US" sz="5900" b="1" i="1" dirty="0" smtClean="0">
                <a:solidFill>
                  <a:srgbClr val="FFFF00"/>
                </a:solidFill>
              </a:rPr>
              <a:t>"How many times in the past year have you used an illegal drug or used a prescription medication for non-medical reasons?”</a:t>
            </a:r>
          </a:p>
          <a:p>
            <a:pPr algn="ctr" fontAlgn="auto">
              <a:spcBef>
                <a:spcPts val="1000"/>
              </a:spcBef>
              <a:spcAft>
                <a:spcPts val="0"/>
              </a:spcAft>
              <a:buClr>
                <a:schemeClr val="accent3"/>
              </a:buClr>
              <a:buFont typeface="Wingdings" pitchFamily="2" charset="2"/>
              <a:buNone/>
              <a:defRPr/>
            </a:pPr>
            <a:endParaRPr lang="en-US" sz="7000" b="1" dirty="0" smtClean="0"/>
          </a:p>
          <a:p>
            <a:pPr marL="228600" indent="-228600" fontAlgn="auto">
              <a:spcBef>
                <a:spcPts val="1000"/>
              </a:spcBef>
              <a:spcAft>
                <a:spcPts val="0"/>
              </a:spcAft>
              <a:buClr>
                <a:schemeClr val="accent3"/>
              </a:buClr>
              <a:buFont typeface="Arial" pitchFamily="34" charset="0"/>
              <a:buChar char="•"/>
              <a:defRPr/>
            </a:pPr>
            <a:r>
              <a:rPr lang="en-US" sz="5100" dirty="0" smtClean="0"/>
              <a:t>Identifies overall drug use</a:t>
            </a:r>
          </a:p>
          <a:p>
            <a:pPr marL="228600" indent="-228600" fontAlgn="auto">
              <a:spcBef>
                <a:spcPts val="1000"/>
              </a:spcBef>
              <a:spcAft>
                <a:spcPts val="0"/>
              </a:spcAft>
              <a:buClr>
                <a:schemeClr val="accent3"/>
              </a:buClr>
              <a:buFont typeface="Arial" pitchFamily="34" charset="0"/>
              <a:buChar char="•"/>
              <a:defRPr/>
            </a:pPr>
            <a:r>
              <a:rPr lang="en-US" sz="5100" dirty="0" smtClean="0"/>
              <a:t>Positive screen = 1 or more</a:t>
            </a:r>
          </a:p>
          <a:p>
            <a:pPr fontAlgn="auto">
              <a:spcAft>
                <a:spcPts val="0"/>
              </a:spcAft>
              <a:buClr>
                <a:schemeClr val="accent3"/>
              </a:buClr>
              <a:buFont typeface="Wingdings" pitchFamily="2" charset="2"/>
              <a:buNone/>
              <a:defRPr/>
            </a:pPr>
            <a:endParaRPr lang="en-US" sz="6000" dirty="0" smtClean="0"/>
          </a:p>
          <a:p>
            <a:pPr fontAlgn="auto">
              <a:spcAft>
                <a:spcPts val="0"/>
              </a:spcAft>
              <a:buClr>
                <a:schemeClr val="accent3"/>
              </a:buClr>
              <a:buFont typeface="Wingdings" pitchFamily="2" charset="2"/>
              <a:buNone/>
              <a:defRPr/>
            </a:pPr>
            <a:endParaRPr lang="en-US" sz="6000" dirty="0"/>
          </a:p>
          <a:p>
            <a:pPr fontAlgn="auto">
              <a:spcAft>
                <a:spcPts val="0"/>
              </a:spcAft>
              <a:buClr>
                <a:schemeClr val="accent3"/>
              </a:buClr>
              <a:buFont typeface="Wingdings" pitchFamily="2" charset="2"/>
              <a:buNone/>
              <a:defRPr/>
            </a:pPr>
            <a:endParaRPr lang="en-US" sz="6000" dirty="0" smtClean="0"/>
          </a:p>
          <a:p>
            <a:pPr fontAlgn="auto">
              <a:spcAft>
                <a:spcPts val="0"/>
              </a:spcAft>
              <a:buClr>
                <a:schemeClr val="accent3"/>
              </a:buClr>
              <a:buFont typeface="Wingdings 2"/>
              <a:buNone/>
              <a:defRPr/>
            </a:pPr>
            <a:endParaRPr lang="en-US" sz="2800" dirty="0" smtClean="0"/>
          </a:p>
          <a:p>
            <a:pPr algn="ctr" fontAlgn="auto">
              <a:spcAft>
                <a:spcPts val="0"/>
              </a:spcAft>
              <a:buClr>
                <a:schemeClr val="accent3"/>
              </a:buClr>
              <a:buFont typeface="Wingdings" pitchFamily="2" charset="2"/>
              <a:buNone/>
              <a:defRPr/>
            </a:pPr>
            <a:endParaRPr lang="en-US" sz="2800" b="1" dirty="0" smtClean="0"/>
          </a:p>
          <a:p>
            <a:pPr marL="463550" indent="-463550" fontAlgn="auto">
              <a:spcAft>
                <a:spcPts val="0"/>
              </a:spcAft>
              <a:buClr>
                <a:schemeClr val="accent3"/>
              </a:buClr>
              <a:buFont typeface="Wingdings" pitchFamily="2" charset="2"/>
              <a:buNone/>
              <a:defRPr/>
            </a:pPr>
            <a:endParaRPr lang="en-US" sz="2800" b="1" dirty="0" smtClean="0"/>
          </a:p>
          <a:p>
            <a:pPr fontAlgn="auto">
              <a:spcAft>
                <a:spcPts val="0"/>
              </a:spcAft>
              <a:buClr>
                <a:schemeClr val="accent3"/>
              </a:buClr>
              <a:buFont typeface="Wingdings" pitchFamily="2" charset="2"/>
              <a:buNone/>
              <a:defRPr/>
            </a:pPr>
            <a:endParaRPr lang="en-US" sz="4400" dirty="0" smtClean="0"/>
          </a:p>
        </p:txBody>
      </p:sp>
      <p:sp>
        <p:nvSpPr>
          <p:cNvPr id="5" name="Rectangle 4"/>
          <p:cNvSpPr/>
          <p:nvPr/>
        </p:nvSpPr>
        <p:spPr>
          <a:xfrm>
            <a:off x="0" y="6550223"/>
            <a:ext cx="8839200" cy="307777"/>
          </a:xfrm>
          <a:prstGeom prst="rect">
            <a:avLst/>
          </a:prstGeom>
        </p:spPr>
        <p:txBody>
          <a:bodyPr wrap="square">
            <a:spAutoFit/>
          </a:bodyPr>
          <a:lstStyle/>
          <a:p>
            <a:r>
              <a:rPr lang="en-US" sz="1400" dirty="0" smtClean="0">
                <a:solidFill>
                  <a:srgbClr val="FFC000"/>
                </a:solidFill>
                <a:latin typeface="+mj-lt"/>
              </a:rPr>
              <a:t>SOURCE: Smith, et al., 2010.</a:t>
            </a:r>
            <a:endParaRPr lang="en-US" sz="1400" dirty="0">
              <a:solidFill>
                <a:srgbClr val="FFC000"/>
              </a:solidFill>
              <a:latin typeface="+mj-lt"/>
            </a:endParaRP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4" name="Picture 3" descr="H 1 Orange SBIRT Screening Tool 8-30-12 English CLIPPED.png"/>
          <p:cNvPicPr>
            <a:picLocks noChangeAspect="1"/>
          </p:cNvPicPr>
          <p:nvPr/>
        </p:nvPicPr>
        <p:blipFill>
          <a:blip r:embed="rId4" cstate="print"/>
          <a:stretch>
            <a:fillRect/>
          </a:stretch>
        </p:blipFill>
        <p:spPr>
          <a:xfrm>
            <a:off x="0" y="1869744"/>
            <a:ext cx="9144000" cy="4531056"/>
          </a:xfrm>
          <a:prstGeom prst="rect">
            <a:avLst/>
          </a:prstGeom>
        </p:spPr>
      </p:pic>
      <p:sp>
        <p:nvSpPr>
          <p:cNvPr id="6" name="Title 1"/>
          <p:cNvSpPr txBox="1">
            <a:spLocks/>
          </p:cNvSpPr>
          <p:nvPr/>
        </p:nvSpPr>
        <p:spPr>
          <a:xfrm>
            <a:off x="877824" y="838200"/>
            <a:ext cx="7388352" cy="905256"/>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defRPr/>
            </a:pPr>
            <a:r>
              <a:rPr lang="en-US" sz="3800" dirty="0" smtClean="0">
                <a:effectLst>
                  <a:outerShdw blurRad="38100" dist="38100" dir="2700000" algn="tl">
                    <a:srgbClr val="000000">
                      <a:alpha val="43137"/>
                    </a:srgbClr>
                  </a:outerShdw>
                </a:effectLst>
                <a:latin typeface="+mn-lt"/>
                <a:ea typeface="+mn-ea"/>
                <a:cs typeface="+mn-cs"/>
              </a:rPr>
              <a:t>Orange County SBIRT Pre-Screen</a:t>
            </a:r>
            <a:endParaRPr lang="en-US" sz="3800" dirty="0" smtClean="0">
              <a:effectLst>
                <a:outerShdw blurRad="38100" dist="38100" dir="2700000" algn="tl">
                  <a:srgbClr val="000000">
                    <a:alpha val="43137"/>
                  </a:srgbClr>
                </a:outerShdw>
              </a:effectLst>
            </a:endParaRP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67</a:t>
            </a:fld>
            <a:endParaRPr lang="en-US" dirty="0"/>
          </a:p>
        </p:txBody>
      </p:sp>
    </p:spTree>
    <p:extLst>
      <p:ext uri="{BB962C8B-B14F-4D97-AF65-F5344CB8AC3E}">
        <p14:creationId xmlns:p14="http://schemas.microsoft.com/office/powerpoint/2010/main" val="2555114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a:xfrm>
            <a:off x="912054" y="304800"/>
            <a:ext cx="7315200" cy="970570"/>
          </a:xfrm>
        </p:spPr>
        <p:txBody>
          <a:bodyPr/>
          <a:lstStyle/>
          <a:p>
            <a:pPr algn="ctr" fontAlgn="auto">
              <a:spcAft>
                <a:spcPts val="0"/>
              </a:spcAft>
              <a:defRPr/>
            </a:pPr>
            <a:r>
              <a:rPr sz="4400" smtClean="0">
                <a:solidFill>
                  <a:schemeClr val="tx2"/>
                </a:solidFill>
              </a:rPr>
              <a:t>SBI Decision Tree</a:t>
            </a:r>
            <a:endParaRPr sz="4400" i="1" smtClean="0">
              <a:solidFill>
                <a:schemeClr val="tx2"/>
              </a:solidFill>
            </a:endParaRPr>
          </a:p>
        </p:txBody>
      </p:sp>
      <p:sp>
        <p:nvSpPr>
          <p:cNvPr id="64514" name="Rectangle 57"/>
          <p:cNvSpPr>
            <a:spLocks noChangeArrowheads="1"/>
          </p:cNvSpPr>
          <p:nvPr/>
        </p:nvSpPr>
        <p:spPr bwMode="auto">
          <a:xfrm>
            <a:off x="227013" y="598488"/>
            <a:ext cx="9144000" cy="0"/>
          </a:xfrm>
          <a:prstGeom prst="rect">
            <a:avLst/>
          </a:prstGeom>
          <a:noFill/>
          <a:ln w="9525">
            <a:noFill/>
            <a:miter lim="800000"/>
            <a:headEnd/>
            <a:tailEnd/>
          </a:ln>
        </p:spPr>
        <p:txBody>
          <a:bodyPr wrap="none" anchor="ctr">
            <a:spAutoFit/>
          </a:bodyPr>
          <a:lstStyle/>
          <a:p>
            <a:endParaRPr lang="en-US"/>
          </a:p>
        </p:txBody>
      </p:sp>
      <p:grpSp>
        <p:nvGrpSpPr>
          <p:cNvPr id="64515" name="Group 27"/>
          <p:cNvGrpSpPr>
            <a:grpSpLocks noChangeAspect="1"/>
          </p:cNvGrpSpPr>
          <p:nvPr/>
        </p:nvGrpSpPr>
        <p:grpSpPr bwMode="auto">
          <a:xfrm>
            <a:off x="1063625" y="2066925"/>
            <a:ext cx="7088188" cy="4791075"/>
            <a:chOff x="1080" y="3060"/>
            <a:chExt cx="13981" cy="8572"/>
          </a:xfrm>
        </p:grpSpPr>
        <p:sp>
          <p:nvSpPr>
            <p:cNvPr id="14366" name="AutoShape 32"/>
            <p:cNvSpPr>
              <a:spLocks noChangeArrowheads="1"/>
            </p:cNvSpPr>
            <p:nvPr/>
          </p:nvSpPr>
          <p:spPr bwMode="auto">
            <a:xfrm>
              <a:off x="7371" y="10800"/>
              <a:ext cx="1262" cy="832"/>
            </a:xfrm>
            <a:prstGeom prst="downArrow">
              <a:avLst>
                <a:gd name="adj1" fmla="val 50000"/>
                <a:gd name="adj2" fmla="val 25000"/>
              </a:avLst>
            </a:prstGeom>
            <a:solidFill>
              <a:schemeClr val="accent1">
                <a:lumMod val="40000"/>
                <a:lumOff val="60000"/>
              </a:schemeClr>
            </a:solidFill>
            <a:ln w="9525">
              <a:noFill/>
              <a:miter lim="800000"/>
              <a:headEnd/>
              <a:tailEnd/>
            </a:ln>
          </p:spPr>
          <p:txBody>
            <a:bodyPr/>
            <a:lstStyle/>
            <a:p>
              <a:pPr>
                <a:defRPr/>
              </a:pPr>
              <a:endParaRPr lang="en-US"/>
            </a:p>
          </p:txBody>
        </p:sp>
        <p:sp>
          <p:nvSpPr>
            <p:cNvPr id="14343" name="Text Box 55"/>
            <p:cNvSpPr txBox="1">
              <a:spLocks noChangeArrowheads="1"/>
            </p:cNvSpPr>
            <p:nvPr/>
          </p:nvSpPr>
          <p:spPr bwMode="auto">
            <a:xfrm>
              <a:off x="1619" y="3060"/>
              <a:ext cx="2521" cy="1261"/>
            </a:xfrm>
            <a:prstGeom prst="rect">
              <a:avLst/>
            </a:prstGeom>
            <a:noFill/>
            <a:ln w="9525">
              <a:solidFill>
                <a:schemeClr val="tx1">
                  <a:lumMod val="85000"/>
                </a:schemeClr>
              </a:solidFill>
              <a:miter lim="800000"/>
              <a:headEnd/>
              <a:tailEnd/>
            </a:ln>
          </p:spPr>
          <p:txBody>
            <a:bodyPr/>
            <a:lstStyle/>
            <a:p>
              <a:pPr algn="ctr">
                <a:defRPr/>
              </a:pPr>
              <a:r>
                <a:rPr lang="en-US" sz="1300" b="1" dirty="0">
                  <a:latin typeface="+mn-lt"/>
                  <a:cs typeface="Times New Roman" pitchFamily="18" charset="0"/>
                </a:rPr>
                <a:t>Alcohol:</a:t>
              </a:r>
              <a:endParaRPr lang="en-US" sz="1300" dirty="0">
                <a:latin typeface="+mn-lt"/>
                <a:cs typeface="Times New Roman" pitchFamily="18" charset="0"/>
              </a:endParaRPr>
            </a:p>
            <a:p>
              <a:pPr algn="ctr">
                <a:defRPr/>
              </a:pPr>
              <a:r>
                <a:rPr lang="en-US" sz="1300" dirty="0">
                  <a:latin typeface="+mn-lt"/>
                  <a:cs typeface="Times New Roman" pitchFamily="18" charset="0"/>
                </a:rPr>
                <a:t>Women = 0 – 2</a:t>
              </a:r>
            </a:p>
            <a:p>
              <a:pPr algn="ctr">
                <a:defRPr/>
              </a:pPr>
              <a:r>
                <a:rPr lang="en-US" sz="1300" dirty="0">
                  <a:latin typeface="+mn-lt"/>
                  <a:cs typeface="Times New Roman" pitchFamily="18" charset="0"/>
                </a:rPr>
                <a:t>Men = 0 – 4</a:t>
              </a:r>
            </a:p>
          </p:txBody>
        </p:sp>
        <p:sp>
          <p:nvSpPr>
            <p:cNvPr id="14344" name="Text Box 54"/>
            <p:cNvSpPr txBox="1">
              <a:spLocks noChangeArrowheads="1"/>
            </p:cNvSpPr>
            <p:nvPr/>
          </p:nvSpPr>
          <p:spPr bwMode="auto">
            <a:xfrm>
              <a:off x="4681" y="3060"/>
              <a:ext cx="2518" cy="1261"/>
            </a:xfrm>
            <a:prstGeom prst="rect">
              <a:avLst/>
            </a:prstGeom>
            <a:noFill/>
            <a:ln w="9525">
              <a:solidFill>
                <a:schemeClr val="tx1">
                  <a:lumMod val="85000"/>
                </a:schemeClr>
              </a:solidFill>
              <a:miter lim="800000"/>
              <a:headEnd/>
              <a:tailEnd/>
            </a:ln>
          </p:spPr>
          <p:txBody>
            <a:bodyPr/>
            <a:lstStyle/>
            <a:p>
              <a:pPr algn="ctr">
                <a:defRPr/>
              </a:pPr>
              <a:r>
                <a:rPr lang="en-US" sz="1300" b="1" dirty="0">
                  <a:latin typeface="+mn-lt"/>
                  <a:cs typeface="Times New Roman" pitchFamily="18" charset="0"/>
                </a:rPr>
                <a:t>Alcohol:</a:t>
              </a:r>
              <a:endParaRPr lang="en-US" sz="1300" dirty="0">
                <a:latin typeface="+mn-lt"/>
                <a:cs typeface="Times New Roman" pitchFamily="18" charset="0"/>
              </a:endParaRPr>
            </a:p>
            <a:p>
              <a:pPr algn="ctr">
                <a:defRPr/>
              </a:pPr>
              <a:r>
                <a:rPr lang="en-US" sz="1300" dirty="0">
                  <a:latin typeface="+mn-lt"/>
                  <a:cs typeface="Times New Roman" pitchFamily="18" charset="0"/>
                </a:rPr>
                <a:t>Women = 4+</a:t>
              </a:r>
            </a:p>
            <a:p>
              <a:pPr algn="ctr">
                <a:defRPr/>
              </a:pPr>
              <a:r>
                <a:rPr lang="en-US" sz="1300" dirty="0">
                  <a:latin typeface="+mn-lt"/>
                  <a:cs typeface="Times New Roman" pitchFamily="18" charset="0"/>
                </a:rPr>
                <a:t>Men = 5+</a:t>
              </a:r>
            </a:p>
          </p:txBody>
        </p:sp>
        <p:sp>
          <p:nvSpPr>
            <p:cNvPr id="14345" name="Text Box 53"/>
            <p:cNvSpPr txBox="1">
              <a:spLocks noChangeArrowheads="1"/>
            </p:cNvSpPr>
            <p:nvPr/>
          </p:nvSpPr>
          <p:spPr bwMode="auto">
            <a:xfrm>
              <a:off x="8460" y="3060"/>
              <a:ext cx="2521" cy="1261"/>
            </a:xfrm>
            <a:prstGeom prst="rect">
              <a:avLst/>
            </a:prstGeom>
            <a:noFill/>
            <a:ln w="9525">
              <a:solidFill>
                <a:schemeClr val="tx1">
                  <a:lumMod val="85000"/>
                </a:schemeClr>
              </a:solidFill>
              <a:miter lim="800000"/>
              <a:headEnd/>
              <a:tailEnd/>
            </a:ln>
          </p:spPr>
          <p:txBody>
            <a:bodyPr/>
            <a:lstStyle/>
            <a:p>
              <a:pPr algn="ctr">
                <a:defRPr/>
              </a:pPr>
              <a:r>
                <a:rPr lang="en-US" sz="1300" b="1" dirty="0">
                  <a:latin typeface="+mn-lt"/>
                  <a:cs typeface="Times New Roman" pitchFamily="18" charset="0"/>
                </a:rPr>
                <a:t>Other Drugs:</a:t>
              </a:r>
              <a:endParaRPr lang="en-US" sz="1300" dirty="0">
                <a:latin typeface="+mn-lt"/>
                <a:cs typeface="Times New Roman" pitchFamily="18" charset="0"/>
              </a:endParaRPr>
            </a:p>
            <a:p>
              <a:pPr algn="ctr">
                <a:defRPr/>
              </a:pPr>
              <a:r>
                <a:rPr lang="en-US" sz="1300" dirty="0">
                  <a:latin typeface="+mn-lt"/>
                  <a:cs typeface="Times New Roman" pitchFamily="18" charset="0"/>
                </a:rPr>
                <a:t>Any Yes</a:t>
              </a:r>
            </a:p>
          </p:txBody>
        </p:sp>
        <p:sp>
          <p:nvSpPr>
            <p:cNvPr id="14346" name="Text Box 52"/>
            <p:cNvSpPr txBox="1">
              <a:spLocks noChangeArrowheads="1"/>
            </p:cNvSpPr>
            <p:nvPr/>
          </p:nvSpPr>
          <p:spPr bwMode="auto">
            <a:xfrm>
              <a:off x="11520" y="3060"/>
              <a:ext cx="2521" cy="1261"/>
            </a:xfrm>
            <a:prstGeom prst="rect">
              <a:avLst/>
            </a:prstGeom>
            <a:noFill/>
            <a:ln w="9525">
              <a:solidFill>
                <a:schemeClr val="tx1">
                  <a:lumMod val="85000"/>
                </a:schemeClr>
              </a:solidFill>
              <a:miter lim="800000"/>
              <a:headEnd/>
              <a:tailEnd/>
            </a:ln>
          </p:spPr>
          <p:txBody>
            <a:bodyPr/>
            <a:lstStyle/>
            <a:p>
              <a:pPr algn="ctr">
                <a:defRPr/>
              </a:pPr>
              <a:r>
                <a:rPr lang="en-US" sz="1300" b="1" dirty="0">
                  <a:latin typeface="+mn-lt"/>
                  <a:cs typeface="Times New Roman" pitchFamily="18" charset="0"/>
                </a:rPr>
                <a:t>Other Drugs:</a:t>
              </a:r>
              <a:endParaRPr lang="en-US" sz="1300" dirty="0">
                <a:latin typeface="+mn-lt"/>
                <a:cs typeface="Times New Roman" pitchFamily="18" charset="0"/>
              </a:endParaRPr>
            </a:p>
            <a:p>
              <a:pPr algn="ctr">
                <a:defRPr/>
              </a:pPr>
              <a:r>
                <a:rPr lang="en-US" sz="1300" dirty="0">
                  <a:latin typeface="+mn-lt"/>
                  <a:cs typeface="Times New Roman" pitchFamily="18" charset="0"/>
                </a:rPr>
                <a:t>All </a:t>
              </a:r>
              <a:r>
                <a:rPr lang="en-US" sz="1300" dirty="0" err="1">
                  <a:latin typeface="+mn-lt"/>
                  <a:cs typeface="Times New Roman" pitchFamily="18" charset="0"/>
                </a:rPr>
                <a:t>Nos</a:t>
              </a:r>
              <a:endParaRPr lang="en-US" sz="1300" dirty="0">
                <a:latin typeface="+mn-lt"/>
                <a:cs typeface="Times New Roman" pitchFamily="18" charset="0"/>
              </a:endParaRPr>
            </a:p>
          </p:txBody>
        </p:sp>
        <p:sp>
          <p:nvSpPr>
            <p:cNvPr id="64523" name="AutoShape 51"/>
            <p:cNvSpPr>
              <a:spLocks noChangeArrowheads="1"/>
            </p:cNvSpPr>
            <p:nvPr/>
          </p:nvSpPr>
          <p:spPr bwMode="auto">
            <a:xfrm>
              <a:off x="2340" y="432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p>
          </p:txBody>
        </p:sp>
        <p:sp>
          <p:nvSpPr>
            <p:cNvPr id="64524" name="AutoShape 50"/>
            <p:cNvSpPr>
              <a:spLocks noChangeArrowheads="1"/>
            </p:cNvSpPr>
            <p:nvPr/>
          </p:nvSpPr>
          <p:spPr bwMode="auto">
            <a:xfrm>
              <a:off x="5400" y="432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p>
          </p:txBody>
        </p:sp>
        <p:sp>
          <p:nvSpPr>
            <p:cNvPr id="64525" name="AutoShape 49"/>
            <p:cNvSpPr>
              <a:spLocks noChangeArrowheads="1"/>
            </p:cNvSpPr>
            <p:nvPr/>
          </p:nvSpPr>
          <p:spPr bwMode="auto">
            <a:xfrm>
              <a:off x="9180" y="432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p>
          </p:txBody>
        </p:sp>
        <p:sp>
          <p:nvSpPr>
            <p:cNvPr id="64526" name="AutoShape 48"/>
            <p:cNvSpPr>
              <a:spLocks noChangeArrowheads="1"/>
            </p:cNvSpPr>
            <p:nvPr/>
          </p:nvSpPr>
          <p:spPr bwMode="auto">
            <a:xfrm>
              <a:off x="12060" y="432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p>
          </p:txBody>
        </p:sp>
        <p:sp>
          <p:nvSpPr>
            <p:cNvPr id="14351" name="AutoShape 47"/>
            <p:cNvSpPr>
              <a:spLocks noChangeArrowheads="1"/>
            </p:cNvSpPr>
            <p:nvPr/>
          </p:nvSpPr>
          <p:spPr bwMode="auto">
            <a:xfrm>
              <a:off x="4499" y="5040"/>
              <a:ext cx="6842" cy="1261"/>
            </a:xfrm>
            <a:prstGeom prst="flowChartProcess">
              <a:avLst/>
            </a:prstGeom>
            <a:solidFill>
              <a:schemeClr val="bg2">
                <a:lumMod val="40000"/>
                <a:lumOff val="60000"/>
              </a:schemeClr>
            </a:solidFill>
            <a:ln w="9525">
              <a:solidFill>
                <a:srgbClr val="000000"/>
              </a:solidFill>
              <a:miter lim="800000"/>
              <a:headEnd/>
              <a:tailEnd/>
            </a:ln>
          </p:spPr>
          <p:txBody>
            <a:bodyPr/>
            <a:lstStyle/>
            <a:p>
              <a:pPr>
                <a:defRPr/>
              </a:pPr>
              <a:endParaRPr lang="en-US"/>
            </a:p>
          </p:txBody>
        </p:sp>
        <p:sp>
          <p:nvSpPr>
            <p:cNvPr id="14352" name="Text Box 46"/>
            <p:cNvSpPr txBox="1">
              <a:spLocks noChangeArrowheads="1"/>
            </p:cNvSpPr>
            <p:nvPr/>
          </p:nvSpPr>
          <p:spPr bwMode="auto">
            <a:xfrm>
              <a:off x="4769" y="5219"/>
              <a:ext cx="2521" cy="900"/>
            </a:xfrm>
            <a:prstGeom prst="rect">
              <a:avLst/>
            </a:prstGeom>
            <a:solidFill>
              <a:schemeClr val="bg2">
                <a:lumMod val="20000"/>
                <a:lumOff val="80000"/>
              </a:schemeClr>
            </a:solidFill>
            <a:ln w="28575">
              <a:solidFill>
                <a:schemeClr val="bg2">
                  <a:lumMod val="60000"/>
                  <a:lumOff val="40000"/>
                </a:schemeClr>
              </a:solidFill>
              <a:miter lim="800000"/>
              <a:headEnd/>
              <a:tailEnd/>
            </a:ln>
          </p:spPr>
          <p:txBody>
            <a:bodyPr/>
            <a:lstStyle/>
            <a:p>
              <a:pPr algn="ctr">
                <a:defRPr/>
              </a:pPr>
              <a:r>
                <a:rPr lang="en-US" sz="1500" b="1" dirty="0">
                  <a:solidFill>
                    <a:schemeClr val="bg1"/>
                  </a:solidFill>
                  <a:latin typeface="+mn-lt"/>
                  <a:cs typeface="Times New Roman" pitchFamily="18" charset="0"/>
                </a:rPr>
                <a:t>Administer the AUDIT</a:t>
              </a:r>
              <a:endParaRPr lang="en-US" dirty="0">
                <a:solidFill>
                  <a:schemeClr val="bg1"/>
                </a:solidFill>
                <a:latin typeface="+mn-lt"/>
                <a:cs typeface="Times New Roman" pitchFamily="18" charset="0"/>
              </a:endParaRPr>
            </a:p>
          </p:txBody>
        </p:sp>
        <p:sp>
          <p:nvSpPr>
            <p:cNvPr id="14353" name="Text Box 45"/>
            <p:cNvSpPr txBox="1">
              <a:spLocks noChangeArrowheads="1"/>
            </p:cNvSpPr>
            <p:nvPr/>
          </p:nvSpPr>
          <p:spPr bwMode="auto">
            <a:xfrm>
              <a:off x="8639" y="5219"/>
              <a:ext cx="2342" cy="900"/>
            </a:xfrm>
            <a:prstGeom prst="rect">
              <a:avLst/>
            </a:prstGeom>
            <a:solidFill>
              <a:schemeClr val="bg2">
                <a:lumMod val="20000"/>
                <a:lumOff val="80000"/>
              </a:schemeClr>
            </a:solidFill>
            <a:ln w="28575">
              <a:solidFill>
                <a:schemeClr val="bg2">
                  <a:lumMod val="60000"/>
                  <a:lumOff val="40000"/>
                </a:schemeClr>
              </a:solidFill>
              <a:miter lim="800000"/>
              <a:headEnd/>
              <a:tailEnd/>
            </a:ln>
          </p:spPr>
          <p:txBody>
            <a:bodyPr/>
            <a:lstStyle/>
            <a:p>
              <a:pPr algn="ctr">
                <a:defRPr/>
              </a:pPr>
              <a:r>
                <a:rPr lang="en-US" sz="1500" b="1" dirty="0">
                  <a:solidFill>
                    <a:schemeClr val="bg1"/>
                  </a:solidFill>
                  <a:latin typeface="+mn-lt"/>
                  <a:cs typeface="Times New Roman" pitchFamily="18" charset="0"/>
                </a:rPr>
                <a:t>Administer the DAST</a:t>
              </a:r>
              <a:endParaRPr lang="en-US" sz="900" dirty="0">
                <a:solidFill>
                  <a:schemeClr val="bg1"/>
                </a:solidFill>
                <a:latin typeface="+mn-lt"/>
                <a:cs typeface="Times New Roman" pitchFamily="18" charset="0"/>
              </a:endParaRPr>
            </a:p>
            <a:p>
              <a:pPr>
                <a:defRPr/>
              </a:pPr>
              <a:endParaRPr lang="en-US" dirty="0">
                <a:cs typeface="Times New Roman" pitchFamily="18" charset="0"/>
              </a:endParaRPr>
            </a:p>
          </p:txBody>
        </p:sp>
        <p:sp>
          <p:nvSpPr>
            <p:cNvPr id="14354" name="Text Box 44"/>
            <p:cNvSpPr txBox="1">
              <a:spLocks noChangeArrowheads="1"/>
            </p:cNvSpPr>
            <p:nvPr/>
          </p:nvSpPr>
          <p:spPr bwMode="auto">
            <a:xfrm>
              <a:off x="1080" y="5034"/>
              <a:ext cx="3059" cy="1227"/>
            </a:xfrm>
            <a:prstGeom prst="rect">
              <a:avLst/>
            </a:prstGeom>
            <a:solidFill>
              <a:schemeClr val="tx1">
                <a:lumMod val="75000"/>
              </a:schemeClr>
            </a:solidFill>
            <a:ln w="9525">
              <a:solidFill>
                <a:srgbClr val="000000"/>
              </a:solidFill>
              <a:miter lim="800000"/>
              <a:headEnd/>
              <a:tailEnd/>
            </a:ln>
          </p:spPr>
          <p:txBody>
            <a:bodyPr/>
            <a:lstStyle/>
            <a:p>
              <a:pPr algn="ctr">
                <a:defRPr/>
              </a:pPr>
              <a:r>
                <a:rPr lang="en-US" sz="1500" b="1" dirty="0">
                  <a:solidFill>
                    <a:schemeClr val="bg1"/>
                  </a:solidFill>
                  <a:latin typeface="+mn-lt"/>
                  <a:cs typeface="Times New Roman" pitchFamily="18" charset="0"/>
                </a:rPr>
                <a:t>Alcohol Screen Complete</a:t>
              </a:r>
              <a:endParaRPr lang="en-US" dirty="0">
                <a:solidFill>
                  <a:schemeClr val="bg1"/>
                </a:solidFill>
                <a:latin typeface="+mn-lt"/>
                <a:cs typeface="Times New Roman" pitchFamily="18" charset="0"/>
              </a:endParaRPr>
            </a:p>
          </p:txBody>
        </p:sp>
        <p:sp>
          <p:nvSpPr>
            <p:cNvPr id="14355" name="Text Box 43"/>
            <p:cNvSpPr txBox="1">
              <a:spLocks noChangeArrowheads="1"/>
            </p:cNvSpPr>
            <p:nvPr/>
          </p:nvSpPr>
          <p:spPr bwMode="auto">
            <a:xfrm>
              <a:off x="11520" y="5034"/>
              <a:ext cx="3059" cy="1227"/>
            </a:xfrm>
            <a:prstGeom prst="rect">
              <a:avLst/>
            </a:prstGeom>
            <a:solidFill>
              <a:schemeClr val="tx1">
                <a:lumMod val="75000"/>
              </a:schemeClr>
            </a:solidFill>
            <a:ln w="9525">
              <a:solidFill>
                <a:srgbClr val="000000"/>
              </a:solidFill>
              <a:miter lim="800000"/>
              <a:headEnd/>
              <a:tailEnd/>
            </a:ln>
          </p:spPr>
          <p:txBody>
            <a:bodyPr/>
            <a:lstStyle/>
            <a:p>
              <a:pPr algn="ctr">
                <a:defRPr/>
              </a:pPr>
              <a:r>
                <a:rPr lang="en-US" sz="1500" b="1" dirty="0">
                  <a:solidFill>
                    <a:schemeClr val="bg1"/>
                  </a:solidFill>
                  <a:latin typeface="+mn-lt"/>
                  <a:cs typeface="Times New Roman" pitchFamily="18" charset="0"/>
                </a:rPr>
                <a:t>Other Drug</a:t>
              </a:r>
              <a:endParaRPr lang="en-US" sz="900" dirty="0">
                <a:solidFill>
                  <a:schemeClr val="bg1"/>
                </a:solidFill>
                <a:latin typeface="+mn-lt"/>
                <a:cs typeface="Times New Roman" pitchFamily="18" charset="0"/>
              </a:endParaRPr>
            </a:p>
            <a:p>
              <a:pPr algn="ctr">
                <a:defRPr/>
              </a:pPr>
              <a:r>
                <a:rPr lang="en-US" sz="1500" b="1" dirty="0">
                  <a:solidFill>
                    <a:schemeClr val="bg1"/>
                  </a:solidFill>
                  <a:latin typeface="+mn-lt"/>
                  <a:cs typeface="Times New Roman" pitchFamily="18" charset="0"/>
                </a:rPr>
                <a:t>Screen Complete</a:t>
              </a:r>
              <a:endParaRPr lang="en-US" dirty="0">
                <a:solidFill>
                  <a:schemeClr val="bg1"/>
                </a:solidFill>
                <a:latin typeface="+mn-lt"/>
                <a:cs typeface="Times New Roman" pitchFamily="18" charset="0"/>
              </a:endParaRPr>
            </a:p>
          </p:txBody>
        </p:sp>
        <p:sp>
          <p:nvSpPr>
            <p:cNvPr id="14356" name="AutoShape 42"/>
            <p:cNvSpPr>
              <a:spLocks noChangeArrowheads="1"/>
            </p:cNvSpPr>
            <p:nvPr/>
          </p:nvSpPr>
          <p:spPr bwMode="auto">
            <a:xfrm>
              <a:off x="7198" y="6301"/>
              <a:ext cx="1262" cy="540"/>
            </a:xfrm>
            <a:prstGeom prst="downArrow">
              <a:avLst>
                <a:gd name="adj1" fmla="val 50000"/>
                <a:gd name="adj2" fmla="val 25000"/>
              </a:avLst>
            </a:prstGeom>
            <a:solidFill>
              <a:schemeClr val="bg2">
                <a:lumMod val="40000"/>
                <a:lumOff val="60000"/>
              </a:schemeClr>
            </a:solidFill>
            <a:ln w="9525">
              <a:solidFill>
                <a:srgbClr val="000000"/>
              </a:solidFill>
              <a:miter lim="800000"/>
              <a:headEnd/>
              <a:tailEnd/>
            </a:ln>
          </p:spPr>
          <p:txBody>
            <a:bodyPr/>
            <a:lstStyle/>
            <a:p>
              <a:pPr>
                <a:defRPr/>
              </a:pPr>
              <a:endParaRPr lang="en-US"/>
            </a:p>
          </p:txBody>
        </p:sp>
        <p:sp>
          <p:nvSpPr>
            <p:cNvPr id="14357" name="Text Box 41"/>
            <p:cNvSpPr txBox="1">
              <a:spLocks noChangeArrowheads="1"/>
            </p:cNvSpPr>
            <p:nvPr/>
          </p:nvSpPr>
          <p:spPr bwMode="auto">
            <a:xfrm>
              <a:off x="1080" y="7019"/>
              <a:ext cx="3241" cy="1261"/>
            </a:xfrm>
            <a:prstGeom prst="rect">
              <a:avLst/>
            </a:prstGeom>
            <a:noFill/>
            <a:ln w="9525">
              <a:solidFill>
                <a:schemeClr val="tx1">
                  <a:lumMod val="85000"/>
                </a:schemeClr>
              </a:solidFill>
              <a:miter lim="800000"/>
              <a:headEnd/>
              <a:tailEnd/>
            </a:ln>
          </p:spPr>
          <p:txBody>
            <a:bodyPr/>
            <a:lstStyle/>
            <a:p>
              <a:pPr algn="ctr">
                <a:defRPr/>
              </a:pPr>
              <a:r>
                <a:rPr lang="en-US" sz="1300" b="1" dirty="0">
                  <a:latin typeface="+mn-lt"/>
                  <a:cs typeface="Times New Roman" pitchFamily="18" charset="0"/>
                </a:rPr>
                <a:t>Low/No Risk:</a:t>
              </a:r>
              <a:endParaRPr lang="en-US" sz="1300" dirty="0">
                <a:latin typeface="+mn-lt"/>
                <a:cs typeface="Times New Roman" pitchFamily="18" charset="0"/>
              </a:endParaRPr>
            </a:p>
            <a:p>
              <a:pPr algn="ctr">
                <a:defRPr/>
              </a:pPr>
              <a:r>
                <a:rPr lang="en-US" sz="1300" dirty="0">
                  <a:latin typeface="+mn-lt"/>
                  <a:cs typeface="Times New Roman" pitchFamily="18" charset="0"/>
                </a:rPr>
                <a:t>Alcohol = 0 – 7</a:t>
              </a:r>
            </a:p>
            <a:p>
              <a:pPr algn="ctr">
                <a:defRPr/>
              </a:pPr>
              <a:r>
                <a:rPr lang="en-US" sz="1300" dirty="0">
                  <a:latin typeface="+mn-lt"/>
                  <a:cs typeface="Times New Roman" pitchFamily="18" charset="0"/>
                </a:rPr>
                <a:t>Other drugs = 0</a:t>
              </a:r>
            </a:p>
          </p:txBody>
        </p:sp>
        <p:sp>
          <p:nvSpPr>
            <p:cNvPr id="14358" name="Text Box 40"/>
            <p:cNvSpPr txBox="1">
              <a:spLocks noChangeArrowheads="1"/>
            </p:cNvSpPr>
            <p:nvPr/>
          </p:nvSpPr>
          <p:spPr bwMode="auto">
            <a:xfrm>
              <a:off x="4499" y="7019"/>
              <a:ext cx="3241" cy="1261"/>
            </a:xfrm>
            <a:prstGeom prst="rect">
              <a:avLst/>
            </a:prstGeom>
            <a:noFill/>
            <a:ln w="9525">
              <a:solidFill>
                <a:schemeClr val="tx1">
                  <a:lumMod val="85000"/>
                </a:schemeClr>
              </a:solidFill>
              <a:miter lim="800000"/>
              <a:headEnd/>
              <a:tailEnd/>
            </a:ln>
          </p:spPr>
          <p:txBody>
            <a:bodyPr/>
            <a:lstStyle/>
            <a:p>
              <a:pPr algn="ctr">
                <a:defRPr/>
              </a:pPr>
              <a:r>
                <a:rPr lang="en-US" sz="1300" b="1" dirty="0">
                  <a:latin typeface="+mn-lt"/>
                  <a:cs typeface="Times New Roman" pitchFamily="18" charset="0"/>
                </a:rPr>
                <a:t>At Risk:</a:t>
              </a:r>
              <a:endParaRPr lang="en-US" sz="1300" dirty="0">
                <a:latin typeface="+mn-lt"/>
                <a:cs typeface="Times New Roman" pitchFamily="18" charset="0"/>
              </a:endParaRPr>
            </a:p>
            <a:p>
              <a:pPr algn="ctr">
                <a:defRPr/>
              </a:pPr>
              <a:r>
                <a:rPr lang="en-US" sz="1300" dirty="0">
                  <a:latin typeface="+mn-lt"/>
                  <a:cs typeface="Times New Roman" pitchFamily="18" charset="0"/>
                </a:rPr>
                <a:t>Alcohol = 8 – 15</a:t>
              </a:r>
            </a:p>
            <a:p>
              <a:pPr algn="ctr">
                <a:defRPr/>
              </a:pPr>
              <a:r>
                <a:rPr lang="en-US" sz="1300" dirty="0">
                  <a:latin typeface="+mn-lt"/>
                  <a:cs typeface="Times New Roman" pitchFamily="18" charset="0"/>
                </a:rPr>
                <a:t>Other drugs = 1 – 2</a:t>
              </a:r>
            </a:p>
          </p:txBody>
        </p:sp>
        <p:sp>
          <p:nvSpPr>
            <p:cNvPr id="14359" name="Text Box 39"/>
            <p:cNvSpPr txBox="1">
              <a:spLocks noChangeArrowheads="1"/>
            </p:cNvSpPr>
            <p:nvPr/>
          </p:nvSpPr>
          <p:spPr bwMode="auto">
            <a:xfrm>
              <a:off x="7978" y="7011"/>
              <a:ext cx="3238" cy="1270"/>
            </a:xfrm>
            <a:prstGeom prst="rect">
              <a:avLst/>
            </a:prstGeom>
            <a:noFill/>
            <a:ln w="9525">
              <a:solidFill>
                <a:schemeClr val="tx1">
                  <a:lumMod val="85000"/>
                </a:schemeClr>
              </a:solidFill>
              <a:miter lim="800000"/>
              <a:headEnd/>
              <a:tailEnd/>
            </a:ln>
          </p:spPr>
          <p:txBody>
            <a:bodyPr/>
            <a:lstStyle/>
            <a:p>
              <a:pPr algn="ctr">
                <a:defRPr/>
              </a:pPr>
              <a:r>
                <a:rPr lang="en-US" sz="1300" b="1" dirty="0">
                  <a:latin typeface="+mn-lt"/>
                  <a:cs typeface="Times New Roman" pitchFamily="18" charset="0"/>
                </a:rPr>
                <a:t>Mod/High Risk:</a:t>
              </a:r>
              <a:endParaRPr lang="en-US" sz="1300" dirty="0">
                <a:latin typeface="+mn-lt"/>
                <a:cs typeface="Times New Roman" pitchFamily="18" charset="0"/>
              </a:endParaRPr>
            </a:p>
            <a:p>
              <a:pPr algn="ctr">
                <a:defRPr/>
              </a:pPr>
              <a:r>
                <a:rPr lang="en-US" sz="1300" dirty="0">
                  <a:latin typeface="+mn-lt"/>
                  <a:cs typeface="Times New Roman" pitchFamily="18" charset="0"/>
                </a:rPr>
                <a:t>Alcohol = 16 – 19</a:t>
              </a:r>
            </a:p>
            <a:p>
              <a:pPr algn="ctr">
                <a:defRPr/>
              </a:pPr>
              <a:r>
                <a:rPr lang="en-US" sz="1300" dirty="0">
                  <a:latin typeface="+mn-lt"/>
                  <a:cs typeface="Times New Roman" pitchFamily="18" charset="0"/>
                </a:rPr>
                <a:t>Other drugs = 3 – 5</a:t>
              </a:r>
            </a:p>
          </p:txBody>
        </p:sp>
        <p:sp>
          <p:nvSpPr>
            <p:cNvPr id="14360" name="Text Box 38"/>
            <p:cNvSpPr txBox="1">
              <a:spLocks noChangeArrowheads="1"/>
            </p:cNvSpPr>
            <p:nvPr/>
          </p:nvSpPr>
          <p:spPr bwMode="auto">
            <a:xfrm>
              <a:off x="11341" y="7019"/>
              <a:ext cx="3238" cy="1261"/>
            </a:xfrm>
            <a:prstGeom prst="rect">
              <a:avLst/>
            </a:prstGeom>
            <a:noFill/>
            <a:ln w="9525">
              <a:solidFill>
                <a:schemeClr val="tx1">
                  <a:lumMod val="85000"/>
                </a:schemeClr>
              </a:solidFill>
              <a:miter lim="800000"/>
              <a:headEnd/>
              <a:tailEnd/>
            </a:ln>
          </p:spPr>
          <p:txBody>
            <a:bodyPr/>
            <a:lstStyle/>
            <a:p>
              <a:pPr algn="ctr">
                <a:defRPr/>
              </a:pPr>
              <a:r>
                <a:rPr lang="en-US" sz="1300" b="1" dirty="0">
                  <a:latin typeface="+mn-lt"/>
                  <a:cs typeface="Times New Roman" pitchFamily="18" charset="0"/>
                </a:rPr>
                <a:t>High/Severe Risk:</a:t>
              </a:r>
              <a:endParaRPr lang="en-US" sz="1300" dirty="0">
                <a:latin typeface="+mn-lt"/>
                <a:cs typeface="Times New Roman" pitchFamily="18" charset="0"/>
              </a:endParaRPr>
            </a:p>
            <a:p>
              <a:pPr algn="ctr">
                <a:defRPr/>
              </a:pPr>
              <a:r>
                <a:rPr lang="en-US" sz="1300" dirty="0">
                  <a:latin typeface="+mn-lt"/>
                  <a:cs typeface="Times New Roman" pitchFamily="18" charset="0"/>
                </a:rPr>
                <a:t>Alcohol = 20 – 40</a:t>
              </a:r>
            </a:p>
            <a:p>
              <a:pPr algn="ctr">
                <a:defRPr/>
              </a:pPr>
              <a:r>
                <a:rPr lang="en-US" sz="1300" dirty="0">
                  <a:latin typeface="+mn-lt"/>
                  <a:cs typeface="Times New Roman" pitchFamily="18" charset="0"/>
                </a:rPr>
                <a:t>Other drugs = 6 – 10</a:t>
              </a:r>
            </a:p>
          </p:txBody>
        </p:sp>
        <p:sp>
          <p:nvSpPr>
            <p:cNvPr id="64537" name="AutoShape 37"/>
            <p:cNvSpPr>
              <a:spLocks noChangeArrowheads="1"/>
            </p:cNvSpPr>
            <p:nvPr/>
          </p:nvSpPr>
          <p:spPr bwMode="auto">
            <a:xfrm>
              <a:off x="1980" y="828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p>
          </p:txBody>
        </p:sp>
        <p:sp>
          <p:nvSpPr>
            <p:cNvPr id="64538" name="AutoShape 36"/>
            <p:cNvSpPr>
              <a:spLocks noChangeArrowheads="1"/>
            </p:cNvSpPr>
            <p:nvPr/>
          </p:nvSpPr>
          <p:spPr bwMode="auto">
            <a:xfrm>
              <a:off x="5580" y="828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p>
          </p:txBody>
        </p:sp>
        <p:sp>
          <p:nvSpPr>
            <p:cNvPr id="64539" name="AutoShape 35"/>
            <p:cNvSpPr>
              <a:spLocks noChangeArrowheads="1"/>
            </p:cNvSpPr>
            <p:nvPr/>
          </p:nvSpPr>
          <p:spPr bwMode="auto">
            <a:xfrm>
              <a:off x="8820" y="828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p>
          </p:txBody>
        </p:sp>
        <p:sp>
          <p:nvSpPr>
            <p:cNvPr id="64540" name="AutoShape 34"/>
            <p:cNvSpPr>
              <a:spLocks noChangeArrowheads="1"/>
            </p:cNvSpPr>
            <p:nvPr/>
          </p:nvSpPr>
          <p:spPr bwMode="auto">
            <a:xfrm>
              <a:off x="12240" y="828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p>
          </p:txBody>
        </p:sp>
        <p:sp>
          <p:nvSpPr>
            <p:cNvPr id="14365" name="AutoShape 33"/>
            <p:cNvSpPr>
              <a:spLocks noChangeArrowheads="1"/>
            </p:cNvSpPr>
            <p:nvPr/>
          </p:nvSpPr>
          <p:spPr bwMode="auto">
            <a:xfrm>
              <a:off x="1080" y="8999"/>
              <a:ext cx="13981" cy="2071"/>
            </a:xfrm>
            <a:prstGeom prst="flowChartProcess">
              <a:avLst/>
            </a:prstGeom>
            <a:solidFill>
              <a:schemeClr val="accent1">
                <a:lumMod val="60000"/>
                <a:lumOff val="40000"/>
              </a:schemeClr>
            </a:solidFill>
            <a:ln w="9525">
              <a:solidFill>
                <a:schemeClr val="tx1"/>
              </a:solidFill>
              <a:miter lim="800000"/>
              <a:headEnd/>
              <a:tailEnd/>
            </a:ln>
          </p:spPr>
          <p:txBody>
            <a:bodyPr/>
            <a:lstStyle/>
            <a:p>
              <a:pPr>
                <a:defRPr/>
              </a:pPr>
              <a:endParaRPr lang="en-US"/>
            </a:p>
          </p:txBody>
        </p:sp>
        <p:sp>
          <p:nvSpPr>
            <p:cNvPr id="14367" name="Text Box 31"/>
            <p:cNvSpPr txBox="1">
              <a:spLocks noChangeArrowheads="1"/>
            </p:cNvSpPr>
            <p:nvPr/>
          </p:nvSpPr>
          <p:spPr bwMode="auto">
            <a:xfrm>
              <a:off x="1258" y="9181"/>
              <a:ext cx="2881" cy="1619"/>
            </a:xfrm>
            <a:prstGeom prst="rect">
              <a:avLst/>
            </a:prstGeom>
            <a:solidFill>
              <a:schemeClr val="accent1">
                <a:lumMod val="20000"/>
                <a:lumOff val="80000"/>
              </a:schemeClr>
            </a:solidFill>
            <a:ln w="28575">
              <a:solidFill>
                <a:schemeClr val="bg2">
                  <a:lumMod val="60000"/>
                  <a:lumOff val="40000"/>
                </a:schemeClr>
              </a:solidFill>
              <a:miter lim="800000"/>
              <a:headEnd/>
              <a:tailEnd/>
            </a:ln>
          </p:spPr>
          <p:txBody>
            <a:bodyPr/>
            <a:lstStyle/>
            <a:p>
              <a:pPr algn="ctr">
                <a:defRPr/>
              </a:pPr>
              <a:r>
                <a:rPr lang="en-US" sz="1300" b="1" dirty="0">
                  <a:solidFill>
                    <a:schemeClr val="bg1"/>
                  </a:solidFill>
                  <a:latin typeface="+mn-lt"/>
                  <a:cs typeface="Times New Roman" pitchFamily="18" charset="0"/>
                </a:rPr>
                <a:t>Reinforce behavior; </a:t>
              </a:r>
              <a:endParaRPr lang="en-US" sz="1300" dirty="0">
                <a:solidFill>
                  <a:schemeClr val="bg1"/>
                </a:solidFill>
                <a:latin typeface="+mn-lt"/>
                <a:cs typeface="Times New Roman" pitchFamily="18" charset="0"/>
              </a:endParaRPr>
            </a:p>
            <a:p>
              <a:pPr algn="ctr">
                <a:defRPr/>
              </a:pPr>
              <a:r>
                <a:rPr lang="en-US" sz="1300" b="1" dirty="0">
                  <a:solidFill>
                    <a:schemeClr val="bg1"/>
                  </a:solidFill>
                  <a:latin typeface="+mn-lt"/>
                  <a:cs typeface="Times New Roman" pitchFamily="18" charset="0"/>
                </a:rPr>
                <a:t>Monitor</a:t>
              </a:r>
              <a:endParaRPr lang="en-US" sz="1300" dirty="0">
                <a:solidFill>
                  <a:schemeClr val="bg1"/>
                </a:solidFill>
                <a:latin typeface="+mn-lt"/>
                <a:cs typeface="Times New Roman" pitchFamily="18" charset="0"/>
              </a:endParaRPr>
            </a:p>
          </p:txBody>
        </p:sp>
        <p:sp>
          <p:nvSpPr>
            <p:cNvPr id="14368" name="Text Box 30"/>
            <p:cNvSpPr txBox="1">
              <a:spLocks noChangeArrowheads="1"/>
            </p:cNvSpPr>
            <p:nvPr/>
          </p:nvSpPr>
          <p:spPr bwMode="auto">
            <a:xfrm>
              <a:off x="4681" y="9181"/>
              <a:ext cx="2878" cy="1619"/>
            </a:xfrm>
            <a:prstGeom prst="rect">
              <a:avLst/>
            </a:prstGeom>
            <a:solidFill>
              <a:schemeClr val="accent1">
                <a:lumMod val="20000"/>
                <a:lumOff val="80000"/>
              </a:schemeClr>
            </a:solidFill>
            <a:ln w="28575">
              <a:solidFill>
                <a:schemeClr val="bg2">
                  <a:lumMod val="60000"/>
                  <a:lumOff val="40000"/>
                </a:schemeClr>
              </a:solidFill>
              <a:miter lim="800000"/>
              <a:headEnd/>
              <a:tailEnd/>
            </a:ln>
          </p:spPr>
          <p:txBody>
            <a:bodyPr/>
            <a:lstStyle/>
            <a:p>
              <a:pPr algn="ctr">
                <a:defRPr/>
              </a:pPr>
              <a:r>
                <a:rPr lang="en-US" sz="1300" b="1" dirty="0">
                  <a:solidFill>
                    <a:schemeClr val="bg1"/>
                  </a:solidFill>
                  <a:latin typeface="+mn-lt"/>
                  <a:cs typeface="Times New Roman" pitchFamily="18" charset="0"/>
                </a:rPr>
                <a:t>Brief Intervention </a:t>
              </a:r>
              <a:endParaRPr lang="en-US" sz="1300" dirty="0">
                <a:solidFill>
                  <a:schemeClr val="bg1"/>
                </a:solidFill>
                <a:latin typeface="+mn-lt"/>
                <a:cs typeface="Times New Roman" pitchFamily="18" charset="0"/>
              </a:endParaRPr>
            </a:p>
            <a:p>
              <a:pPr algn="ctr">
                <a:defRPr/>
              </a:pPr>
              <a:r>
                <a:rPr lang="en-US" sz="1300" b="1" i="1" dirty="0">
                  <a:solidFill>
                    <a:schemeClr val="bg1"/>
                  </a:solidFill>
                  <a:latin typeface="+mn-lt"/>
                  <a:cs typeface="Times New Roman" pitchFamily="18" charset="0"/>
                </a:rPr>
                <a:t>Goal</a:t>
              </a:r>
              <a:r>
                <a:rPr lang="en-US" sz="1300" b="1" dirty="0">
                  <a:solidFill>
                    <a:schemeClr val="bg1"/>
                  </a:solidFill>
                  <a:latin typeface="+mn-lt"/>
                  <a:cs typeface="Times New Roman" pitchFamily="18" charset="0"/>
                </a:rPr>
                <a:t>: </a:t>
              </a:r>
              <a:r>
                <a:rPr lang="en-US" sz="1300" dirty="0">
                  <a:solidFill>
                    <a:schemeClr val="bg1"/>
                  </a:solidFill>
                  <a:latin typeface="+mn-lt"/>
                  <a:cs typeface="Times New Roman" pitchFamily="18" charset="0"/>
                </a:rPr>
                <a:t>Lower Risk; Reduce use to acceptable levels</a:t>
              </a:r>
            </a:p>
          </p:txBody>
        </p:sp>
        <p:sp>
          <p:nvSpPr>
            <p:cNvPr id="14369" name="Text Box 29"/>
            <p:cNvSpPr txBox="1">
              <a:spLocks noChangeArrowheads="1"/>
            </p:cNvSpPr>
            <p:nvPr/>
          </p:nvSpPr>
          <p:spPr bwMode="auto">
            <a:xfrm>
              <a:off x="8100" y="9181"/>
              <a:ext cx="3203" cy="1619"/>
            </a:xfrm>
            <a:prstGeom prst="rect">
              <a:avLst/>
            </a:prstGeom>
            <a:solidFill>
              <a:schemeClr val="accent1">
                <a:lumMod val="20000"/>
                <a:lumOff val="80000"/>
              </a:schemeClr>
            </a:solidFill>
            <a:ln w="28575">
              <a:solidFill>
                <a:schemeClr val="bg2">
                  <a:lumMod val="60000"/>
                  <a:lumOff val="40000"/>
                </a:schemeClr>
              </a:solidFill>
              <a:miter lim="800000"/>
              <a:headEnd/>
              <a:tailEnd/>
            </a:ln>
          </p:spPr>
          <p:txBody>
            <a:bodyPr/>
            <a:lstStyle/>
            <a:p>
              <a:pPr algn="ctr">
                <a:defRPr/>
              </a:pPr>
              <a:r>
                <a:rPr lang="en-US" sz="1300" b="1" dirty="0">
                  <a:solidFill>
                    <a:schemeClr val="bg1"/>
                  </a:solidFill>
                  <a:latin typeface="+mn-lt"/>
                  <a:cs typeface="Times New Roman" pitchFamily="18" charset="0"/>
                </a:rPr>
                <a:t>BI/Referral to </a:t>
              </a:r>
              <a:r>
                <a:rPr lang="en-US" sz="1300" b="1" dirty="0" err="1">
                  <a:solidFill>
                    <a:schemeClr val="bg1"/>
                  </a:solidFill>
                  <a:latin typeface="+mn-lt"/>
                  <a:cs typeface="Times New Roman" pitchFamily="18" charset="0"/>
                </a:rPr>
                <a:t>tx</a:t>
              </a:r>
              <a:r>
                <a:rPr lang="en-US" sz="1300" b="1" dirty="0">
                  <a:solidFill>
                    <a:schemeClr val="bg1"/>
                  </a:solidFill>
                  <a:latin typeface="+mn-lt"/>
                  <a:cs typeface="Times New Roman" pitchFamily="18" charset="0"/>
                </a:rPr>
                <a:t>/BT</a:t>
              </a:r>
              <a:endParaRPr lang="en-US" sz="1300" dirty="0">
                <a:solidFill>
                  <a:schemeClr val="bg1"/>
                </a:solidFill>
                <a:latin typeface="+mn-lt"/>
                <a:cs typeface="Times New Roman" pitchFamily="18" charset="0"/>
              </a:endParaRPr>
            </a:p>
            <a:p>
              <a:pPr algn="ctr">
                <a:defRPr/>
              </a:pPr>
              <a:r>
                <a:rPr lang="en-US" sz="1300" b="1" i="1" dirty="0">
                  <a:solidFill>
                    <a:schemeClr val="bg1"/>
                  </a:solidFill>
                  <a:latin typeface="+mn-lt"/>
                  <a:cs typeface="Times New Roman" pitchFamily="18" charset="0"/>
                </a:rPr>
                <a:t>Goal</a:t>
              </a:r>
              <a:r>
                <a:rPr lang="en-US" sz="1300" b="1" dirty="0">
                  <a:solidFill>
                    <a:schemeClr val="bg1"/>
                  </a:solidFill>
                  <a:latin typeface="+mn-lt"/>
                  <a:cs typeface="Times New Roman" pitchFamily="18" charset="0"/>
                </a:rPr>
                <a:t>: </a:t>
              </a:r>
              <a:r>
                <a:rPr lang="en-US" sz="1300" dirty="0">
                  <a:solidFill>
                    <a:schemeClr val="bg1"/>
                  </a:solidFill>
                  <a:latin typeface="+mn-lt"/>
                  <a:cs typeface="Times New Roman" pitchFamily="18" charset="0"/>
                </a:rPr>
                <a:t>Encourage pt. to accept a referral to </a:t>
              </a:r>
              <a:r>
                <a:rPr lang="en-US" sz="1300" dirty="0" err="1">
                  <a:solidFill>
                    <a:schemeClr val="bg1"/>
                  </a:solidFill>
                  <a:latin typeface="+mn-lt"/>
                  <a:cs typeface="Times New Roman" pitchFamily="18" charset="0"/>
                </a:rPr>
                <a:t>tx</a:t>
              </a:r>
              <a:r>
                <a:rPr lang="en-US" sz="1300" dirty="0">
                  <a:solidFill>
                    <a:schemeClr val="bg1"/>
                  </a:solidFill>
                  <a:latin typeface="+mn-lt"/>
                  <a:cs typeface="Times New Roman" pitchFamily="18" charset="0"/>
                </a:rPr>
                <a:t>, or engage in BT</a:t>
              </a:r>
            </a:p>
          </p:txBody>
        </p:sp>
        <p:sp>
          <p:nvSpPr>
            <p:cNvPr id="14370" name="Text Box 28"/>
            <p:cNvSpPr txBox="1">
              <a:spLocks noChangeArrowheads="1"/>
            </p:cNvSpPr>
            <p:nvPr/>
          </p:nvSpPr>
          <p:spPr bwMode="auto">
            <a:xfrm>
              <a:off x="11604" y="9181"/>
              <a:ext cx="3307" cy="1619"/>
            </a:xfrm>
            <a:prstGeom prst="rect">
              <a:avLst/>
            </a:prstGeom>
            <a:solidFill>
              <a:schemeClr val="accent1">
                <a:lumMod val="20000"/>
                <a:lumOff val="80000"/>
              </a:schemeClr>
            </a:solidFill>
            <a:ln w="28575">
              <a:solidFill>
                <a:schemeClr val="bg2">
                  <a:lumMod val="60000"/>
                  <a:lumOff val="40000"/>
                </a:schemeClr>
              </a:solidFill>
              <a:miter lim="800000"/>
              <a:headEnd/>
              <a:tailEnd/>
            </a:ln>
          </p:spPr>
          <p:txBody>
            <a:bodyPr/>
            <a:lstStyle/>
            <a:p>
              <a:pPr algn="ctr">
                <a:defRPr/>
              </a:pPr>
              <a:r>
                <a:rPr lang="en-US" sz="1300" b="1" dirty="0">
                  <a:solidFill>
                    <a:schemeClr val="bg1"/>
                  </a:solidFill>
                  <a:latin typeface="+mn-lt"/>
                  <a:cs typeface="Times New Roman" pitchFamily="18" charset="0"/>
                </a:rPr>
                <a:t>Referral to </a:t>
              </a:r>
              <a:r>
                <a:rPr lang="en-US" sz="1300" b="1" dirty="0" err="1">
                  <a:solidFill>
                    <a:schemeClr val="bg1"/>
                  </a:solidFill>
                  <a:latin typeface="+mn-lt"/>
                  <a:cs typeface="Times New Roman" pitchFamily="18" charset="0"/>
                </a:rPr>
                <a:t>tx</a:t>
              </a:r>
              <a:r>
                <a:rPr lang="en-US" sz="1300" b="1" dirty="0">
                  <a:solidFill>
                    <a:schemeClr val="bg1"/>
                  </a:solidFill>
                  <a:latin typeface="+mn-lt"/>
                  <a:cs typeface="Times New Roman" pitchFamily="18" charset="0"/>
                </a:rPr>
                <a:t>.  </a:t>
              </a:r>
              <a:endParaRPr lang="en-US" sz="1300" dirty="0">
                <a:solidFill>
                  <a:schemeClr val="bg1"/>
                </a:solidFill>
                <a:latin typeface="+mn-lt"/>
                <a:cs typeface="Times New Roman" pitchFamily="18" charset="0"/>
              </a:endParaRPr>
            </a:p>
            <a:p>
              <a:pPr algn="ctr">
                <a:defRPr/>
              </a:pPr>
              <a:r>
                <a:rPr lang="en-US" sz="1300" b="1" i="1" dirty="0">
                  <a:solidFill>
                    <a:schemeClr val="bg1"/>
                  </a:solidFill>
                  <a:latin typeface="+mn-lt"/>
                  <a:cs typeface="Times New Roman" pitchFamily="18" charset="0"/>
                </a:rPr>
                <a:t>Goal</a:t>
              </a:r>
              <a:r>
                <a:rPr lang="en-US" sz="1300" b="1" dirty="0">
                  <a:solidFill>
                    <a:schemeClr val="bg1"/>
                  </a:solidFill>
                  <a:latin typeface="+mn-lt"/>
                  <a:cs typeface="Times New Roman" pitchFamily="18" charset="0"/>
                </a:rPr>
                <a:t>: </a:t>
              </a:r>
              <a:r>
                <a:rPr lang="en-US" sz="1300" dirty="0">
                  <a:solidFill>
                    <a:schemeClr val="bg1"/>
                  </a:solidFill>
                  <a:latin typeface="+mn-lt"/>
                  <a:cs typeface="Times New Roman" pitchFamily="18" charset="0"/>
                </a:rPr>
                <a:t>Encourage pt. to accept referral to </a:t>
              </a:r>
              <a:r>
                <a:rPr lang="en-US" sz="1300" dirty="0" err="1">
                  <a:solidFill>
                    <a:schemeClr val="bg1"/>
                  </a:solidFill>
                  <a:latin typeface="+mn-lt"/>
                  <a:cs typeface="Times New Roman" pitchFamily="18" charset="0"/>
                </a:rPr>
                <a:t>tx</a:t>
              </a:r>
              <a:r>
                <a:rPr lang="en-US" sz="1300" dirty="0">
                  <a:solidFill>
                    <a:schemeClr val="bg1"/>
                  </a:solidFill>
                  <a:latin typeface="+mn-lt"/>
                  <a:cs typeface="Times New Roman" pitchFamily="18" charset="0"/>
                </a:rPr>
                <a:t>, or engage in BT</a:t>
              </a:r>
            </a:p>
          </p:txBody>
        </p:sp>
      </p:grpSp>
      <p:sp>
        <p:nvSpPr>
          <p:cNvPr id="14341" name="Text Box 52"/>
          <p:cNvSpPr txBox="1">
            <a:spLocks noChangeArrowheads="1"/>
          </p:cNvSpPr>
          <p:nvPr/>
        </p:nvSpPr>
        <p:spPr bwMode="auto">
          <a:xfrm>
            <a:off x="3544888" y="1447800"/>
            <a:ext cx="2030412" cy="381000"/>
          </a:xfrm>
          <a:prstGeom prst="rect">
            <a:avLst/>
          </a:prstGeom>
          <a:solidFill>
            <a:schemeClr val="tx2"/>
          </a:solidFill>
          <a:ln w="9525">
            <a:solidFill>
              <a:srgbClr val="000000"/>
            </a:solidFill>
            <a:miter lim="800000"/>
            <a:headEnd/>
            <a:tailEnd/>
          </a:ln>
        </p:spPr>
        <p:txBody>
          <a:bodyPr/>
          <a:lstStyle/>
          <a:p>
            <a:pPr algn="ctr">
              <a:defRPr/>
            </a:pPr>
            <a:r>
              <a:rPr lang="en-US" sz="1600" b="1" dirty="0">
                <a:solidFill>
                  <a:schemeClr val="bg1"/>
                </a:solidFill>
                <a:latin typeface="+mn-lt"/>
                <a:cs typeface="Times New Roman" pitchFamily="18" charset="0"/>
              </a:rPr>
              <a:t>Complete Pre-Screen</a:t>
            </a:r>
            <a:endParaRPr lang="en-US" sz="1600" dirty="0">
              <a:solidFill>
                <a:schemeClr val="bg1"/>
              </a:solidFill>
              <a:latin typeface="+mn-lt"/>
              <a:cs typeface="Times New Roman" pitchFamily="18" charset="0"/>
            </a:endParaRPr>
          </a:p>
        </p:txBody>
      </p:sp>
      <p:sp>
        <p:nvSpPr>
          <p:cNvPr id="35" name="Oval 10"/>
          <p:cNvSpPr>
            <a:spLocks noChangeArrowheads="1"/>
          </p:cNvSpPr>
          <p:nvPr/>
        </p:nvSpPr>
        <p:spPr bwMode="auto">
          <a:xfrm>
            <a:off x="2614613" y="1828800"/>
            <a:ext cx="3832225" cy="2514600"/>
          </a:xfrm>
          <a:prstGeom prst="ellipse">
            <a:avLst/>
          </a:prstGeom>
          <a:noFill/>
          <a:ln w="76200">
            <a:solidFill>
              <a:srgbClr val="7030A0">
                <a:alpha val="59999"/>
              </a:srgbClr>
            </a:solidFill>
            <a:round/>
            <a:headEnd type="none" w="sm" len="sm"/>
            <a:tailEnd type="none" w="sm" len="sm"/>
          </a:ln>
        </p:spPr>
        <p:txBody>
          <a:bodyPr wrap="none" anchor="ctr"/>
          <a:lstStyle/>
          <a:p>
            <a:pPr algn="ctr"/>
            <a:endParaRPr lang="en-US" sz="4800" b="1">
              <a:solidFill>
                <a:srgbClr val="FFFFFF"/>
              </a:solidFill>
            </a:endParaRPr>
          </a:p>
        </p:txBody>
      </p:sp>
      <p:sp>
        <p:nvSpPr>
          <p:cNvPr id="3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14400" y="685800"/>
            <a:ext cx="7315200" cy="981456"/>
          </a:xfrm>
        </p:spPr>
        <p:txBody>
          <a:bodyPr/>
          <a:lstStyle/>
          <a:p>
            <a:pPr algn="ctr" fontAlgn="auto">
              <a:spcAft>
                <a:spcPts val="0"/>
              </a:spcAft>
              <a:defRPr/>
            </a:pPr>
            <a:r>
              <a:rPr sz="4400" dirty="0" smtClean="0">
                <a:solidFill>
                  <a:schemeClr val="tx2"/>
                </a:solidFill>
              </a:rPr>
              <a:t>What is the AUDIT?</a:t>
            </a:r>
          </a:p>
        </p:txBody>
      </p:sp>
      <p:sp>
        <p:nvSpPr>
          <p:cNvPr id="16387" name="Rectangle 3"/>
          <p:cNvSpPr>
            <a:spLocks noGrp="1" noChangeArrowheads="1"/>
          </p:cNvSpPr>
          <p:nvPr>
            <p:ph type="body" idx="1"/>
          </p:nvPr>
        </p:nvSpPr>
        <p:spPr>
          <a:xfrm>
            <a:off x="609600" y="1905000"/>
            <a:ext cx="8266112" cy="4800600"/>
          </a:xfrm>
        </p:spPr>
        <p:txBody>
          <a:bodyPr>
            <a:noAutofit/>
          </a:bodyPr>
          <a:lstStyle/>
          <a:p>
            <a:pPr marL="457200" indent="-457200" fontAlgn="auto">
              <a:lnSpc>
                <a:spcPct val="110000"/>
              </a:lnSpc>
              <a:spcBef>
                <a:spcPts val="1000"/>
              </a:spcBef>
              <a:spcAft>
                <a:spcPts val="0"/>
              </a:spcAft>
              <a:buClr>
                <a:schemeClr val="accent3"/>
              </a:buClr>
              <a:buFont typeface="Arial" pitchFamily="34" charset="0"/>
              <a:buChar char="•"/>
              <a:defRPr/>
            </a:pPr>
            <a:r>
              <a:rPr lang="en-US" sz="3200" dirty="0" smtClean="0"/>
              <a:t>10-question alcohol use screening instrument</a:t>
            </a:r>
          </a:p>
          <a:p>
            <a:pPr marL="457200" indent="-457200" fontAlgn="auto">
              <a:lnSpc>
                <a:spcPct val="110000"/>
              </a:lnSpc>
              <a:spcBef>
                <a:spcPts val="1000"/>
              </a:spcBef>
              <a:spcAft>
                <a:spcPts val="0"/>
              </a:spcAft>
              <a:buClr>
                <a:schemeClr val="accent3"/>
              </a:buClr>
              <a:buFont typeface="Arial" pitchFamily="34" charset="0"/>
              <a:buChar char="•"/>
              <a:defRPr/>
            </a:pPr>
            <a:r>
              <a:rPr lang="en-US" sz="3200" dirty="0" smtClean="0"/>
              <a:t>Original target groups included: </a:t>
            </a:r>
          </a:p>
          <a:p>
            <a:pPr marL="1097280" lvl="1" indent="-457200" fontAlgn="auto">
              <a:lnSpc>
                <a:spcPct val="110000"/>
              </a:lnSpc>
              <a:spcBef>
                <a:spcPts val="1000"/>
              </a:spcBef>
              <a:spcAft>
                <a:spcPts val="0"/>
              </a:spcAft>
              <a:buClr>
                <a:schemeClr val="tx2"/>
              </a:buClr>
              <a:buFont typeface="Arial" pitchFamily="34" charset="0"/>
              <a:buChar char="•"/>
              <a:defRPr/>
            </a:pPr>
            <a:r>
              <a:rPr lang="en-US" sz="2800" dirty="0">
                <a:solidFill>
                  <a:srgbClr val="FFC000"/>
                </a:solidFill>
              </a:rPr>
              <a:t>M</a:t>
            </a:r>
            <a:r>
              <a:rPr lang="en-US" sz="2800" dirty="0" smtClean="0">
                <a:solidFill>
                  <a:srgbClr val="FFC000"/>
                </a:solidFill>
              </a:rPr>
              <a:t>edical patients </a:t>
            </a:r>
          </a:p>
          <a:p>
            <a:pPr marL="1097280" lvl="1" indent="-457200" fontAlgn="auto">
              <a:lnSpc>
                <a:spcPct val="110000"/>
              </a:lnSpc>
              <a:spcBef>
                <a:spcPts val="1000"/>
              </a:spcBef>
              <a:spcAft>
                <a:spcPts val="0"/>
              </a:spcAft>
              <a:buClr>
                <a:schemeClr val="tx2"/>
              </a:buClr>
              <a:buFont typeface="Arial" pitchFamily="34" charset="0"/>
              <a:buChar char="•"/>
              <a:defRPr/>
            </a:pPr>
            <a:r>
              <a:rPr lang="en-US" sz="2800" dirty="0" smtClean="0">
                <a:solidFill>
                  <a:srgbClr val="FFC000"/>
                </a:solidFill>
              </a:rPr>
              <a:t>Accident victims </a:t>
            </a:r>
          </a:p>
          <a:p>
            <a:pPr marL="1097280" lvl="1" indent="-457200" fontAlgn="auto">
              <a:lnSpc>
                <a:spcPct val="110000"/>
              </a:lnSpc>
              <a:spcBef>
                <a:spcPts val="1000"/>
              </a:spcBef>
              <a:spcAft>
                <a:spcPts val="0"/>
              </a:spcAft>
              <a:buClr>
                <a:schemeClr val="tx2"/>
              </a:buClr>
              <a:buFont typeface="Arial" pitchFamily="34" charset="0"/>
              <a:buChar char="•"/>
              <a:defRPr/>
            </a:pPr>
            <a:r>
              <a:rPr lang="en-US" sz="2800" dirty="0" smtClean="0">
                <a:solidFill>
                  <a:srgbClr val="FFC000"/>
                </a:solidFill>
              </a:rPr>
              <a:t>DWI offenders </a:t>
            </a:r>
          </a:p>
          <a:p>
            <a:pPr marL="1097280" lvl="1" indent="-457200" fontAlgn="auto">
              <a:lnSpc>
                <a:spcPct val="110000"/>
              </a:lnSpc>
              <a:spcBef>
                <a:spcPts val="1000"/>
              </a:spcBef>
              <a:spcAft>
                <a:spcPts val="0"/>
              </a:spcAft>
              <a:buClr>
                <a:schemeClr val="tx2"/>
              </a:buClr>
              <a:buFont typeface="Arial" pitchFamily="34" charset="0"/>
              <a:buChar char="•"/>
              <a:defRPr/>
            </a:pPr>
            <a:r>
              <a:rPr lang="en-US" sz="2800" dirty="0">
                <a:solidFill>
                  <a:srgbClr val="FFC000"/>
                </a:solidFill>
              </a:rPr>
              <a:t>M</a:t>
            </a:r>
            <a:r>
              <a:rPr lang="en-US" sz="2800" dirty="0" smtClean="0">
                <a:solidFill>
                  <a:srgbClr val="FFC000"/>
                </a:solidFill>
              </a:rPr>
              <a:t>ental health clients</a:t>
            </a:r>
          </a:p>
          <a:p>
            <a:pPr marL="457200" indent="-457200" fontAlgn="auto">
              <a:lnSpc>
                <a:spcPct val="110000"/>
              </a:lnSpc>
              <a:spcBef>
                <a:spcPts val="1000"/>
              </a:spcBef>
              <a:spcAft>
                <a:spcPts val="0"/>
              </a:spcAft>
              <a:buClr>
                <a:schemeClr val="accent3"/>
              </a:buClr>
              <a:buFont typeface="Arial" pitchFamily="34" charset="0"/>
              <a:buChar char="•"/>
              <a:defRPr/>
            </a:pPr>
            <a:r>
              <a:rPr lang="en-US" sz="3200" dirty="0" smtClean="0"/>
              <a:t>Designed for primary health care workers</a:t>
            </a:r>
          </a:p>
          <a:p>
            <a:pPr fontAlgn="auto">
              <a:spcAft>
                <a:spcPts val="0"/>
              </a:spcAft>
              <a:buClr>
                <a:schemeClr val="accent3"/>
              </a:buClr>
              <a:buFont typeface="Wingdings 2"/>
              <a:buNone/>
              <a:defRPr/>
            </a:pPr>
            <a:endParaRPr lang="en-US" sz="2400"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0" y="381000"/>
            <a:ext cx="7315200" cy="1362456"/>
          </a:xfrm>
        </p:spPr>
        <p:txBody>
          <a:bodyPr/>
          <a:lstStyle/>
          <a:p>
            <a:pPr algn="ctr" fontAlgn="auto">
              <a:spcAft>
                <a:spcPts val="0"/>
              </a:spcAft>
              <a:defRPr/>
            </a:pPr>
            <a:r>
              <a:rPr dirty="0" smtClean="0"/>
              <a:t> </a:t>
            </a:r>
            <a:r>
              <a:rPr sz="4400" dirty="0" smtClean="0">
                <a:solidFill>
                  <a:schemeClr val="tx2"/>
                </a:solidFill>
              </a:rPr>
              <a:t>Test Your Knowledge</a:t>
            </a:r>
          </a:p>
        </p:txBody>
      </p:sp>
      <p:sp>
        <p:nvSpPr>
          <p:cNvPr id="19458" name="Content Placeholder 2"/>
          <p:cNvSpPr>
            <a:spLocks noGrp="1"/>
          </p:cNvSpPr>
          <p:nvPr>
            <p:ph type="body" idx="1"/>
          </p:nvPr>
        </p:nvSpPr>
        <p:spPr>
          <a:xfrm>
            <a:off x="914400" y="2133600"/>
            <a:ext cx="7315200" cy="1509713"/>
          </a:xfrm>
        </p:spPr>
        <p:txBody>
          <a:bodyPr/>
          <a:lstStyle/>
          <a:p>
            <a:pPr>
              <a:buFont typeface="Wingdings" pitchFamily="2" charset="2"/>
              <a:buNone/>
            </a:pPr>
            <a:r>
              <a:rPr lang="en-US" sz="3200" dirty="0" smtClean="0">
                <a:solidFill>
                  <a:srgbClr val="FFFF00"/>
                </a:solidFill>
              </a:rPr>
              <a:t>4. Brief interventions often include: </a:t>
            </a:r>
          </a:p>
        </p:txBody>
      </p:sp>
      <p:sp>
        <p:nvSpPr>
          <p:cNvPr id="5" name="TPAnswers"/>
          <p:cNvSpPr txBox="1">
            <a:spLocks/>
          </p:cNvSpPr>
          <p:nvPr>
            <p:custDataLst>
              <p:tags r:id="rId1"/>
            </p:custDataLst>
          </p:nvPr>
        </p:nvSpPr>
        <p:spPr bwMode="auto">
          <a:xfrm>
            <a:off x="990600" y="2743200"/>
            <a:ext cx="7543800" cy="3840162"/>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lvl1pPr marL="0" indent="0" algn="l" rtl="0" fontAlgn="base">
              <a:spcBef>
                <a:spcPct val="20000"/>
              </a:spcBef>
              <a:spcAft>
                <a:spcPct val="0"/>
              </a:spcAft>
              <a:buClr>
                <a:srgbClr val="0BD0D9"/>
              </a:buClr>
              <a:buSzPct val="95000"/>
              <a:buFont typeface="Wingdings 2" pitchFamily="18" charset="2"/>
              <a:buNone/>
              <a:defRPr sz="22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None/>
              <a:defRPr sz="1800" kern="1200">
                <a:solidFill>
                  <a:schemeClr val="tx1">
                    <a:tint val="75000"/>
                  </a:schemeClr>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None/>
              <a:defRPr sz="1600" kern="1200">
                <a:solidFill>
                  <a:schemeClr val="tx1">
                    <a:tint val="75000"/>
                  </a:schemeClr>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None/>
              <a:defRPr sz="1400" kern="1200">
                <a:solidFill>
                  <a:schemeClr val="tx1">
                    <a:tint val="75000"/>
                  </a:schemeClr>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None/>
              <a:defRPr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33400" indent="-533400">
              <a:spcAft>
                <a:spcPts val="0"/>
              </a:spcAft>
              <a:buClr>
                <a:srgbClr val="FFFF00"/>
              </a:buClr>
              <a:buFont typeface="Calibri" pitchFamily="34" charset="0"/>
              <a:buAutoNum type="alphaUcPeriod"/>
            </a:pPr>
            <a:r>
              <a:rPr lang="en-US" sz="2800" dirty="0" smtClean="0"/>
              <a:t>Feedback about the patient’s drug and/or alcohol use</a:t>
            </a:r>
          </a:p>
          <a:p>
            <a:pPr marL="533400" indent="-533400">
              <a:spcAft>
                <a:spcPts val="0"/>
              </a:spcAft>
              <a:buClr>
                <a:srgbClr val="FFFF00"/>
              </a:buClr>
              <a:buFont typeface="Calibri" pitchFamily="34" charset="0"/>
              <a:buAutoNum type="alphaUcPeriod"/>
            </a:pPr>
            <a:r>
              <a:rPr lang="en-US" sz="2800" dirty="0" smtClean="0"/>
              <a:t>Advice on how to cut down on one’s alcohol and/or drug use</a:t>
            </a:r>
          </a:p>
          <a:p>
            <a:pPr marL="533400" indent="-533400">
              <a:spcAft>
                <a:spcPts val="0"/>
              </a:spcAft>
              <a:buClr>
                <a:srgbClr val="FFFF00"/>
              </a:buClr>
              <a:buFont typeface="Calibri" pitchFamily="34" charset="0"/>
              <a:buAutoNum type="alphaUcPeriod"/>
            </a:pPr>
            <a:r>
              <a:rPr lang="en-US" sz="2800" dirty="0" smtClean="0"/>
              <a:t>Motivational techniques</a:t>
            </a:r>
          </a:p>
          <a:p>
            <a:pPr marL="533400" indent="-533400">
              <a:spcAft>
                <a:spcPts val="0"/>
              </a:spcAft>
              <a:buClr>
                <a:srgbClr val="FFFF00"/>
              </a:buClr>
              <a:buFont typeface="Calibri" pitchFamily="34" charset="0"/>
              <a:buAutoNum type="alphaUcPeriod"/>
            </a:pPr>
            <a:r>
              <a:rPr lang="en-US" sz="2800" dirty="0" smtClean="0"/>
              <a:t>A and B only</a:t>
            </a:r>
          </a:p>
          <a:p>
            <a:pPr marL="533400" indent="-533400">
              <a:spcAft>
                <a:spcPts val="0"/>
              </a:spcAft>
              <a:buClr>
                <a:srgbClr val="FFFF00"/>
              </a:buClr>
              <a:buFont typeface="Calibri" pitchFamily="34" charset="0"/>
              <a:buAutoNum type="alphaUcPeriod"/>
            </a:pPr>
            <a:r>
              <a:rPr lang="en-US" sz="2800" dirty="0" smtClean="0"/>
              <a:t>All of the above</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a:t>
            </a:fld>
            <a:endParaRPr lang="en-US"/>
          </a:p>
        </p:txBody>
      </p:sp>
    </p:spTree>
    <p:extLst>
      <p:ext uri="{BB962C8B-B14F-4D97-AF65-F5344CB8AC3E}">
        <p14:creationId xmlns:p14="http://schemas.microsoft.com/office/powerpoint/2010/main" val="9472531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914400" y="609600"/>
            <a:ext cx="7315200" cy="1057656"/>
          </a:xfrm>
        </p:spPr>
        <p:txBody>
          <a:bodyPr/>
          <a:lstStyle/>
          <a:p>
            <a:pPr algn="ctr" fontAlgn="auto">
              <a:spcAft>
                <a:spcPts val="0"/>
              </a:spcAft>
              <a:defRPr/>
            </a:pPr>
            <a:r>
              <a:rPr sz="4400" dirty="0" smtClean="0">
                <a:solidFill>
                  <a:schemeClr val="tx2"/>
                </a:solidFill>
              </a:rPr>
              <a:t>Domains of the AUDIT</a:t>
            </a:r>
          </a:p>
        </p:txBody>
      </p:sp>
      <p:sp>
        <p:nvSpPr>
          <p:cNvPr id="68610" name="Rectangle 3"/>
          <p:cNvSpPr>
            <a:spLocks noGrp="1" noChangeArrowheads="1"/>
          </p:cNvSpPr>
          <p:nvPr>
            <p:ph type="body" idx="1"/>
          </p:nvPr>
        </p:nvSpPr>
        <p:spPr>
          <a:xfrm>
            <a:off x="877888" y="2076450"/>
            <a:ext cx="7656512" cy="3562350"/>
          </a:xfrm>
        </p:spPr>
        <p:txBody>
          <a:bodyPr/>
          <a:lstStyle/>
          <a:p>
            <a:pPr>
              <a:spcBef>
                <a:spcPts val="1000"/>
              </a:spcBef>
              <a:buFont typeface="Wingdings" pitchFamily="2" charset="2"/>
              <a:buNone/>
            </a:pPr>
            <a:r>
              <a:rPr lang="en-US" sz="3200" b="1" dirty="0" smtClean="0">
                <a:solidFill>
                  <a:srgbClr val="FFC000"/>
                </a:solidFill>
              </a:rPr>
              <a:t>Hazardous Alcohol Use</a:t>
            </a:r>
          </a:p>
          <a:p>
            <a:pPr>
              <a:spcBef>
                <a:spcPts val="1000"/>
              </a:spcBef>
              <a:buFont typeface="Wingdings" pitchFamily="2" charset="2"/>
              <a:buNone/>
            </a:pPr>
            <a:r>
              <a:rPr lang="en-US" sz="3200" dirty="0" smtClean="0">
                <a:solidFill>
                  <a:srgbClr val="FFFF00"/>
                </a:solidFill>
              </a:rPr>
              <a:t>Question 1: </a:t>
            </a:r>
            <a:r>
              <a:rPr lang="en-US" sz="3200" dirty="0" smtClean="0"/>
              <a:t>Frequency of Drinking</a:t>
            </a:r>
          </a:p>
          <a:p>
            <a:pPr>
              <a:spcBef>
                <a:spcPts val="1000"/>
              </a:spcBef>
              <a:buFont typeface="Wingdings" pitchFamily="2" charset="2"/>
              <a:buNone/>
            </a:pPr>
            <a:r>
              <a:rPr lang="en-US" sz="3200" dirty="0" smtClean="0">
                <a:solidFill>
                  <a:srgbClr val="FFFF00"/>
                </a:solidFill>
              </a:rPr>
              <a:t>Question 2:</a:t>
            </a:r>
            <a:r>
              <a:rPr lang="en-US" sz="3200" dirty="0" smtClean="0"/>
              <a:t> Typical quantity</a:t>
            </a:r>
          </a:p>
          <a:p>
            <a:pPr>
              <a:spcBef>
                <a:spcPts val="1000"/>
              </a:spcBef>
              <a:buFont typeface="Wingdings" pitchFamily="2" charset="2"/>
              <a:buNone/>
            </a:pPr>
            <a:r>
              <a:rPr lang="en-US" sz="3200" dirty="0" smtClean="0">
                <a:solidFill>
                  <a:srgbClr val="FFFF00"/>
                </a:solidFill>
              </a:rPr>
              <a:t>Question 3:</a:t>
            </a:r>
            <a:r>
              <a:rPr lang="en-US" sz="3200" dirty="0" smtClean="0"/>
              <a:t> Frequency of heavy drinking</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457200"/>
            <a:ext cx="9144000" cy="1219200"/>
          </a:xfrm>
        </p:spPr>
        <p:txBody>
          <a:bodyPr/>
          <a:lstStyle/>
          <a:p>
            <a:pPr algn="ctr" fontAlgn="auto">
              <a:spcAft>
                <a:spcPts val="0"/>
              </a:spcAft>
              <a:defRPr/>
            </a:pPr>
            <a:r>
              <a:rPr sz="4400" dirty="0" smtClean="0">
                <a:solidFill>
                  <a:schemeClr val="tx2"/>
                </a:solidFill>
              </a:rPr>
              <a:t>Domains of the AUDIT, continued</a:t>
            </a:r>
          </a:p>
        </p:txBody>
      </p:sp>
      <p:sp>
        <p:nvSpPr>
          <p:cNvPr id="73731" name="Rectangle 3"/>
          <p:cNvSpPr>
            <a:spLocks noGrp="1" noChangeArrowheads="1"/>
          </p:cNvSpPr>
          <p:nvPr>
            <p:ph type="body" idx="1"/>
          </p:nvPr>
        </p:nvSpPr>
        <p:spPr>
          <a:xfrm>
            <a:off x="877888" y="2057400"/>
            <a:ext cx="7580312" cy="3733800"/>
          </a:xfrm>
        </p:spPr>
        <p:txBody>
          <a:bodyPr>
            <a:noAutofit/>
          </a:bodyPr>
          <a:lstStyle/>
          <a:p>
            <a:pPr fontAlgn="auto">
              <a:spcBef>
                <a:spcPts val="1000"/>
              </a:spcBef>
              <a:spcAft>
                <a:spcPts val="0"/>
              </a:spcAft>
              <a:buClr>
                <a:schemeClr val="accent3"/>
              </a:buClr>
              <a:buFont typeface="Wingdings" pitchFamily="2" charset="2"/>
              <a:buNone/>
              <a:defRPr/>
            </a:pPr>
            <a:r>
              <a:rPr lang="en-US" sz="3200" b="1" dirty="0" smtClean="0">
                <a:solidFill>
                  <a:srgbClr val="FFC000"/>
                </a:solidFill>
              </a:rPr>
              <a:t>Dependence Symptoms</a:t>
            </a:r>
          </a:p>
          <a:p>
            <a:pPr fontAlgn="auto">
              <a:spcBef>
                <a:spcPts val="1000"/>
              </a:spcBef>
              <a:spcAft>
                <a:spcPts val="0"/>
              </a:spcAft>
              <a:buClr>
                <a:schemeClr val="accent3"/>
              </a:buClr>
              <a:buFont typeface="Wingdings" pitchFamily="2" charset="2"/>
              <a:buNone/>
              <a:defRPr/>
            </a:pPr>
            <a:r>
              <a:rPr lang="en-US" sz="3200" dirty="0" smtClean="0">
                <a:solidFill>
                  <a:srgbClr val="FFFF00"/>
                </a:solidFill>
              </a:rPr>
              <a:t>Question 4:</a:t>
            </a:r>
            <a:r>
              <a:rPr lang="en-US" sz="3200" dirty="0" smtClean="0"/>
              <a:t> Impaired control over drinking</a:t>
            </a:r>
          </a:p>
          <a:p>
            <a:pPr marL="1262063" indent="-1262063" fontAlgn="auto">
              <a:spcBef>
                <a:spcPts val="1000"/>
              </a:spcBef>
              <a:spcAft>
                <a:spcPts val="0"/>
              </a:spcAft>
              <a:buClr>
                <a:schemeClr val="accent3"/>
              </a:buClr>
              <a:buFont typeface="Wingdings" pitchFamily="2" charset="2"/>
              <a:buNone/>
              <a:defRPr/>
            </a:pPr>
            <a:r>
              <a:rPr lang="en-US" sz="3200" dirty="0" smtClean="0">
                <a:solidFill>
                  <a:srgbClr val="FFFF00"/>
                </a:solidFill>
              </a:rPr>
              <a:t>Question 5: </a:t>
            </a:r>
            <a:r>
              <a:rPr lang="en-US" sz="3200" dirty="0" smtClean="0"/>
              <a:t>Failure to meet expectations because of drinking</a:t>
            </a:r>
          </a:p>
          <a:p>
            <a:pPr fontAlgn="auto">
              <a:spcBef>
                <a:spcPts val="1000"/>
              </a:spcBef>
              <a:spcAft>
                <a:spcPts val="0"/>
              </a:spcAft>
              <a:buClr>
                <a:schemeClr val="accent3"/>
              </a:buClr>
              <a:buFont typeface="Wingdings" pitchFamily="2" charset="2"/>
              <a:buNone/>
              <a:defRPr/>
            </a:pPr>
            <a:r>
              <a:rPr lang="en-US" sz="3200" dirty="0" smtClean="0">
                <a:solidFill>
                  <a:srgbClr val="FFFF00"/>
                </a:solidFill>
              </a:rPr>
              <a:t>Question 6:</a:t>
            </a:r>
            <a:r>
              <a:rPr lang="en-US" sz="3200" dirty="0" smtClean="0"/>
              <a:t> Morning drinking</a:t>
            </a:r>
          </a:p>
          <a:p>
            <a:pPr fontAlgn="auto">
              <a:spcAft>
                <a:spcPts val="0"/>
              </a:spcAft>
              <a:buClr>
                <a:schemeClr val="accent3"/>
              </a:buClr>
              <a:buFont typeface="Wingdings" pitchFamily="2" charset="2"/>
              <a:buNone/>
              <a:defRPr/>
            </a:pPr>
            <a:endParaRPr lang="en-US" sz="3200"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304800"/>
            <a:ext cx="9144000" cy="1295400"/>
          </a:xfrm>
        </p:spPr>
        <p:txBody>
          <a:bodyPr/>
          <a:lstStyle/>
          <a:p>
            <a:pPr algn="ctr" fontAlgn="auto">
              <a:spcAft>
                <a:spcPts val="0"/>
              </a:spcAft>
              <a:defRPr/>
            </a:pPr>
            <a:r>
              <a:rPr sz="4400" dirty="0" smtClean="0">
                <a:solidFill>
                  <a:schemeClr val="tx2"/>
                </a:solidFill>
              </a:rPr>
              <a:t>Domains of the AUDIT, continued</a:t>
            </a:r>
          </a:p>
        </p:txBody>
      </p:sp>
      <p:sp>
        <p:nvSpPr>
          <p:cNvPr id="72706" name="Rectangle 3"/>
          <p:cNvSpPr>
            <a:spLocks noGrp="1" noChangeArrowheads="1"/>
          </p:cNvSpPr>
          <p:nvPr>
            <p:ph type="body" idx="1"/>
          </p:nvPr>
        </p:nvSpPr>
        <p:spPr>
          <a:xfrm>
            <a:off x="877888" y="2057400"/>
            <a:ext cx="7388225" cy="2895600"/>
          </a:xfrm>
        </p:spPr>
        <p:txBody>
          <a:bodyPr/>
          <a:lstStyle/>
          <a:p>
            <a:pPr>
              <a:spcBef>
                <a:spcPts val="1000"/>
              </a:spcBef>
              <a:buFont typeface="Wingdings" pitchFamily="2" charset="2"/>
              <a:buNone/>
            </a:pPr>
            <a:r>
              <a:rPr lang="en-US" sz="3200" b="1" dirty="0" smtClean="0">
                <a:solidFill>
                  <a:srgbClr val="FFC000"/>
                </a:solidFill>
              </a:rPr>
              <a:t>Harmful Consequences of Alcohol Use</a:t>
            </a:r>
          </a:p>
          <a:p>
            <a:pPr>
              <a:spcBef>
                <a:spcPts val="1000"/>
              </a:spcBef>
              <a:buFont typeface="Wingdings" pitchFamily="2" charset="2"/>
              <a:buNone/>
            </a:pPr>
            <a:r>
              <a:rPr lang="en-US" sz="3200" dirty="0" smtClean="0">
                <a:solidFill>
                  <a:srgbClr val="FFFF00"/>
                </a:solidFill>
              </a:rPr>
              <a:t>Question 7:</a:t>
            </a:r>
            <a:r>
              <a:rPr lang="en-US" sz="3200" dirty="0" smtClean="0"/>
              <a:t> Guilt after drinking</a:t>
            </a:r>
          </a:p>
          <a:p>
            <a:pPr>
              <a:spcBef>
                <a:spcPts val="1000"/>
              </a:spcBef>
              <a:buFont typeface="Wingdings" pitchFamily="2" charset="2"/>
              <a:buNone/>
            </a:pPr>
            <a:r>
              <a:rPr lang="en-US" sz="3200" dirty="0" smtClean="0">
                <a:solidFill>
                  <a:srgbClr val="FFFF00"/>
                </a:solidFill>
              </a:rPr>
              <a:t>Question 8: </a:t>
            </a:r>
            <a:r>
              <a:rPr lang="en-US" sz="3200" dirty="0" smtClean="0"/>
              <a:t>Blackouts</a:t>
            </a:r>
          </a:p>
          <a:p>
            <a:pPr>
              <a:spcBef>
                <a:spcPts val="1000"/>
              </a:spcBef>
              <a:buFont typeface="Wingdings" pitchFamily="2" charset="2"/>
              <a:buNone/>
            </a:pPr>
            <a:r>
              <a:rPr lang="en-US" sz="3200" dirty="0" smtClean="0">
                <a:solidFill>
                  <a:srgbClr val="FFFF00"/>
                </a:solidFill>
              </a:rPr>
              <a:t>Question 9:</a:t>
            </a:r>
            <a:r>
              <a:rPr lang="en-US" sz="3200" dirty="0" smtClean="0"/>
              <a:t> Alcohol-related injuries</a:t>
            </a:r>
          </a:p>
          <a:p>
            <a:pPr>
              <a:spcBef>
                <a:spcPts val="1000"/>
              </a:spcBef>
              <a:buFont typeface="Wingdings" pitchFamily="2" charset="2"/>
              <a:buNone/>
            </a:pPr>
            <a:r>
              <a:rPr lang="en-US" sz="3200" dirty="0" smtClean="0">
                <a:solidFill>
                  <a:srgbClr val="FFFF00"/>
                </a:solidFill>
              </a:rPr>
              <a:t>Question 10: </a:t>
            </a:r>
            <a:r>
              <a:rPr lang="en-US" sz="3200" dirty="0" smtClean="0"/>
              <a:t>Others’ concerns about drinking  </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14400" y="685800"/>
            <a:ext cx="7351776" cy="829056"/>
          </a:xfrm>
        </p:spPr>
        <p:txBody>
          <a:bodyPr/>
          <a:lstStyle/>
          <a:p>
            <a:pPr algn="ctr"/>
            <a:r>
              <a:rPr lang="en-US" sz="4400" dirty="0" smtClean="0">
                <a:solidFill>
                  <a:schemeClr val="tx2"/>
                </a:solidFill>
              </a:rPr>
              <a:t>AUDIT Zones and Scores</a:t>
            </a:r>
          </a:p>
        </p:txBody>
      </p:sp>
      <p:graphicFrame>
        <p:nvGraphicFramePr>
          <p:cNvPr id="5" name="Content Placeholder 3"/>
          <p:cNvGraphicFramePr>
            <a:graphicFrameLocks/>
          </p:cNvGraphicFramePr>
          <p:nvPr>
            <p:extLst>
              <p:ext uri="{D42A27DB-BD31-4B8C-83A1-F6EECF244321}">
                <p14:modId xmlns:p14="http://schemas.microsoft.com/office/powerpoint/2010/main" val="659534410"/>
              </p:ext>
            </p:extLst>
          </p:nvPr>
        </p:nvGraphicFramePr>
        <p:xfrm>
          <a:off x="457200" y="1904998"/>
          <a:ext cx="8229600" cy="4495802"/>
        </p:xfrm>
        <a:graphic>
          <a:graphicData uri="http://schemas.openxmlformats.org/drawingml/2006/table">
            <a:tbl>
              <a:tblPr firstRow="1" bandRow="1">
                <a:tableStyleId>{3C2FFA5D-87B4-456A-9821-1D502468CF0F}</a:tableStyleId>
              </a:tblPr>
              <a:tblGrid>
                <a:gridCol w="1290918"/>
                <a:gridCol w="2641811"/>
                <a:gridCol w="4296871"/>
              </a:tblGrid>
              <a:tr h="554776">
                <a:tc>
                  <a:txBody>
                    <a:bodyPr/>
                    <a:lstStyle/>
                    <a:p>
                      <a:pPr algn="ctr">
                        <a:lnSpc>
                          <a:spcPct val="100000"/>
                        </a:lnSpc>
                        <a:spcBef>
                          <a:spcPts val="1200"/>
                        </a:spcBef>
                        <a:spcAft>
                          <a:spcPts val="2400"/>
                        </a:spcAft>
                      </a:pPr>
                      <a:r>
                        <a:rPr lang="en-US" sz="2400" dirty="0" smtClean="0">
                          <a:solidFill>
                            <a:srgbClr val="FFFF00"/>
                          </a:solidFill>
                        </a:rPr>
                        <a:t>Score</a:t>
                      </a:r>
                      <a:endParaRPr lang="en-US" sz="2400" dirty="0">
                        <a:solidFill>
                          <a:srgbClr val="FFFF00"/>
                        </a:solidFill>
                      </a:endParaRPr>
                    </a:p>
                  </a:txBody>
                  <a:tcPr anchor="ctr"/>
                </a:tc>
                <a:tc>
                  <a:txBody>
                    <a:bodyPr/>
                    <a:lstStyle/>
                    <a:p>
                      <a:pPr algn="ctr">
                        <a:lnSpc>
                          <a:spcPct val="100000"/>
                        </a:lnSpc>
                        <a:spcBef>
                          <a:spcPts val="1200"/>
                        </a:spcBef>
                        <a:spcAft>
                          <a:spcPts val="2400"/>
                        </a:spcAft>
                      </a:pPr>
                      <a:r>
                        <a:rPr lang="en-US" sz="2400" dirty="0" smtClean="0">
                          <a:solidFill>
                            <a:srgbClr val="FFFF00"/>
                          </a:solidFill>
                        </a:rPr>
                        <a:t>Risk Level</a:t>
                      </a:r>
                      <a:endParaRPr lang="en-US" sz="2400" dirty="0">
                        <a:solidFill>
                          <a:srgbClr val="FFFF00"/>
                        </a:solidFill>
                      </a:endParaRPr>
                    </a:p>
                  </a:txBody>
                  <a:tcPr anchor="ctr"/>
                </a:tc>
                <a:tc>
                  <a:txBody>
                    <a:bodyPr/>
                    <a:lstStyle/>
                    <a:p>
                      <a:pPr algn="ctr">
                        <a:lnSpc>
                          <a:spcPct val="100000"/>
                        </a:lnSpc>
                        <a:spcBef>
                          <a:spcPts val="1200"/>
                        </a:spcBef>
                        <a:spcAft>
                          <a:spcPts val="2400"/>
                        </a:spcAft>
                      </a:pPr>
                      <a:r>
                        <a:rPr lang="en-US" sz="2400" dirty="0" smtClean="0">
                          <a:solidFill>
                            <a:srgbClr val="FFFF00"/>
                          </a:solidFill>
                        </a:rPr>
                        <a:t>Intervention</a:t>
                      </a:r>
                      <a:endParaRPr lang="en-US" sz="2400" dirty="0">
                        <a:solidFill>
                          <a:srgbClr val="FFFF00"/>
                        </a:solidFill>
                      </a:endParaRPr>
                    </a:p>
                  </a:txBody>
                  <a:tcPr anchor="ctr"/>
                </a:tc>
              </a:tr>
              <a:tr h="919920">
                <a:tc>
                  <a:txBody>
                    <a:bodyPr/>
                    <a:lstStyle/>
                    <a:p>
                      <a:pPr>
                        <a:lnSpc>
                          <a:spcPct val="100000"/>
                        </a:lnSpc>
                        <a:spcBef>
                          <a:spcPts val="1200"/>
                        </a:spcBef>
                        <a:spcAft>
                          <a:spcPts val="2400"/>
                        </a:spcAft>
                      </a:pPr>
                      <a:r>
                        <a:rPr lang="en-US" sz="1600" b="1" dirty="0" smtClean="0"/>
                        <a:t>0-7 </a:t>
                      </a:r>
                      <a:endParaRPr lang="en-US" sz="1600" b="1" dirty="0"/>
                    </a:p>
                  </a:txBody>
                  <a:tcPr/>
                </a:tc>
                <a:tc>
                  <a:txBody>
                    <a:bodyPr/>
                    <a:lstStyle/>
                    <a:p>
                      <a:pPr>
                        <a:lnSpc>
                          <a:spcPct val="100000"/>
                        </a:lnSpc>
                        <a:spcBef>
                          <a:spcPts val="1200"/>
                        </a:spcBef>
                        <a:spcAft>
                          <a:spcPts val="2400"/>
                        </a:spcAft>
                      </a:pPr>
                      <a:r>
                        <a:rPr lang="en-US" sz="1600" dirty="0" smtClean="0"/>
                        <a:t>Zone 1:  Low Risk Use</a:t>
                      </a:r>
                      <a:endParaRPr lang="en-US" sz="1600" dirty="0"/>
                    </a:p>
                  </a:txBody>
                  <a:tcPr/>
                </a:tc>
                <a:tc>
                  <a:txBody>
                    <a:bodyPr/>
                    <a:lstStyle/>
                    <a:p>
                      <a:pPr>
                        <a:lnSpc>
                          <a:spcPct val="100000"/>
                        </a:lnSpc>
                        <a:spcBef>
                          <a:spcPts val="1200"/>
                        </a:spcBef>
                        <a:spcAft>
                          <a:spcPts val="2400"/>
                        </a:spcAft>
                      </a:pPr>
                      <a:r>
                        <a:rPr lang="en-US" sz="1600" dirty="0" smtClean="0"/>
                        <a:t>Alcohol education</a:t>
                      </a:r>
                      <a:r>
                        <a:rPr lang="en-US" sz="1600" baseline="0" dirty="0" smtClean="0"/>
                        <a:t> to support low-risk use – provide brief advice</a:t>
                      </a:r>
                      <a:endParaRPr lang="en-US" sz="1600" dirty="0"/>
                    </a:p>
                  </a:txBody>
                  <a:tcPr/>
                </a:tc>
              </a:tr>
              <a:tr h="1041760">
                <a:tc>
                  <a:txBody>
                    <a:bodyPr/>
                    <a:lstStyle/>
                    <a:p>
                      <a:pPr>
                        <a:lnSpc>
                          <a:spcPct val="100000"/>
                        </a:lnSpc>
                        <a:spcBef>
                          <a:spcPts val="1200"/>
                        </a:spcBef>
                        <a:spcAft>
                          <a:spcPts val="2400"/>
                        </a:spcAft>
                      </a:pPr>
                      <a:r>
                        <a:rPr lang="en-US" sz="1600" b="1" dirty="0" smtClean="0"/>
                        <a:t>8-15</a:t>
                      </a:r>
                      <a:r>
                        <a:rPr lang="en-US" sz="1600" dirty="0" smtClean="0"/>
                        <a:t> </a:t>
                      </a:r>
                      <a:endParaRPr lang="en-US" sz="1600" dirty="0"/>
                    </a:p>
                  </a:txBody>
                  <a:tcPr/>
                </a:tc>
                <a:tc>
                  <a:txBody>
                    <a:bodyPr/>
                    <a:lstStyle/>
                    <a:p>
                      <a:pPr>
                        <a:lnSpc>
                          <a:spcPct val="100000"/>
                        </a:lnSpc>
                        <a:spcBef>
                          <a:spcPts val="1200"/>
                        </a:spcBef>
                        <a:spcAft>
                          <a:spcPts val="2400"/>
                        </a:spcAft>
                      </a:pPr>
                      <a:r>
                        <a:rPr lang="en-US" sz="1600" dirty="0" smtClean="0"/>
                        <a:t>Zone 2:  At</a:t>
                      </a:r>
                      <a:r>
                        <a:rPr lang="en-US" sz="1600" baseline="0" dirty="0" smtClean="0"/>
                        <a:t> </a:t>
                      </a:r>
                      <a:r>
                        <a:rPr lang="en-US" sz="1600" dirty="0" smtClean="0"/>
                        <a:t>Risk Use</a:t>
                      </a:r>
                      <a:endParaRPr lang="en-US" sz="1600" dirty="0"/>
                    </a:p>
                  </a:txBody>
                  <a:tcPr/>
                </a:tc>
                <a:tc>
                  <a:txBody>
                    <a:bodyPr/>
                    <a:lstStyle/>
                    <a:p>
                      <a:pPr>
                        <a:lnSpc>
                          <a:spcPct val="100000"/>
                        </a:lnSpc>
                        <a:spcBef>
                          <a:spcPts val="1200"/>
                        </a:spcBef>
                        <a:spcAft>
                          <a:spcPts val="2400"/>
                        </a:spcAft>
                      </a:pPr>
                      <a:r>
                        <a:rPr lang="en-US" sz="1600" dirty="0" smtClean="0"/>
                        <a:t>Brief Intervention (BI), provide advice focused on reducing hazardous drinking</a:t>
                      </a:r>
                      <a:endParaRPr lang="en-US" sz="1600" dirty="0"/>
                    </a:p>
                  </a:txBody>
                  <a:tcPr/>
                </a:tc>
              </a:tr>
              <a:tr h="937586">
                <a:tc>
                  <a:txBody>
                    <a:bodyPr/>
                    <a:lstStyle/>
                    <a:p>
                      <a:pPr>
                        <a:lnSpc>
                          <a:spcPct val="100000"/>
                        </a:lnSpc>
                        <a:spcBef>
                          <a:spcPts val="1200"/>
                        </a:spcBef>
                        <a:spcAft>
                          <a:spcPts val="2400"/>
                        </a:spcAft>
                      </a:pPr>
                      <a:r>
                        <a:rPr lang="en-US" sz="1600" b="1" dirty="0" smtClean="0"/>
                        <a:t>16-19</a:t>
                      </a:r>
                      <a:endParaRPr lang="en-US" sz="1600" b="1" dirty="0"/>
                    </a:p>
                  </a:txBody>
                  <a:tcPr/>
                </a:tc>
                <a:tc>
                  <a:txBody>
                    <a:bodyPr/>
                    <a:lstStyle/>
                    <a:p>
                      <a:pPr>
                        <a:lnSpc>
                          <a:spcPct val="100000"/>
                        </a:lnSpc>
                        <a:spcBef>
                          <a:spcPts val="1200"/>
                        </a:spcBef>
                        <a:spcAft>
                          <a:spcPts val="2400"/>
                        </a:spcAft>
                      </a:pPr>
                      <a:r>
                        <a:rPr lang="en-US" sz="1600" dirty="0" smtClean="0"/>
                        <a:t>Zone</a:t>
                      </a:r>
                      <a:r>
                        <a:rPr lang="en-US" sz="1600" baseline="0" dirty="0" smtClean="0"/>
                        <a:t> 3:  </a:t>
                      </a:r>
                      <a:r>
                        <a:rPr lang="en-US" sz="1600" dirty="0" smtClean="0"/>
                        <a:t>High</a:t>
                      </a:r>
                      <a:r>
                        <a:rPr lang="en-US" sz="1600" baseline="0" dirty="0" smtClean="0"/>
                        <a:t> R</a:t>
                      </a:r>
                      <a:r>
                        <a:rPr lang="en-US" sz="1600" dirty="0" smtClean="0"/>
                        <a:t>isk Use</a:t>
                      </a:r>
                      <a:endParaRPr lang="en-US" sz="1600" dirty="0"/>
                    </a:p>
                  </a:txBody>
                  <a:tcPr/>
                </a:tc>
                <a:tc>
                  <a:txBody>
                    <a:bodyPr/>
                    <a:lstStyle/>
                    <a:p>
                      <a:pPr>
                        <a:lnSpc>
                          <a:spcPct val="100000"/>
                        </a:lnSpc>
                        <a:spcBef>
                          <a:spcPts val="1200"/>
                        </a:spcBef>
                        <a:spcAft>
                          <a:spcPts val="2400"/>
                        </a:spcAft>
                      </a:pPr>
                      <a:r>
                        <a:rPr lang="en-US" sz="1600" b="1" dirty="0" smtClean="0"/>
                        <a:t>BI</a:t>
                      </a:r>
                      <a:r>
                        <a:rPr lang="en-US" sz="1600" b="1" baseline="0" dirty="0" smtClean="0"/>
                        <a:t>/EBI </a:t>
                      </a:r>
                      <a:r>
                        <a:rPr lang="en-US" sz="1600" baseline="0" dirty="0" smtClean="0"/>
                        <a:t>–</a:t>
                      </a:r>
                      <a:r>
                        <a:rPr lang="en-US" sz="1600" dirty="0" smtClean="0"/>
                        <a:t>  </a:t>
                      </a:r>
                      <a:r>
                        <a:rPr lang="en-US" sz="1600" baseline="0" dirty="0" smtClean="0"/>
                        <a:t>Brief Intervention and/or Extended Brief Intervention with possible referral to treatment</a:t>
                      </a:r>
                      <a:endParaRPr lang="en-US" sz="1600" dirty="0"/>
                    </a:p>
                  </a:txBody>
                  <a:tcPr/>
                </a:tc>
              </a:tr>
              <a:tr h="1041760">
                <a:tc>
                  <a:txBody>
                    <a:bodyPr/>
                    <a:lstStyle/>
                    <a:p>
                      <a:pPr>
                        <a:lnSpc>
                          <a:spcPct val="100000"/>
                        </a:lnSpc>
                        <a:spcBef>
                          <a:spcPts val="1200"/>
                        </a:spcBef>
                        <a:spcAft>
                          <a:spcPts val="2400"/>
                        </a:spcAft>
                      </a:pPr>
                      <a:r>
                        <a:rPr lang="en-US" sz="1600" b="1" dirty="0" smtClean="0"/>
                        <a:t>20-40</a:t>
                      </a:r>
                      <a:endParaRPr lang="en-US" sz="1600" b="1" dirty="0"/>
                    </a:p>
                  </a:txBody>
                  <a:tcPr/>
                </a:tc>
                <a:tc>
                  <a:txBody>
                    <a:bodyPr/>
                    <a:lstStyle/>
                    <a:p>
                      <a:pPr>
                        <a:lnSpc>
                          <a:spcPct val="100000"/>
                        </a:lnSpc>
                        <a:spcBef>
                          <a:spcPts val="1200"/>
                        </a:spcBef>
                        <a:spcAft>
                          <a:spcPts val="2400"/>
                        </a:spcAft>
                      </a:pPr>
                      <a:r>
                        <a:rPr lang="en-US" sz="1600" dirty="0" smtClean="0"/>
                        <a:t>Zone 4:  Very High</a:t>
                      </a:r>
                      <a:r>
                        <a:rPr lang="en-US" sz="1600" baseline="0" dirty="0" smtClean="0"/>
                        <a:t> Risk, </a:t>
                      </a:r>
                      <a:r>
                        <a:rPr lang="en-US" sz="1600" dirty="0" smtClean="0"/>
                        <a:t>Probable Substance</a:t>
                      </a:r>
                      <a:r>
                        <a:rPr lang="en-US" sz="1600" baseline="0" dirty="0" smtClean="0"/>
                        <a:t> Use Disorder</a:t>
                      </a:r>
                      <a:endParaRPr lang="en-US" sz="1600" dirty="0"/>
                    </a:p>
                  </a:txBody>
                  <a:tcPr/>
                </a:tc>
                <a:tc>
                  <a:txBody>
                    <a:bodyPr/>
                    <a:lstStyle/>
                    <a:p>
                      <a:pPr>
                        <a:lnSpc>
                          <a:spcPct val="100000"/>
                        </a:lnSpc>
                        <a:spcBef>
                          <a:spcPts val="1200"/>
                        </a:spcBef>
                        <a:spcAft>
                          <a:spcPts val="2400"/>
                        </a:spcAft>
                      </a:pPr>
                      <a:r>
                        <a:rPr lang="en-US" sz="1600" dirty="0" smtClean="0"/>
                        <a:t>Refer to</a:t>
                      </a:r>
                      <a:r>
                        <a:rPr lang="en-US" sz="1600" baseline="0" dirty="0" smtClean="0"/>
                        <a:t> s</a:t>
                      </a:r>
                      <a:r>
                        <a:rPr lang="en-US" sz="1600" dirty="0" smtClean="0"/>
                        <a:t>pecialist for diagnostic</a:t>
                      </a:r>
                      <a:r>
                        <a:rPr lang="en-US" sz="1600" baseline="0" dirty="0" smtClean="0"/>
                        <a:t> evaluation</a:t>
                      </a:r>
                      <a:r>
                        <a:rPr lang="en-US" sz="1600" dirty="0" smtClean="0"/>
                        <a:t> and treatment</a:t>
                      </a:r>
                      <a:endParaRPr lang="en-US" sz="1600" dirty="0"/>
                    </a:p>
                  </a:txBody>
                  <a:tcPr/>
                </a:tc>
              </a:tr>
            </a:tbl>
          </a:graphicData>
        </a:graphic>
      </p:graphicFrame>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73</a:t>
            </a:fld>
            <a:endParaRPr lang="en-US" dirty="0"/>
          </a:p>
        </p:txBody>
      </p:sp>
    </p:spTree>
    <p:extLst>
      <p:ext uri="{BB962C8B-B14F-4D97-AF65-F5344CB8AC3E}">
        <p14:creationId xmlns:p14="http://schemas.microsoft.com/office/powerpoint/2010/main" val="17297916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4400" y="838200"/>
            <a:ext cx="7315200" cy="829056"/>
          </a:xfrm>
        </p:spPr>
        <p:txBody>
          <a:bodyPr/>
          <a:lstStyle/>
          <a:p>
            <a:pPr algn="ctr" fontAlgn="auto">
              <a:spcAft>
                <a:spcPts val="0"/>
              </a:spcAft>
              <a:defRPr/>
            </a:pPr>
            <a:r>
              <a:rPr sz="4400" dirty="0" smtClean="0">
                <a:solidFill>
                  <a:schemeClr val="tx2"/>
                </a:solidFill>
              </a:rPr>
              <a:t>Introducing the AUDIT</a:t>
            </a:r>
          </a:p>
        </p:txBody>
      </p:sp>
      <p:sp>
        <p:nvSpPr>
          <p:cNvPr id="30723" name="Content Placeholder 2"/>
          <p:cNvSpPr>
            <a:spLocks noGrp="1"/>
          </p:cNvSpPr>
          <p:nvPr>
            <p:ph type="body" idx="1"/>
          </p:nvPr>
        </p:nvSpPr>
        <p:spPr>
          <a:xfrm>
            <a:off x="838200" y="2057400"/>
            <a:ext cx="7315200" cy="4114800"/>
          </a:xfrm>
        </p:spPr>
        <p:txBody>
          <a:bodyPr>
            <a:normAutofit/>
          </a:bodyPr>
          <a:lstStyle/>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I am going to ask you some </a:t>
            </a:r>
            <a:r>
              <a:rPr lang="en-US" sz="2800" b="1" i="1" dirty="0" smtClean="0">
                <a:solidFill>
                  <a:srgbClr val="FFC000"/>
                </a:solidFill>
              </a:rPr>
              <a:t>personal questions </a:t>
            </a:r>
            <a:r>
              <a:rPr lang="en-US" sz="2800" dirty="0" smtClean="0"/>
              <a:t>about alcohol (and other drugs) that I ask all my patients.</a:t>
            </a:r>
            <a:endParaRPr lang="en-US" sz="1000" dirty="0" smtClean="0"/>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Your responses will be </a:t>
            </a:r>
            <a:r>
              <a:rPr lang="en-US" sz="2800" b="1" i="1" dirty="0" smtClean="0">
                <a:solidFill>
                  <a:srgbClr val="FFC000"/>
                </a:solidFill>
              </a:rPr>
              <a:t>confidential</a:t>
            </a:r>
            <a:r>
              <a:rPr lang="en-US" sz="2800" dirty="0" smtClean="0"/>
              <a:t>.</a:t>
            </a:r>
            <a:endParaRPr lang="en-US" sz="1000" dirty="0" smtClean="0"/>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These questions help me to provide the </a:t>
            </a:r>
            <a:r>
              <a:rPr lang="en-US" sz="2800" b="1" i="1" dirty="0" smtClean="0">
                <a:solidFill>
                  <a:srgbClr val="FFC000"/>
                </a:solidFill>
              </a:rPr>
              <a:t>best possible care</a:t>
            </a:r>
            <a:r>
              <a:rPr lang="en-US" sz="2800" dirty="0" smtClean="0"/>
              <a:t>.</a:t>
            </a:r>
            <a:endParaRPr lang="en-US" sz="1000" dirty="0" smtClean="0"/>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You </a:t>
            </a:r>
            <a:r>
              <a:rPr lang="en-US" sz="2800" b="1" i="1" dirty="0" smtClean="0">
                <a:solidFill>
                  <a:srgbClr val="FFC000"/>
                </a:solidFill>
              </a:rPr>
              <a:t>do not have to answer </a:t>
            </a:r>
            <a:r>
              <a:rPr lang="en-US" sz="2800" dirty="0" smtClean="0"/>
              <a:t>them if you are uncomfortable.</a:t>
            </a:r>
          </a:p>
          <a:p>
            <a:pPr fontAlgn="auto">
              <a:spcAft>
                <a:spcPts val="0"/>
              </a:spcAft>
              <a:buClr>
                <a:schemeClr val="accent3"/>
              </a:buClr>
              <a:buFont typeface="Wingdings 2"/>
              <a:buNone/>
              <a:defRPr/>
            </a:pPr>
            <a:endParaRPr lang="en-US" dirty="0" smtClean="0"/>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74</a:t>
            </a:fld>
            <a:endParaRPr lang="en-US" dirty="0"/>
          </a:p>
        </p:txBody>
      </p:sp>
    </p:spTree>
    <p:extLst>
      <p:ext uri="{BB962C8B-B14F-4D97-AF65-F5344CB8AC3E}">
        <p14:creationId xmlns:p14="http://schemas.microsoft.com/office/powerpoint/2010/main" val="5688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ipe(left)">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wipe(left)">
                                      <p:cBhvr>
                                        <p:cTn id="12" dur="500"/>
                                        <p:tgtEl>
                                          <p:spTgt spid="30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wipe(left)">
                                      <p:cBhvr>
                                        <p:cTn id="17" dur="500"/>
                                        <p:tgtEl>
                                          <p:spTgt spid="30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23">
                                            <p:txEl>
                                              <p:pRg st="3" end="3"/>
                                            </p:txEl>
                                          </p:spTgt>
                                        </p:tgtEl>
                                        <p:attrNameLst>
                                          <p:attrName>style.visibility</p:attrName>
                                        </p:attrNameLst>
                                      </p:cBhvr>
                                      <p:to>
                                        <p:strVal val="visible"/>
                                      </p:to>
                                    </p:set>
                                    <p:animEffect transition="in" filter="wipe(left)">
                                      <p:cBhvr>
                                        <p:cTn id="22"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a:t>
            </a:r>
          </a:p>
        </p:txBody>
      </p:sp>
      <p:sp>
        <p:nvSpPr>
          <p:cNvPr id="6" name="Rectangle 5"/>
          <p:cNvSpPr/>
          <p:nvPr/>
        </p:nvSpPr>
        <p:spPr>
          <a:xfrm>
            <a:off x="0" y="1591270"/>
            <a:ext cx="9144000" cy="923330"/>
          </a:xfrm>
          <a:prstGeom prst="rect">
            <a:avLst/>
          </a:prstGeom>
        </p:spPr>
        <p:txBody>
          <a:bodyPr wrap="square">
            <a:spAutoFit/>
          </a:bodyPr>
          <a:lstStyle/>
          <a:p>
            <a:pPr algn="ctr">
              <a:buFont typeface="Wingdings" pitchFamily="2" charset="2"/>
              <a:buNone/>
            </a:pPr>
            <a:r>
              <a:rPr lang="en-US" sz="2700" dirty="0" smtClean="0">
                <a:solidFill>
                  <a:srgbClr val="FFC000"/>
                </a:solidFill>
                <a:latin typeface="Calibri"/>
              </a:rPr>
              <a:t>The trainer plays the role of the clinician and audience members play the role of the patient and respond to each question.</a:t>
            </a:r>
            <a:endParaRPr lang="en-US" sz="2700" dirty="0">
              <a:solidFill>
                <a:srgbClr val="FFC000"/>
              </a:solidFill>
              <a:latin typeface="Calibri"/>
            </a:endParaRP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75</a:t>
            </a:fld>
            <a:endParaRPr lang="en-US" dirty="0"/>
          </a:p>
        </p:txBody>
      </p:sp>
      <p:sp>
        <p:nvSpPr>
          <p:cNvPr id="4" name="Content Placeholder 3"/>
          <p:cNvSpPr>
            <a:spLocks noGrp="1"/>
          </p:cNvSpPr>
          <p:nvPr>
            <p:ph idx="1"/>
          </p:nvPr>
        </p:nvSpPr>
        <p:spPr>
          <a:xfrm>
            <a:off x="457200" y="2895600"/>
            <a:ext cx="8229600" cy="3048000"/>
          </a:xfrm>
        </p:spPr>
        <p:txBody>
          <a:bodyPr/>
          <a:lstStyle/>
          <a:p>
            <a:pPr marL="0" indent="0">
              <a:buNone/>
            </a:pPr>
            <a:r>
              <a:rPr lang="en-US" sz="3000" dirty="0" smtClean="0">
                <a:solidFill>
                  <a:srgbClr val="FFFF00"/>
                </a:solidFill>
              </a:rPr>
              <a:t>#1. How often do you have a drink containing alcohol?</a:t>
            </a:r>
          </a:p>
          <a:p>
            <a:pPr marL="0" indent="0">
              <a:buNone/>
            </a:pPr>
            <a:r>
              <a:rPr lang="en-US" sz="3000" dirty="0" smtClean="0"/>
              <a:t>	</a:t>
            </a:r>
            <a:r>
              <a:rPr lang="en-US" sz="3000" b="1" dirty="0" smtClean="0"/>
              <a:t>0</a:t>
            </a:r>
            <a:r>
              <a:rPr lang="en-US" sz="3000" dirty="0" smtClean="0"/>
              <a:t> = Never</a:t>
            </a:r>
          </a:p>
          <a:p>
            <a:pPr marL="0" indent="0">
              <a:buNone/>
            </a:pPr>
            <a:r>
              <a:rPr lang="en-US" sz="3000" dirty="0" smtClean="0"/>
              <a:t>	</a:t>
            </a:r>
            <a:r>
              <a:rPr lang="en-US" sz="3000" b="1" dirty="0" smtClean="0"/>
              <a:t>1</a:t>
            </a:r>
            <a:r>
              <a:rPr lang="en-US" sz="3000" dirty="0" smtClean="0"/>
              <a:t> = Monthly or less</a:t>
            </a:r>
          </a:p>
          <a:p>
            <a:pPr marL="0" indent="0">
              <a:buNone/>
            </a:pPr>
            <a:r>
              <a:rPr lang="en-US" sz="3000" dirty="0" smtClean="0"/>
              <a:t>	</a:t>
            </a:r>
            <a:r>
              <a:rPr lang="en-US" sz="3000" b="1" dirty="0" smtClean="0"/>
              <a:t>2</a:t>
            </a:r>
            <a:r>
              <a:rPr lang="en-US" sz="3000" dirty="0" smtClean="0"/>
              <a:t> = 2 to 4 times a month</a:t>
            </a:r>
          </a:p>
          <a:p>
            <a:pPr marL="0" indent="0">
              <a:buNone/>
            </a:pPr>
            <a:r>
              <a:rPr lang="en-US" sz="3000" dirty="0" smtClean="0"/>
              <a:t>	</a:t>
            </a:r>
            <a:r>
              <a:rPr lang="en-US" sz="3000" b="1" dirty="0" smtClean="0"/>
              <a:t>3</a:t>
            </a:r>
            <a:r>
              <a:rPr lang="en-US" sz="3000" dirty="0" smtClean="0"/>
              <a:t> = 2 to 3 times a week</a:t>
            </a:r>
          </a:p>
          <a:p>
            <a:pPr marL="0" indent="0">
              <a:buNone/>
            </a:pPr>
            <a:r>
              <a:rPr lang="en-US" sz="3000" dirty="0" smtClean="0"/>
              <a:t>	</a:t>
            </a:r>
            <a:r>
              <a:rPr lang="en-US" sz="3000" b="1" dirty="0" smtClean="0"/>
              <a:t>4</a:t>
            </a:r>
            <a:r>
              <a:rPr lang="en-US" sz="3000" dirty="0" smtClean="0"/>
              <a:t> = 4 or more times a week</a:t>
            </a:r>
            <a:endParaRPr lang="en-US" sz="3000" dirty="0"/>
          </a:p>
        </p:txBody>
      </p:sp>
    </p:spTree>
    <p:extLst>
      <p:ext uri="{BB962C8B-B14F-4D97-AF65-F5344CB8AC3E}">
        <p14:creationId xmlns:p14="http://schemas.microsoft.com/office/powerpoint/2010/main" val="37269844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76</a:t>
            </a:fld>
            <a:endParaRPr lang="en-US" dirty="0"/>
          </a:p>
        </p:txBody>
      </p:sp>
      <p:sp>
        <p:nvSpPr>
          <p:cNvPr id="8" name="Rectangle 3"/>
          <p:cNvSpPr txBox="1">
            <a:spLocks noChangeArrowheads="1"/>
          </p:cNvSpPr>
          <p:nvPr/>
        </p:nvSpPr>
        <p:spPr bwMode="auto">
          <a:xfrm>
            <a:off x="457200" y="22860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000" dirty="0" smtClean="0">
                <a:solidFill>
                  <a:srgbClr val="FFFF00"/>
                </a:solidFill>
              </a:rPr>
              <a:t>#2. How many drinks containing alcohol do you have on a typical day when you are drinking?</a:t>
            </a:r>
            <a:endParaRPr lang="en-US" sz="3000" dirty="0">
              <a:solidFill>
                <a:srgbClr val="FFFF00"/>
              </a:solidFill>
            </a:endParaRPr>
          </a:p>
          <a:p>
            <a:pPr marL="0" indent="0">
              <a:buNone/>
            </a:pPr>
            <a:r>
              <a:rPr lang="en-US" sz="3000" dirty="0"/>
              <a:t>	</a:t>
            </a:r>
            <a:r>
              <a:rPr lang="en-US" sz="3000" b="1" dirty="0"/>
              <a:t>0</a:t>
            </a:r>
            <a:r>
              <a:rPr lang="en-US" sz="3000" dirty="0"/>
              <a:t> = </a:t>
            </a:r>
            <a:r>
              <a:rPr lang="en-US" sz="3000" dirty="0" smtClean="0"/>
              <a:t>1 or 2</a:t>
            </a:r>
            <a:endParaRPr lang="en-US" sz="3000" dirty="0"/>
          </a:p>
          <a:p>
            <a:pPr marL="0" indent="0">
              <a:buNone/>
            </a:pPr>
            <a:r>
              <a:rPr lang="en-US" sz="3000" dirty="0"/>
              <a:t>	</a:t>
            </a:r>
            <a:r>
              <a:rPr lang="en-US" sz="3000" b="1" dirty="0"/>
              <a:t>1</a:t>
            </a:r>
            <a:r>
              <a:rPr lang="en-US" sz="3000" dirty="0"/>
              <a:t> = </a:t>
            </a:r>
            <a:r>
              <a:rPr lang="en-US" sz="3000" dirty="0" smtClean="0"/>
              <a:t>3 or 4</a:t>
            </a:r>
            <a:endParaRPr lang="en-US" sz="3000" dirty="0"/>
          </a:p>
          <a:p>
            <a:pPr marL="0" indent="0">
              <a:buNone/>
            </a:pPr>
            <a:r>
              <a:rPr lang="en-US" sz="3000" dirty="0"/>
              <a:t>	</a:t>
            </a:r>
            <a:r>
              <a:rPr lang="en-US" sz="3000" b="1" dirty="0"/>
              <a:t>2</a:t>
            </a:r>
            <a:r>
              <a:rPr lang="en-US" sz="3000" dirty="0"/>
              <a:t> = </a:t>
            </a:r>
            <a:r>
              <a:rPr lang="en-US" sz="3000" dirty="0" smtClean="0"/>
              <a:t>5 or 6</a:t>
            </a:r>
            <a:endParaRPr lang="en-US" sz="3000" dirty="0"/>
          </a:p>
          <a:p>
            <a:pPr marL="0" indent="0">
              <a:buNone/>
            </a:pPr>
            <a:r>
              <a:rPr lang="en-US" sz="3000" dirty="0"/>
              <a:t>	</a:t>
            </a:r>
            <a:r>
              <a:rPr lang="en-US" sz="3000" b="1" dirty="0"/>
              <a:t>3</a:t>
            </a:r>
            <a:r>
              <a:rPr lang="en-US" sz="3000" dirty="0"/>
              <a:t> = </a:t>
            </a:r>
            <a:r>
              <a:rPr lang="en-US" sz="3000" dirty="0" smtClean="0"/>
              <a:t>7 to 9</a:t>
            </a:r>
            <a:endParaRPr lang="en-US" sz="3000" dirty="0"/>
          </a:p>
          <a:p>
            <a:pPr marL="0" indent="0">
              <a:buNone/>
            </a:pPr>
            <a:r>
              <a:rPr lang="en-US" sz="3000" dirty="0"/>
              <a:t>	</a:t>
            </a:r>
            <a:r>
              <a:rPr lang="en-US" sz="3000" b="1" dirty="0"/>
              <a:t>4</a:t>
            </a:r>
            <a:r>
              <a:rPr lang="en-US" sz="3000" dirty="0"/>
              <a:t> = </a:t>
            </a:r>
            <a:r>
              <a:rPr lang="en-US" sz="3000" dirty="0" smtClean="0"/>
              <a:t>10 or more</a:t>
            </a:r>
          </a:p>
          <a:p>
            <a:pPr marL="0" indent="0">
              <a:buNone/>
            </a:pPr>
            <a:endParaRPr lang="en-US" sz="3000" dirty="0"/>
          </a:p>
        </p:txBody>
      </p:sp>
    </p:spTree>
    <p:extLst>
      <p:ext uri="{BB962C8B-B14F-4D97-AF65-F5344CB8AC3E}">
        <p14:creationId xmlns:p14="http://schemas.microsoft.com/office/powerpoint/2010/main" val="23454947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77</a:t>
            </a:fld>
            <a:endParaRPr lang="en-US" dirty="0"/>
          </a:p>
        </p:txBody>
      </p:sp>
      <p:sp>
        <p:nvSpPr>
          <p:cNvPr id="8" name="Rectangle 3"/>
          <p:cNvSpPr txBox="1">
            <a:spLocks noChangeArrowheads="1"/>
          </p:cNvSpPr>
          <p:nvPr/>
        </p:nvSpPr>
        <p:spPr bwMode="auto">
          <a:xfrm>
            <a:off x="457200" y="22098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000" dirty="0" smtClean="0">
                <a:solidFill>
                  <a:srgbClr val="FFFF00"/>
                </a:solidFill>
              </a:rPr>
              <a:t>#3. How often do you have 5 or more drinks on one occasion?</a:t>
            </a:r>
            <a:endParaRPr lang="en-US" sz="3000" dirty="0">
              <a:solidFill>
                <a:srgbClr val="FFFF00"/>
              </a:solidFill>
            </a:endParaRPr>
          </a:p>
          <a:p>
            <a:pPr marL="0" indent="0">
              <a:buNone/>
            </a:pPr>
            <a:r>
              <a:rPr lang="en-US" sz="3000" dirty="0"/>
              <a:t>	</a:t>
            </a:r>
            <a:r>
              <a:rPr lang="en-US" sz="3000" b="1" dirty="0"/>
              <a:t>0</a:t>
            </a:r>
            <a:r>
              <a:rPr lang="en-US" sz="3000" dirty="0"/>
              <a:t> = </a:t>
            </a:r>
            <a:r>
              <a:rPr lang="en-US" sz="3000" dirty="0" smtClean="0"/>
              <a:t>Never</a:t>
            </a:r>
            <a:endParaRPr lang="en-US" sz="3000" dirty="0"/>
          </a:p>
          <a:p>
            <a:pPr marL="0" indent="0">
              <a:buNone/>
            </a:pPr>
            <a:r>
              <a:rPr lang="en-US" sz="3000" dirty="0"/>
              <a:t>	</a:t>
            </a:r>
            <a:r>
              <a:rPr lang="en-US" sz="3000" b="1" dirty="0"/>
              <a:t>1</a:t>
            </a:r>
            <a:r>
              <a:rPr lang="en-US" sz="3000" dirty="0"/>
              <a:t> = </a:t>
            </a:r>
            <a:r>
              <a:rPr lang="en-US" sz="3000" dirty="0" smtClean="0"/>
              <a:t>Less than monthly</a:t>
            </a:r>
            <a:endParaRPr lang="en-US" sz="3000" dirty="0"/>
          </a:p>
          <a:p>
            <a:pPr marL="0" indent="0">
              <a:buNone/>
            </a:pPr>
            <a:r>
              <a:rPr lang="en-US" sz="3000" dirty="0"/>
              <a:t>	</a:t>
            </a:r>
            <a:r>
              <a:rPr lang="en-US" sz="3000" b="1" dirty="0"/>
              <a:t>2</a:t>
            </a:r>
            <a:r>
              <a:rPr lang="en-US" sz="3000" dirty="0"/>
              <a:t> = </a:t>
            </a:r>
            <a:r>
              <a:rPr lang="en-US" sz="3000" dirty="0" smtClean="0"/>
              <a:t>Monthly</a:t>
            </a:r>
            <a:endParaRPr lang="en-US" sz="3000" dirty="0"/>
          </a:p>
          <a:p>
            <a:pPr marL="0" indent="0">
              <a:buNone/>
            </a:pPr>
            <a:r>
              <a:rPr lang="en-US" sz="3000" dirty="0"/>
              <a:t>	</a:t>
            </a:r>
            <a:r>
              <a:rPr lang="en-US" sz="3000" b="1" dirty="0"/>
              <a:t>3</a:t>
            </a:r>
            <a:r>
              <a:rPr lang="en-US" sz="3000" dirty="0"/>
              <a:t> = </a:t>
            </a:r>
            <a:r>
              <a:rPr lang="en-US" sz="3000" dirty="0" smtClean="0"/>
              <a:t>Weekly</a:t>
            </a:r>
            <a:endParaRPr lang="en-US" sz="3000" dirty="0"/>
          </a:p>
          <a:p>
            <a:pPr marL="0" indent="0">
              <a:buNone/>
            </a:pPr>
            <a:r>
              <a:rPr lang="en-US" sz="3000" dirty="0"/>
              <a:t>	</a:t>
            </a:r>
            <a:r>
              <a:rPr lang="en-US" sz="3000" b="1" dirty="0"/>
              <a:t>4</a:t>
            </a:r>
            <a:r>
              <a:rPr lang="en-US" sz="3000" dirty="0"/>
              <a:t> = </a:t>
            </a:r>
            <a:r>
              <a:rPr lang="en-US" sz="3000" dirty="0" smtClean="0"/>
              <a:t>Daily or almost daily</a:t>
            </a:r>
            <a:endParaRPr lang="en-US" sz="3000" dirty="0"/>
          </a:p>
        </p:txBody>
      </p:sp>
    </p:spTree>
    <p:extLst>
      <p:ext uri="{BB962C8B-B14F-4D97-AF65-F5344CB8AC3E}">
        <p14:creationId xmlns:p14="http://schemas.microsoft.com/office/powerpoint/2010/main" val="41482565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78</a:t>
            </a:fld>
            <a:endParaRPr lang="en-US" dirty="0"/>
          </a:p>
        </p:txBody>
      </p:sp>
      <p:sp>
        <p:nvSpPr>
          <p:cNvPr id="8" name="Rectangle 3"/>
          <p:cNvSpPr txBox="1">
            <a:spLocks noChangeArrowheads="1"/>
          </p:cNvSpPr>
          <p:nvPr/>
        </p:nvSpPr>
        <p:spPr bwMode="auto">
          <a:xfrm>
            <a:off x="457200" y="22098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000" dirty="0" smtClean="0">
                <a:solidFill>
                  <a:srgbClr val="FFFF00"/>
                </a:solidFill>
              </a:rPr>
              <a:t>#4. How often during the last year have you found that you were not able to stop drinking once you had started?</a:t>
            </a:r>
            <a:endParaRPr lang="en-US" sz="3000" dirty="0">
              <a:solidFill>
                <a:srgbClr val="FFFF00"/>
              </a:solidFill>
            </a:endParaRPr>
          </a:p>
          <a:p>
            <a:pPr marL="0" indent="0">
              <a:buNone/>
            </a:pPr>
            <a:r>
              <a:rPr lang="en-US" sz="3000" dirty="0"/>
              <a:t>	</a:t>
            </a:r>
            <a:r>
              <a:rPr lang="en-US" sz="3000" b="1" dirty="0"/>
              <a:t>0</a:t>
            </a:r>
            <a:r>
              <a:rPr lang="en-US" sz="3000" dirty="0"/>
              <a:t> = </a:t>
            </a:r>
            <a:r>
              <a:rPr lang="en-US" sz="3000" dirty="0" smtClean="0"/>
              <a:t>Never</a:t>
            </a:r>
            <a:endParaRPr lang="en-US" sz="3000" dirty="0"/>
          </a:p>
          <a:p>
            <a:pPr marL="0" indent="0">
              <a:buNone/>
            </a:pPr>
            <a:r>
              <a:rPr lang="en-US" sz="3000" dirty="0"/>
              <a:t>	</a:t>
            </a:r>
            <a:r>
              <a:rPr lang="en-US" sz="3000" b="1" dirty="0"/>
              <a:t>1</a:t>
            </a:r>
            <a:r>
              <a:rPr lang="en-US" sz="3000" dirty="0"/>
              <a:t> = </a:t>
            </a:r>
            <a:r>
              <a:rPr lang="en-US" sz="3000" dirty="0" smtClean="0"/>
              <a:t>Less than monthly</a:t>
            </a:r>
            <a:endParaRPr lang="en-US" sz="3000" dirty="0"/>
          </a:p>
          <a:p>
            <a:pPr marL="0" indent="0">
              <a:buNone/>
            </a:pPr>
            <a:r>
              <a:rPr lang="en-US" sz="3000" dirty="0"/>
              <a:t>	</a:t>
            </a:r>
            <a:r>
              <a:rPr lang="en-US" sz="3000" b="1" dirty="0"/>
              <a:t>2</a:t>
            </a:r>
            <a:r>
              <a:rPr lang="en-US" sz="3000" dirty="0"/>
              <a:t> = </a:t>
            </a:r>
            <a:r>
              <a:rPr lang="en-US" sz="3000" dirty="0" smtClean="0"/>
              <a:t>Monthly</a:t>
            </a:r>
            <a:endParaRPr lang="en-US" sz="3000" dirty="0"/>
          </a:p>
          <a:p>
            <a:pPr marL="0" indent="0">
              <a:buNone/>
            </a:pPr>
            <a:r>
              <a:rPr lang="en-US" sz="3000" dirty="0"/>
              <a:t>	</a:t>
            </a:r>
            <a:r>
              <a:rPr lang="en-US" sz="3000" b="1" dirty="0"/>
              <a:t>3</a:t>
            </a:r>
            <a:r>
              <a:rPr lang="en-US" sz="3000" dirty="0"/>
              <a:t> = </a:t>
            </a:r>
            <a:r>
              <a:rPr lang="en-US" sz="3000" dirty="0" smtClean="0"/>
              <a:t>Weekly</a:t>
            </a:r>
            <a:endParaRPr lang="en-US" sz="3000" dirty="0"/>
          </a:p>
          <a:p>
            <a:pPr marL="0" indent="0">
              <a:buNone/>
            </a:pPr>
            <a:r>
              <a:rPr lang="en-US" sz="3000" dirty="0"/>
              <a:t>	</a:t>
            </a:r>
            <a:r>
              <a:rPr lang="en-US" sz="3000" b="1" dirty="0"/>
              <a:t>4</a:t>
            </a:r>
            <a:r>
              <a:rPr lang="en-US" sz="3000" dirty="0"/>
              <a:t> = </a:t>
            </a:r>
            <a:r>
              <a:rPr lang="en-US" sz="3000" dirty="0" smtClean="0"/>
              <a:t>Daily or almost daily</a:t>
            </a:r>
            <a:endParaRPr lang="en-US" sz="3000" dirty="0"/>
          </a:p>
        </p:txBody>
      </p:sp>
    </p:spTree>
    <p:extLst>
      <p:ext uri="{BB962C8B-B14F-4D97-AF65-F5344CB8AC3E}">
        <p14:creationId xmlns:p14="http://schemas.microsoft.com/office/powerpoint/2010/main" val="15093665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79</a:t>
            </a:fld>
            <a:endParaRPr lang="en-US" dirty="0"/>
          </a:p>
        </p:txBody>
      </p:sp>
      <p:sp>
        <p:nvSpPr>
          <p:cNvPr id="8" name="Rectangle 3"/>
          <p:cNvSpPr txBox="1">
            <a:spLocks noChangeArrowheads="1"/>
          </p:cNvSpPr>
          <p:nvPr/>
        </p:nvSpPr>
        <p:spPr bwMode="auto">
          <a:xfrm>
            <a:off x="457200" y="22098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000" dirty="0" smtClean="0">
                <a:solidFill>
                  <a:srgbClr val="FFFF00"/>
                </a:solidFill>
              </a:rPr>
              <a:t>#5. How often during the last year have you failed to do what was normally expected of you because of drinking?</a:t>
            </a:r>
            <a:endParaRPr lang="en-US" sz="3000" dirty="0">
              <a:solidFill>
                <a:srgbClr val="FFFF00"/>
              </a:solidFill>
            </a:endParaRPr>
          </a:p>
          <a:p>
            <a:pPr marL="0" indent="0">
              <a:buNone/>
            </a:pPr>
            <a:r>
              <a:rPr lang="en-US" sz="3000" dirty="0"/>
              <a:t>	</a:t>
            </a:r>
            <a:r>
              <a:rPr lang="en-US" sz="3000" b="1" dirty="0"/>
              <a:t>0</a:t>
            </a:r>
            <a:r>
              <a:rPr lang="en-US" sz="3000" dirty="0"/>
              <a:t> = </a:t>
            </a:r>
            <a:r>
              <a:rPr lang="en-US" sz="3000" dirty="0" smtClean="0"/>
              <a:t>Never</a:t>
            </a:r>
            <a:endParaRPr lang="en-US" sz="3000" dirty="0"/>
          </a:p>
          <a:p>
            <a:pPr marL="0" indent="0">
              <a:buNone/>
            </a:pPr>
            <a:r>
              <a:rPr lang="en-US" sz="3000" dirty="0"/>
              <a:t>	</a:t>
            </a:r>
            <a:r>
              <a:rPr lang="en-US" sz="3000" b="1" dirty="0"/>
              <a:t>1</a:t>
            </a:r>
            <a:r>
              <a:rPr lang="en-US" sz="3000" dirty="0"/>
              <a:t> = </a:t>
            </a:r>
            <a:r>
              <a:rPr lang="en-US" sz="3000" dirty="0" smtClean="0"/>
              <a:t>Less than monthly</a:t>
            </a:r>
            <a:endParaRPr lang="en-US" sz="3000" dirty="0"/>
          </a:p>
          <a:p>
            <a:pPr marL="0" indent="0">
              <a:buNone/>
            </a:pPr>
            <a:r>
              <a:rPr lang="en-US" sz="3000" dirty="0"/>
              <a:t>	</a:t>
            </a:r>
            <a:r>
              <a:rPr lang="en-US" sz="3000" b="1" dirty="0"/>
              <a:t>2</a:t>
            </a:r>
            <a:r>
              <a:rPr lang="en-US" sz="3000" dirty="0"/>
              <a:t> = </a:t>
            </a:r>
            <a:r>
              <a:rPr lang="en-US" sz="3000" dirty="0" smtClean="0"/>
              <a:t>Monthly</a:t>
            </a:r>
            <a:endParaRPr lang="en-US" sz="3000" dirty="0"/>
          </a:p>
          <a:p>
            <a:pPr marL="0" indent="0">
              <a:buNone/>
            </a:pPr>
            <a:r>
              <a:rPr lang="en-US" sz="3000" dirty="0"/>
              <a:t>	</a:t>
            </a:r>
            <a:r>
              <a:rPr lang="en-US" sz="3000" b="1" dirty="0"/>
              <a:t>3</a:t>
            </a:r>
            <a:r>
              <a:rPr lang="en-US" sz="3000" dirty="0"/>
              <a:t> = </a:t>
            </a:r>
            <a:r>
              <a:rPr lang="en-US" sz="3000" dirty="0" smtClean="0"/>
              <a:t>Weekly</a:t>
            </a:r>
            <a:endParaRPr lang="en-US" sz="3000" dirty="0"/>
          </a:p>
          <a:p>
            <a:pPr marL="0" indent="0">
              <a:buNone/>
            </a:pPr>
            <a:r>
              <a:rPr lang="en-US" sz="3000" dirty="0"/>
              <a:t>	</a:t>
            </a:r>
            <a:r>
              <a:rPr lang="en-US" sz="3000" b="1" dirty="0"/>
              <a:t>4</a:t>
            </a:r>
            <a:r>
              <a:rPr lang="en-US" sz="3000" dirty="0"/>
              <a:t> = </a:t>
            </a:r>
            <a:r>
              <a:rPr lang="en-US" sz="3000" dirty="0" smtClean="0"/>
              <a:t>Daily or almost daily</a:t>
            </a:r>
            <a:endParaRPr lang="en-US" sz="3000" dirty="0"/>
          </a:p>
        </p:txBody>
      </p:sp>
    </p:spTree>
    <p:extLst>
      <p:ext uri="{BB962C8B-B14F-4D97-AF65-F5344CB8AC3E}">
        <p14:creationId xmlns:p14="http://schemas.microsoft.com/office/powerpoint/2010/main" val="16678580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914400" y="533400"/>
            <a:ext cx="7315200" cy="1133856"/>
          </a:xfrm>
        </p:spPr>
        <p:txBody>
          <a:bodyPr/>
          <a:lstStyle/>
          <a:p>
            <a:pPr algn="ctr" fontAlgn="auto">
              <a:spcAft>
                <a:spcPts val="0"/>
              </a:spcAft>
              <a:defRPr/>
            </a:pPr>
            <a:r>
              <a:rPr lang="en-US" sz="4400" dirty="0" smtClean="0">
                <a:solidFill>
                  <a:schemeClr val="tx2"/>
                </a:solidFill>
              </a:rPr>
              <a:t>Introductions</a:t>
            </a:r>
            <a:endParaRPr sz="4400" dirty="0" smtClean="0">
              <a:solidFill>
                <a:schemeClr val="tx2"/>
              </a:solidFill>
            </a:endParaRPr>
          </a:p>
        </p:txBody>
      </p:sp>
      <p:sp>
        <p:nvSpPr>
          <p:cNvPr id="4" name="Rectangle 3"/>
          <p:cNvSpPr>
            <a:spLocks noGrp="1"/>
          </p:cNvSpPr>
          <p:nvPr>
            <p:ph type="body" idx="1"/>
          </p:nvPr>
        </p:nvSpPr>
        <p:spPr>
          <a:xfrm>
            <a:off x="533400" y="1828800"/>
            <a:ext cx="8382000" cy="4495800"/>
          </a:xfrm>
        </p:spPr>
        <p:txBody>
          <a:bodyPr/>
          <a:lstStyle/>
          <a:p>
            <a:pPr>
              <a:buClr>
                <a:srgbClr val="FFFF00"/>
              </a:buClr>
              <a:buFont typeface="Arial" pitchFamily="34" charset="0"/>
              <a:buNone/>
            </a:pPr>
            <a:r>
              <a:rPr lang="en-US" sz="3200" dirty="0" smtClean="0"/>
              <a:t>Briefly tell us:</a:t>
            </a:r>
          </a:p>
          <a:p>
            <a:pPr>
              <a:buClr>
                <a:srgbClr val="FFFF00"/>
              </a:buClr>
            </a:pPr>
            <a:r>
              <a:rPr lang="en-US" sz="3000" dirty="0" smtClean="0">
                <a:solidFill>
                  <a:srgbClr val="FFFF00"/>
                </a:solidFill>
              </a:rPr>
              <a:t>What is your name?</a:t>
            </a:r>
          </a:p>
          <a:p>
            <a:pPr>
              <a:buClr>
                <a:srgbClr val="FFFF00"/>
              </a:buClr>
            </a:pPr>
            <a:r>
              <a:rPr lang="en-US" sz="3000" dirty="0" smtClean="0"/>
              <a:t>Where do you work and what you do there?</a:t>
            </a:r>
          </a:p>
          <a:p>
            <a:pPr>
              <a:buClr>
                <a:srgbClr val="FFFF00"/>
              </a:buClr>
            </a:pPr>
            <a:r>
              <a:rPr lang="en-US" sz="3000" dirty="0" smtClean="0">
                <a:solidFill>
                  <a:srgbClr val="FFFF00"/>
                </a:solidFill>
              </a:rPr>
              <a:t>Who is your favorite musician or </a:t>
            </a:r>
            <a:br>
              <a:rPr lang="en-US" sz="3000" dirty="0" smtClean="0">
                <a:solidFill>
                  <a:srgbClr val="FFFF00"/>
                </a:solidFill>
              </a:rPr>
            </a:br>
            <a:r>
              <a:rPr lang="en-US" sz="3000" dirty="0" smtClean="0">
                <a:solidFill>
                  <a:srgbClr val="FFFF00"/>
                </a:solidFill>
              </a:rPr>
              <a:t>performer?</a:t>
            </a:r>
          </a:p>
          <a:p>
            <a:pPr>
              <a:buClr>
                <a:srgbClr val="FFFF00"/>
              </a:buClr>
            </a:pPr>
            <a:r>
              <a:rPr lang="en-US" sz="3000" dirty="0" smtClean="0"/>
              <a:t>What is one reason you decided </a:t>
            </a:r>
            <a:br>
              <a:rPr lang="en-US" sz="3000" dirty="0" smtClean="0"/>
            </a:br>
            <a:r>
              <a:rPr lang="en-US" sz="3000" dirty="0" smtClean="0"/>
              <a:t>to attend this training session?</a:t>
            </a: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a:t>
            </a:fld>
            <a:endParaRPr lang="en-US"/>
          </a:p>
        </p:txBody>
      </p:sp>
      <p:pic>
        <p:nvPicPr>
          <p:cNvPr id="5" name="Picture 4" descr="C:\Users\bfinnerty\AppData\Local\Microsoft\Windows\Temporary Internet Files\Content.IE5\0YR237V3\MC90033982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10000"/>
            <a:ext cx="2899378" cy="266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3603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80</a:t>
            </a:fld>
            <a:endParaRPr lang="en-US" dirty="0"/>
          </a:p>
        </p:txBody>
      </p:sp>
      <p:sp>
        <p:nvSpPr>
          <p:cNvPr id="8" name="Rectangle 3"/>
          <p:cNvSpPr txBox="1">
            <a:spLocks noChangeArrowheads="1"/>
          </p:cNvSpPr>
          <p:nvPr/>
        </p:nvSpPr>
        <p:spPr bwMode="auto">
          <a:xfrm>
            <a:off x="457200" y="22098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000" dirty="0" smtClean="0">
                <a:solidFill>
                  <a:srgbClr val="FFFF00"/>
                </a:solidFill>
              </a:rPr>
              <a:t>#6. How often during the last year have you needed a first drink in the morning to get yourself going after a heavy drinking session?</a:t>
            </a:r>
            <a:endParaRPr lang="en-US" sz="3000" dirty="0">
              <a:solidFill>
                <a:srgbClr val="FFFF00"/>
              </a:solidFill>
            </a:endParaRPr>
          </a:p>
          <a:p>
            <a:pPr marL="0" indent="0">
              <a:buNone/>
            </a:pPr>
            <a:r>
              <a:rPr lang="en-US" sz="3000" dirty="0"/>
              <a:t>	</a:t>
            </a:r>
            <a:r>
              <a:rPr lang="en-US" sz="3000" b="1" dirty="0"/>
              <a:t>0</a:t>
            </a:r>
            <a:r>
              <a:rPr lang="en-US" sz="3000" dirty="0"/>
              <a:t> = </a:t>
            </a:r>
            <a:r>
              <a:rPr lang="en-US" sz="3000" dirty="0" smtClean="0"/>
              <a:t>Never</a:t>
            </a:r>
            <a:endParaRPr lang="en-US" sz="3000" dirty="0"/>
          </a:p>
          <a:p>
            <a:pPr marL="0" indent="0">
              <a:buNone/>
            </a:pPr>
            <a:r>
              <a:rPr lang="en-US" sz="3000" dirty="0"/>
              <a:t>	</a:t>
            </a:r>
            <a:r>
              <a:rPr lang="en-US" sz="3000" b="1" dirty="0"/>
              <a:t>1</a:t>
            </a:r>
            <a:r>
              <a:rPr lang="en-US" sz="3000" dirty="0"/>
              <a:t> = </a:t>
            </a:r>
            <a:r>
              <a:rPr lang="en-US" sz="3000" dirty="0" smtClean="0"/>
              <a:t>Less than monthly</a:t>
            </a:r>
            <a:endParaRPr lang="en-US" sz="3000" dirty="0"/>
          </a:p>
          <a:p>
            <a:pPr marL="0" indent="0">
              <a:buNone/>
            </a:pPr>
            <a:r>
              <a:rPr lang="en-US" sz="3000" dirty="0"/>
              <a:t>	</a:t>
            </a:r>
            <a:r>
              <a:rPr lang="en-US" sz="3000" b="1" dirty="0"/>
              <a:t>2</a:t>
            </a:r>
            <a:r>
              <a:rPr lang="en-US" sz="3000" dirty="0"/>
              <a:t> = </a:t>
            </a:r>
            <a:r>
              <a:rPr lang="en-US" sz="3000" dirty="0" smtClean="0"/>
              <a:t>Monthly</a:t>
            </a:r>
            <a:endParaRPr lang="en-US" sz="3000" dirty="0"/>
          </a:p>
          <a:p>
            <a:pPr marL="0" indent="0">
              <a:buNone/>
            </a:pPr>
            <a:r>
              <a:rPr lang="en-US" sz="3000" dirty="0"/>
              <a:t>	</a:t>
            </a:r>
            <a:r>
              <a:rPr lang="en-US" sz="3000" b="1" dirty="0"/>
              <a:t>3</a:t>
            </a:r>
            <a:r>
              <a:rPr lang="en-US" sz="3000" dirty="0"/>
              <a:t> = </a:t>
            </a:r>
            <a:r>
              <a:rPr lang="en-US" sz="3000" dirty="0" smtClean="0"/>
              <a:t>Weekly</a:t>
            </a:r>
            <a:endParaRPr lang="en-US" sz="3000" dirty="0"/>
          </a:p>
          <a:p>
            <a:pPr marL="0" indent="0">
              <a:buNone/>
            </a:pPr>
            <a:r>
              <a:rPr lang="en-US" sz="3000" dirty="0"/>
              <a:t>	</a:t>
            </a:r>
            <a:r>
              <a:rPr lang="en-US" sz="3000" b="1" dirty="0"/>
              <a:t>4</a:t>
            </a:r>
            <a:r>
              <a:rPr lang="en-US" sz="3000" dirty="0"/>
              <a:t> = </a:t>
            </a:r>
            <a:r>
              <a:rPr lang="en-US" sz="3000" dirty="0" smtClean="0"/>
              <a:t>Daily or almost daily</a:t>
            </a:r>
            <a:endParaRPr lang="en-US" sz="3000" dirty="0"/>
          </a:p>
        </p:txBody>
      </p:sp>
    </p:spTree>
    <p:extLst>
      <p:ext uri="{BB962C8B-B14F-4D97-AF65-F5344CB8AC3E}">
        <p14:creationId xmlns:p14="http://schemas.microsoft.com/office/powerpoint/2010/main" val="33699180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81</a:t>
            </a:fld>
            <a:endParaRPr lang="en-US" dirty="0"/>
          </a:p>
        </p:txBody>
      </p:sp>
      <p:sp>
        <p:nvSpPr>
          <p:cNvPr id="8" name="Rectangle 3"/>
          <p:cNvSpPr txBox="1">
            <a:spLocks noChangeArrowheads="1"/>
          </p:cNvSpPr>
          <p:nvPr/>
        </p:nvSpPr>
        <p:spPr bwMode="auto">
          <a:xfrm>
            <a:off x="457200" y="22098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000" dirty="0" smtClean="0">
                <a:solidFill>
                  <a:srgbClr val="FFFF00"/>
                </a:solidFill>
              </a:rPr>
              <a:t>#7. How often during the last year have you had a feeling of guilt or remorse after drinking?</a:t>
            </a:r>
            <a:endParaRPr lang="en-US" sz="3000" dirty="0">
              <a:solidFill>
                <a:srgbClr val="FFFF00"/>
              </a:solidFill>
            </a:endParaRPr>
          </a:p>
          <a:p>
            <a:pPr marL="0" indent="0">
              <a:buNone/>
            </a:pPr>
            <a:r>
              <a:rPr lang="en-US" sz="3000" dirty="0"/>
              <a:t>	</a:t>
            </a:r>
            <a:r>
              <a:rPr lang="en-US" sz="3000" b="1" dirty="0"/>
              <a:t>0</a:t>
            </a:r>
            <a:r>
              <a:rPr lang="en-US" sz="3000" dirty="0"/>
              <a:t> = </a:t>
            </a:r>
            <a:r>
              <a:rPr lang="en-US" sz="3000" dirty="0" smtClean="0"/>
              <a:t>Never</a:t>
            </a:r>
            <a:endParaRPr lang="en-US" sz="3000" dirty="0"/>
          </a:p>
          <a:p>
            <a:pPr marL="0" indent="0">
              <a:buNone/>
            </a:pPr>
            <a:r>
              <a:rPr lang="en-US" sz="3000" dirty="0"/>
              <a:t>	</a:t>
            </a:r>
            <a:r>
              <a:rPr lang="en-US" sz="3000" b="1" dirty="0"/>
              <a:t>1</a:t>
            </a:r>
            <a:r>
              <a:rPr lang="en-US" sz="3000" dirty="0"/>
              <a:t> = </a:t>
            </a:r>
            <a:r>
              <a:rPr lang="en-US" sz="3000" dirty="0" smtClean="0"/>
              <a:t>Less than monthly</a:t>
            </a:r>
            <a:endParaRPr lang="en-US" sz="3000" dirty="0"/>
          </a:p>
          <a:p>
            <a:pPr marL="0" indent="0">
              <a:buNone/>
            </a:pPr>
            <a:r>
              <a:rPr lang="en-US" sz="3000" dirty="0"/>
              <a:t>	</a:t>
            </a:r>
            <a:r>
              <a:rPr lang="en-US" sz="3000" b="1" dirty="0"/>
              <a:t>2</a:t>
            </a:r>
            <a:r>
              <a:rPr lang="en-US" sz="3000" dirty="0"/>
              <a:t> = </a:t>
            </a:r>
            <a:r>
              <a:rPr lang="en-US" sz="3000" dirty="0" smtClean="0"/>
              <a:t>Monthly</a:t>
            </a:r>
            <a:endParaRPr lang="en-US" sz="3000" dirty="0"/>
          </a:p>
          <a:p>
            <a:pPr marL="0" indent="0">
              <a:buNone/>
            </a:pPr>
            <a:r>
              <a:rPr lang="en-US" sz="3000" dirty="0"/>
              <a:t>	</a:t>
            </a:r>
            <a:r>
              <a:rPr lang="en-US" sz="3000" b="1" dirty="0"/>
              <a:t>3</a:t>
            </a:r>
            <a:r>
              <a:rPr lang="en-US" sz="3000" dirty="0"/>
              <a:t> = </a:t>
            </a:r>
            <a:r>
              <a:rPr lang="en-US" sz="3000" dirty="0" smtClean="0"/>
              <a:t>Weekly</a:t>
            </a:r>
            <a:endParaRPr lang="en-US" sz="3000" dirty="0"/>
          </a:p>
          <a:p>
            <a:pPr marL="0" indent="0">
              <a:buNone/>
            </a:pPr>
            <a:r>
              <a:rPr lang="en-US" sz="3000" dirty="0"/>
              <a:t>	</a:t>
            </a:r>
            <a:r>
              <a:rPr lang="en-US" sz="3000" b="1" dirty="0"/>
              <a:t>4</a:t>
            </a:r>
            <a:r>
              <a:rPr lang="en-US" sz="3000" dirty="0"/>
              <a:t> = </a:t>
            </a:r>
            <a:r>
              <a:rPr lang="en-US" sz="3000" dirty="0" smtClean="0"/>
              <a:t>Daily or almost daily</a:t>
            </a:r>
            <a:endParaRPr lang="en-US" sz="3000" dirty="0"/>
          </a:p>
        </p:txBody>
      </p:sp>
    </p:spTree>
    <p:extLst>
      <p:ext uri="{BB962C8B-B14F-4D97-AF65-F5344CB8AC3E}">
        <p14:creationId xmlns:p14="http://schemas.microsoft.com/office/powerpoint/2010/main" val="1325564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82</a:t>
            </a:fld>
            <a:endParaRPr lang="en-US" dirty="0"/>
          </a:p>
        </p:txBody>
      </p:sp>
      <p:sp>
        <p:nvSpPr>
          <p:cNvPr id="8" name="Rectangle 3"/>
          <p:cNvSpPr txBox="1">
            <a:spLocks noChangeArrowheads="1"/>
          </p:cNvSpPr>
          <p:nvPr/>
        </p:nvSpPr>
        <p:spPr bwMode="auto">
          <a:xfrm>
            <a:off x="457200" y="22098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000" dirty="0" smtClean="0">
                <a:solidFill>
                  <a:srgbClr val="FFFF00"/>
                </a:solidFill>
              </a:rPr>
              <a:t>#8. How often during the last year have you been unable to remember what happened the night before because of your drinking?</a:t>
            </a:r>
            <a:endParaRPr lang="en-US" sz="3000" dirty="0">
              <a:solidFill>
                <a:srgbClr val="FFFF00"/>
              </a:solidFill>
            </a:endParaRPr>
          </a:p>
          <a:p>
            <a:pPr marL="0" indent="0">
              <a:buNone/>
            </a:pPr>
            <a:r>
              <a:rPr lang="en-US" sz="3000" dirty="0"/>
              <a:t>	</a:t>
            </a:r>
            <a:r>
              <a:rPr lang="en-US" sz="3000" b="1" dirty="0"/>
              <a:t>0</a:t>
            </a:r>
            <a:r>
              <a:rPr lang="en-US" sz="3000" dirty="0"/>
              <a:t> = </a:t>
            </a:r>
            <a:r>
              <a:rPr lang="en-US" sz="3000" dirty="0" smtClean="0"/>
              <a:t>Never</a:t>
            </a:r>
            <a:endParaRPr lang="en-US" sz="3000" dirty="0"/>
          </a:p>
          <a:p>
            <a:pPr marL="0" indent="0">
              <a:buNone/>
            </a:pPr>
            <a:r>
              <a:rPr lang="en-US" sz="3000" dirty="0"/>
              <a:t>	</a:t>
            </a:r>
            <a:r>
              <a:rPr lang="en-US" sz="3000" b="1" dirty="0"/>
              <a:t>1</a:t>
            </a:r>
            <a:r>
              <a:rPr lang="en-US" sz="3000" dirty="0"/>
              <a:t> = </a:t>
            </a:r>
            <a:r>
              <a:rPr lang="en-US" sz="3000" dirty="0" smtClean="0"/>
              <a:t>Less than monthly</a:t>
            </a:r>
            <a:endParaRPr lang="en-US" sz="3000" dirty="0"/>
          </a:p>
          <a:p>
            <a:pPr marL="0" indent="0">
              <a:buNone/>
            </a:pPr>
            <a:r>
              <a:rPr lang="en-US" sz="3000" dirty="0"/>
              <a:t>	</a:t>
            </a:r>
            <a:r>
              <a:rPr lang="en-US" sz="3000" b="1" dirty="0"/>
              <a:t>2</a:t>
            </a:r>
            <a:r>
              <a:rPr lang="en-US" sz="3000" dirty="0"/>
              <a:t> = </a:t>
            </a:r>
            <a:r>
              <a:rPr lang="en-US" sz="3000" dirty="0" smtClean="0"/>
              <a:t>Monthly</a:t>
            </a:r>
            <a:endParaRPr lang="en-US" sz="3000" dirty="0"/>
          </a:p>
          <a:p>
            <a:pPr marL="0" indent="0">
              <a:buNone/>
            </a:pPr>
            <a:r>
              <a:rPr lang="en-US" sz="3000" dirty="0"/>
              <a:t>	</a:t>
            </a:r>
            <a:r>
              <a:rPr lang="en-US" sz="3000" b="1" dirty="0"/>
              <a:t>3</a:t>
            </a:r>
            <a:r>
              <a:rPr lang="en-US" sz="3000" dirty="0"/>
              <a:t> = </a:t>
            </a:r>
            <a:r>
              <a:rPr lang="en-US" sz="3000" dirty="0" smtClean="0"/>
              <a:t>Weekly</a:t>
            </a:r>
            <a:endParaRPr lang="en-US" sz="3000" dirty="0"/>
          </a:p>
          <a:p>
            <a:pPr marL="0" indent="0">
              <a:buNone/>
            </a:pPr>
            <a:r>
              <a:rPr lang="en-US" sz="3000" dirty="0"/>
              <a:t>	</a:t>
            </a:r>
            <a:r>
              <a:rPr lang="en-US" sz="3000" b="1" dirty="0"/>
              <a:t>4</a:t>
            </a:r>
            <a:r>
              <a:rPr lang="en-US" sz="3000" dirty="0"/>
              <a:t> = </a:t>
            </a:r>
            <a:r>
              <a:rPr lang="en-US" sz="3000" dirty="0" smtClean="0"/>
              <a:t>Daily or almost daily</a:t>
            </a:r>
            <a:endParaRPr lang="en-US" sz="3000" dirty="0"/>
          </a:p>
        </p:txBody>
      </p:sp>
    </p:spTree>
    <p:extLst>
      <p:ext uri="{BB962C8B-B14F-4D97-AF65-F5344CB8AC3E}">
        <p14:creationId xmlns:p14="http://schemas.microsoft.com/office/powerpoint/2010/main" val="26014467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83</a:t>
            </a:fld>
            <a:endParaRPr lang="en-US" dirty="0"/>
          </a:p>
        </p:txBody>
      </p:sp>
      <p:sp>
        <p:nvSpPr>
          <p:cNvPr id="8" name="Rectangle 3"/>
          <p:cNvSpPr txBox="1">
            <a:spLocks noChangeArrowheads="1"/>
          </p:cNvSpPr>
          <p:nvPr/>
        </p:nvSpPr>
        <p:spPr bwMode="auto">
          <a:xfrm>
            <a:off x="457200" y="22098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000" dirty="0" smtClean="0">
                <a:solidFill>
                  <a:srgbClr val="FFFF00"/>
                </a:solidFill>
              </a:rPr>
              <a:t>#9. Have you or someone else been injured because of your drinking?</a:t>
            </a:r>
            <a:endParaRPr lang="en-US" sz="3000" dirty="0">
              <a:solidFill>
                <a:srgbClr val="FFFF00"/>
              </a:solidFill>
            </a:endParaRPr>
          </a:p>
          <a:p>
            <a:pPr marL="0" indent="0">
              <a:buNone/>
            </a:pPr>
            <a:r>
              <a:rPr lang="en-US" sz="3000" dirty="0"/>
              <a:t>	</a:t>
            </a:r>
            <a:r>
              <a:rPr lang="en-US" sz="3000" b="1" dirty="0"/>
              <a:t>0</a:t>
            </a:r>
            <a:r>
              <a:rPr lang="en-US" sz="3000" dirty="0"/>
              <a:t> = </a:t>
            </a:r>
            <a:r>
              <a:rPr lang="en-US" sz="3000" dirty="0" smtClean="0"/>
              <a:t>No</a:t>
            </a:r>
            <a:endParaRPr lang="en-US" sz="3000" dirty="0"/>
          </a:p>
          <a:p>
            <a:pPr marL="0" indent="0">
              <a:buNone/>
            </a:pPr>
            <a:r>
              <a:rPr lang="en-US" sz="3000" dirty="0"/>
              <a:t>	</a:t>
            </a:r>
            <a:r>
              <a:rPr lang="en-US" sz="3000" b="1" dirty="0"/>
              <a:t>2</a:t>
            </a:r>
            <a:r>
              <a:rPr lang="en-US" sz="3000" dirty="0"/>
              <a:t> = </a:t>
            </a:r>
            <a:r>
              <a:rPr lang="en-US" sz="3000" dirty="0" smtClean="0"/>
              <a:t>Yes, but not in the last year</a:t>
            </a:r>
            <a:endParaRPr lang="en-US" sz="3000" dirty="0"/>
          </a:p>
          <a:p>
            <a:pPr marL="0" indent="0">
              <a:buNone/>
            </a:pPr>
            <a:r>
              <a:rPr lang="en-US" sz="3000" dirty="0"/>
              <a:t>	</a:t>
            </a:r>
            <a:r>
              <a:rPr lang="en-US" sz="3000" b="1" dirty="0" smtClean="0"/>
              <a:t>4</a:t>
            </a:r>
            <a:r>
              <a:rPr lang="en-US" sz="3000" dirty="0" smtClean="0"/>
              <a:t> = Yes, during the last year</a:t>
            </a:r>
            <a:endParaRPr lang="en-US" sz="3000" dirty="0"/>
          </a:p>
        </p:txBody>
      </p:sp>
    </p:spTree>
    <p:extLst>
      <p:ext uri="{BB962C8B-B14F-4D97-AF65-F5344CB8AC3E}">
        <p14:creationId xmlns:p14="http://schemas.microsoft.com/office/powerpoint/2010/main" val="35724317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84</a:t>
            </a:fld>
            <a:endParaRPr lang="en-US" dirty="0"/>
          </a:p>
        </p:txBody>
      </p:sp>
      <p:sp>
        <p:nvSpPr>
          <p:cNvPr id="8" name="Rectangle 3"/>
          <p:cNvSpPr txBox="1">
            <a:spLocks noChangeArrowheads="1"/>
          </p:cNvSpPr>
          <p:nvPr/>
        </p:nvSpPr>
        <p:spPr bwMode="auto">
          <a:xfrm>
            <a:off x="457200" y="22098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000" dirty="0" smtClean="0">
                <a:solidFill>
                  <a:srgbClr val="FFFF00"/>
                </a:solidFill>
              </a:rPr>
              <a:t>#10. Has a relative, friend, doctor, or other health care worker been concerned about your drinking or suggested you cut down?</a:t>
            </a:r>
            <a:endParaRPr lang="en-US" sz="3000" dirty="0">
              <a:solidFill>
                <a:srgbClr val="FFFF00"/>
              </a:solidFill>
            </a:endParaRPr>
          </a:p>
          <a:p>
            <a:pPr marL="0" indent="0">
              <a:buNone/>
            </a:pPr>
            <a:r>
              <a:rPr lang="en-US" sz="3000" dirty="0"/>
              <a:t>	</a:t>
            </a:r>
            <a:r>
              <a:rPr lang="en-US" sz="3000" b="1" dirty="0"/>
              <a:t>0</a:t>
            </a:r>
            <a:r>
              <a:rPr lang="en-US" sz="3000" dirty="0"/>
              <a:t> = </a:t>
            </a:r>
            <a:r>
              <a:rPr lang="en-US" sz="3000" dirty="0" smtClean="0"/>
              <a:t>No</a:t>
            </a:r>
            <a:endParaRPr lang="en-US" sz="3000" dirty="0"/>
          </a:p>
          <a:p>
            <a:pPr marL="0" indent="0">
              <a:buNone/>
            </a:pPr>
            <a:r>
              <a:rPr lang="en-US" sz="3000" dirty="0"/>
              <a:t>	</a:t>
            </a:r>
            <a:r>
              <a:rPr lang="en-US" sz="3000" b="1" dirty="0"/>
              <a:t>2</a:t>
            </a:r>
            <a:r>
              <a:rPr lang="en-US" sz="3000" dirty="0"/>
              <a:t> = </a:t>
            </a:r>
            <a:r>
              <a:rPr lang="en-US" sz="3000" dirty="0" smtClean="0"/>
              <a:t>Yes, but not in the last year</a:t>
            </a:r>
            <a:endParaRPr lang="en-US" sz="3000" dirty="0"/>
          </a:p>
          <a:p>
            <a:pPr marL="0" indent="0">
              <a:buNone/>
            </a:pPr>
            <a:r>
              <a:rPr lang="en-US" sz="3000" dirty="0"/>
              <a:t>	</a:t>
            </a:r>
            <a:r>
              <a:rPr lang="en-US" sz="3000" b="1" dirty="0" smtClean="0"/>
              <a:t>4</a:t>
            </a:r>
            <a:r>
              <a:rPr lang="en-US" sz="3000" dirty="0" smtClean="0"/>
              <a:t> = Yes, during the last year</a:t>
            </a:r>
            <a:endParaRPr lang="en-US" sz="3000" dirty="0"/>
          </a:p>
        </p:txBody>
      </p:sp>
    </p:spTree>
    <p:extLst>
      <p:ext uri="{BB962C8B-B14F-4D97-AF65-F5344CB8AC3E}">
        <p14:creationId xmlns:p14="http://schemas.microsoft.com/office/powerpoint/2010/main" val="35663327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381000"/>
            <a:ext cx="8534400" cy="1447800"/>
          </a:xfrm>
        </p:spPr>
        <p:txBody>
          <a:bodyPr/>
          <a:lstStyle/>
          <a:p>
            <a:pPr algn="ctr" fontAlgn="auto">
              <a:spcAft>
                <a:spcPts val="0"/>
              </a:spcAft>
              <a:defRPr/>
            </a:pPr>
            <a:r>
              <a:rPr sz="4400" dirty="0" smtClean="0">
                <a:solidFill>
                  <a:schemeClr val="tx2"/>
                </a:solidFill>
              </a:rPr>
              <a:t>Activity: AUDIT Practice De-Brief</a:t>
            </a:r>
          </a:p>
        </p:txBody>
      </p:sp>
      <p:sp>
        <p:nvSpPr>
          <p:cNvPr id="76802" name="Content Placeholder 3"/>
          <p:cNvSpPr>
            <a:spLocks noGrp="1"/>
          </p:cNvSpPr>
          <p:nvPr>
            <p:ph type="body" idx="1"/>
          </p:nvPr>
        </p:nvSpPr>
        <p:spPr>
          <a:xfrm>
            <a:off x="838201" y="2895600"/>
            <a:ext cx="7315200" cy="2057400"/>
          </a:xfrm>
        </p:spPr>
        <p:txBody>
          <a:bodyPr/>
          <a:lstStyle/>
          <a:p>
            <a:pPr algn="ctr"/>
            <a:r>
              <a:rPr lang="en-US" sz="4400" dirty="0" smtClean="0">
                <a:solidFill>
                  <a:srgbClr val="FFC000"/>
                </a:solidFill>
              </a:rPr>
              <a:t>Feedback? </a:t>
            </a:r>
          </a:p>
          <a:p>
            <a:pPr algn="ctr"/>
            <a:r>
              <a:rPr lang="en-US" sz="4400" dirty="0" smtClean="0">
                <a:solidFill>
                  <a:srgbClr val="FFC000"/>
                </a:solidFill>
              </a:rPr>
              <a:t>Reactions?</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fade">
                                      <p:cBhvr>
                                        <p:cTn id="7" dur="500"/>
                                        <p:tgtEl>
                                          <p:spTgt spid="76802">
                                            <p:txEl>
                                              <p:pRg st="0" end="0"/>
                                            </p:txEl>
                                          </p:spTgt>
                                        </p:tgtEl>
                                      </p:cBhvr>
                                    </p:animEffect>
                                    <p:anim calcmode="lin" valueType="num">
                                      <p:cBhvr>
                                        <p:cTn id="8" dur="500" fill="hold"/>
                                        <p:tgtEl>
                                          <p:spTgt spid="7680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680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6802">
                                            <p:txEl>
                                              <p:pRg st="1" end="1"/>
                                            </p:txEl>
                                          </p:spTgt>
                                        </p:tgtEl>
                                        <p:attrNameLst>
                                          <p:attrName>style.visibility</p:attrName>
                                        </p:attrNameLst>
                                      </p:cBhvr>
                                      <p:to>
                                        <p:strVal val="visible"/>
                                      </p:to>
                                    </p:set>
                                    <p:animEffect transition="in" filter="fade">
                                      <p:cBhvr>
                                        <p:cTn id="13" dur="500"/>
                                        <p:tgtEl>
                                          <p:spTgt spid="76802">
                                            <p:txEl>
                                              <p:pRg st="1" end="1"/>
                                            </p:txEl>
                                          </p:spTgt>
                                        </p:tgtEl>
                                      </p:cBhvr>
                                    </p:animEffect>
                                    <p:anim calcmode="lin" valueType="num">
                                      <p:cBhvr>
                                        <p:cTn id="14" dur="500" fill="hold"/>
                                        <p:tgtEl>
                                          <p:spTgt spid="7680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7680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533400"/>
            <a:ext cx="8229600" cy="1143000"/>
          </a:xfrm>
        </p:spPr>
        <p:txBody>
          <a:bodyPr/>
          <a:lstStyle/>
          <a:p>
            <a:pPr algn="ctr" eaLnBrk="1" hangingPunct="1"/>
            <a:r>
              <a:rPr lang="en-US" sz="4400" b="1" dirty="0" smtClean="0">
                <a:effectLst>
                  <a:outerShdw blurRad="38100" dist="38100" dir="2700000" algn="tl">
                    <a:srgbClr val="000000">
                      <a:alpha val="43137"/>
                    </a:srgbClr>
                  </a:outerShdw>
                </a:effectLst>
                <a:latin typeface="Calibri" pitchFamily="34" charset="0"/>
              </a:rPr>
              <a:t>Drug Abuse Screening Test – DAST</a:t>
            </a:r>
          </a:p>
        </p:txBody>
      </p:sp>
      <p:sp>
        <p:nvSpPr>
          <p:cNvPr id="59395" name="Rectangle 3"/>
          <p:cNvSpPr>
            <a:spLocks noGrp="1" noChangeArrowheads="1"/>
          </p:cNvSpPr>
          <p:nvPr>
            <p:ph idx="1"/>
          </p:nvPr>
        </p:nvSpPr>
        <p:spPr>
          <a:xfrm>
            <a:off x="457200" y="1935163"/>
            <a:ext cx="8534400" cy="4465637"/>
          </a:xfrm>
        </p:spPr>
        <p:txBody>
          <a:bodyPr/>
          <a:lstStyle/>
          <a:p>
            <a:pPr eaLnBrk="1" hangingPunct="1">
              <a:buFont typeface="Wingdings" pitchFamily="2" charset="2"/>
              <a:buNone/>
            </a:pPr>
            <a:r>
              <a:rPr lang="en-US" sz="3200" b="1" u="sng" dirty="0" smtClean="0">
                <a:solidFill>
                  <a:srgbClr val="FFC000"/>
                </a:solidFill>
                <a:latin typeface="Calibri" pitchFamily="34" charset="0"/>
              </a:rPr>
              <a:t>Advantages:</a:t>
            </a:r>
          </a:p>
          <a:p>
            <a:pPr eaLnBrk="1" hangingPunct="1"/>
            <a:r>
              <a:rPr lang="en-US" sz="3200" dirty="0" smtClean="0">
                <a:latin typeface="Calibri" pitchFamily="34" charset="0"/>
              </a:rPr>
              <a:t>Brief and inexpensive</a:t>
            </a:r>
          </a:p>
          <a:p>
            <a:pPr eaLnBrk="1" hangingPunct="1"/>
            <a:r>
              <a:rPr lang="en-US" sz="3200" dirty="0" smtClean="0">
                <a:latin typeface="Calibri" pitchFamily="34" charset="0"/>
              </a:rPr>
              <a:t>Provides a quantitative index of the extent of problems related to drug abuse</a:t>
            </a:r>
          </a:p>
          <a:p>
            <a:pPr eaLnBrk="1" hangingPunct="1"/>
            <a:r>
              <a:rPr lang="en-US" sz="3200" dirty="0" smtClean="0">
                <a:latin typeface="Calibri" pitchFamily="34" charset="0"/>
              </a:rPr>
              <a:t>Can be administered to adults as well as adolescents</a:t>
            </a:r>
          </a:p>
          <a:p>
            <a:pPr eaLnBrk="1" hangingPunct="1"/>
            <a:r>
              <a:rPr lang="en-US" sz="3200" dirty="0" smtClean="0">
                <a:latin typeface="Calibri" pitchFamily="34" charset="0"/>
              </a:rPr>
              <a:t>Can be administered as questionnaire or interview</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86</a:t>
            </a:fld>
            <a:endParaRPr lang="en-US" dirty="0"/>
          </a:p>
        </p:txBody>
      </p:sp>
    </p:spTree>
    <p:extLst>
      <p:ext uri="{BB962C8B-B14F-4D97-AF65-F5344CB8AC3E}">
        <p14:creationId xmlns:p14="http://schemas.microsoft.com/office/powerpoint/2010/main" val="12026370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eaLnBrk="1" hangingPunct="1"/>
            <a:r>
              <a:rPr lang="en-US" sz="4400" b="1" dirty="0" smtClean="0">
                <a:effectLst>
                  <a:outerShdw blurRad="38100" dist="38100" dir="2700000" algn="tl">
                    <a:srgbClr val="000000">
                      <a:alpha val="43137"/>
                    </a:srgbClr>
                  </a:outerShdw>
                </a:effectLst>
                <a:latin typeface="Calibri" pitchFamily="34" charset="0"/>
              </a:rPr>
              <a:t>Drug Abuse Screening Test – DAST</a:t>
            </a:r>
          </a:p>
        </p:txBody>
      </p:sp>
      <p:sp>
        <p:nvSpPr>
          <p:cNvPr id="60419" name="Rectangle 3"/>
          <p:cNvSpPr>
            <a:spLocks noGrp="1" noChangeArrowheads="1"/>
          </p:cNvSpPr>
          <p:nvPr>
            <p:ph idx="1"/>
          </p:nvPr>
        </p:nvSpPr>
        <p:spPr/>
        <p:txBody>
          <a:bodyPr/>
          <a:lstStyle/>
          <a:p>
            <a:pPr eaLnBrk="1" hangingPunct="1">
              <a:buFont typeface="Wingdings" pitchFamily="2" charset="2"/>
              <a:buNone/>
            </a:pPr>
            <a:r>
              <a:rPr lang="en-US" sz="3200" b="1" u="sng" dirty="0" smtClean="0">
                <a:solidFill>
                  <a:srgbClr val="FFC000"/>
                </a:solidFill>
                <a:latin typeface="Calibri" pitchFamily="34" charset="0"/>
              </a:rPr>
              <a:t>Limitations:</a:t>
            </a:r>
          </a:p>
          <a:p>
            <a:pPr eaLnBrk="1" hangingPunct="1"/>
            <a:r>
              <a:rPr lang="en-US" sz="3600" dirty="0" smtClean="0">
                <a:latin typeface="Calibri" pitchFamily="34" charset="0"/>
              </a:rPr>
              <a:t>Does not screen for alcohol use/abuse</a:t>
            </a:r>
          </a:p>
          <a:p>
            <a:pPr eaLnBrk="1" hangingPunct="1"/>
            <a:r>
              <a:rPr lang="en-US" sz="3600" dirty="0" smtClean="0">
                <a:latin typeface="Calibri" pitchFamily="34" charset="0"/>
              </a:rPr>
              <a:t>Clients may fake results</a:t>
            </a:r>
          </a:p>
          <a:p>
            <a:pPr eaLnBrk="1" hangingPunct="1"/>
            <a:r>
              <a:rPr lang="en-US" sz="3600" dirty="0" smtClean="0">
                <a:latin typeface="Calibri" pitchFamily="34" charset="0"/>
              </a:rPr>
              <a:t>Scores may be misinterpreted</a:t>
            </a:r>
          </a:p>
          <a:p>
            <a:pPr eaLnBrk="1" hangingPunct="1"/>
            <a:r>
              <a:rPr lang="en-US" sz="3600" dirty="0" smtClean="0">
                <a:latin typeface="Calibri" pitchFamily="34" charset="0"/>
              </a:rPr>
              <a:t>Should NOT be administered to persons actively under the influence of drugs or who are undergoing drug withdrawal reaction</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87</a:t>
            </a:fld>
            <a:endParaRPr lang="en-US" dirty="0"/>
          </a:p>
        </p:txBody>
      </p:sp>
    </p:spTree>
    <p:extLst>
      <p:ext uri="{BB962C8B-B14F-4D97-AF65-F5344CB8AC3E}">
        <p14:creationId xmlns:p14="http://schemas.microsoft.com/office/powerpoint/2010/main" val="10496281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ctr" eaLnBrk="1" hangingPunct="1"/>
            <a:r>
              <a:rPr lang="en-US" sz="4400" b="1" dirty="0" smtClean="0">
                <a:effectLst>
                  <a:outerShdw blurRad="38100" dist="38100" dir="2700000" algn="tl">
                    <a:srgbClr val="000000">
                      <a:alpha val="43137"/>
                    </a:srgbClr>
                  </a:outerShdw>
                </a:effectLst>
                <a:latin typeface="Calibri" pitchFamily="34" charset="0"/>
              </a:rPr>
              <a:t>Scoring the DAST</a:t>
            </a:r>
          </a:p>
        </p:txBody>
      </p:sp>
      <p:sp>
        <p:nvSpPr>
          <p:cNvPr id="62467" name="Rectangle 3"/>
          <p:cNvSpPr>
            <a:spLocks noGrp="1" noChangeArrowheads="1"/>
          </p:cNvSpPr>
          <p:nvPr>
            <p:ph idx="1"/>
          </p:nvPr>
        </p:nvSpPr>
        <p:spPr>
          <a:xfrm>
            <a:off x="457200" y="1676400"/>
            <a:ext cx="8229600" cy="4389437"/>
          </a:xfrm>
        </p:spPr>
        <p:txBody>
          <a:bodyPr/>
          <a:lstStyle/>
          <a:p>
            <a:pPr marL="0" indent="0" eaLnBrk="1" hangingPunct="1">
              <a:buNone/>
            </a:pPr>
            <a:endParaRPr lang="en-US" sz="3200" dirty="0" smtClean="0">
              <a:latin typeface="Calibri" pitchFamily="34" charset="0"/>
            </a:endParaRPr>
          </a:p>
          <a:p>
            <a:pPr eaLnBrk="1" hangingPunct="1"/>
            <a:r>
              <a:rPr lang="en-US" sz="3200" dirty="0" smtClean="0">
                <a:latin typeface="Calibri" pitchFamily="34" charset="0"/>
              </a:rPr>
              <a:t>For questions 1 &amp; 2, score “1” for every “YES” response</a:t>
            </a:r>
          </a:p>
          <a:p>
            <a:pPr eaLnBrk="1" hangingPunct="1"/>
            <a:r>
              <a:rPr lang="en-US" sz="3200" dirty="0" smtClean="0">
                <a:solidFill>
                  <a:srgbClr val="FFC000"/>
                </a:solidFill>
                <a:latin typeface="Calibri" pitchFamily="34" charset="0"/>
              </a:rPr>
              <a:t>For question 3, score “1” for a “NO” response</a:t>
            </a:r>
          </a:p>
          <a:p>
            <a:pPr eaLnBrk="1" hangingPunct="1"/>
            <a:r>
              <a:rPr lang="en-US" sz="3200" dirty="0" smtClean="0">
                <a:latin typeface="Calibri" pitchFamily="34" charset="0"/>
              </a:rPr>
              <a:t>For questions 4-10, score “1” for every “YES” response</a:t>
            </a:r>
          </a:p>
          <a:p>
            <a:pPr eaLnBrk="1" hangingPunct="1"/>
            <a:endParaRPr lang="en-US" sz="3200" dirty="0" smtClean="0">
              <a:latin typeface="Calibri" pitchFamily="34" charset="0"/>
            </a:endParaRP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88</a:t>
            </a:fld>
            <a:endParaRPr lang="en-US" dirty="0"/>
          </a:p>
        </p:txBody>
      </p:sp>
    </p:spTree>
    <p:extLst>
      <p:ext uri="{BB962C8B-B14F-4D97-AF65-F5344CB8AC3E}">
        <p14:creationId xmlns:p14="http://schemas.microsoft.com/office/powerpoint/2010/main" val="20773527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28600"/>
            <a:ext cx="8229600" cy="1143000"/>
          </a:xfrm>
        </p:spPr>
        <p:txBody>
          <a:bodyPr/>
          <a:lstStyle/>
          <a:p>
            <a:pPr algn="ctr" eaLnBrk="1" hangingPunct="1"/>
            <a:r>
              <a:rPr lang="en-US" sz="4400" b="1" dirty="0" smtClean="0">
                <a:effectLst>
                  <a:outerShdw blurRad="38100" dist="38100" dir="2700000" algn="tl">
                    <a:srgbClr val="000000">
                      <a:alpha val="43137"/>
                    </a:srgbClr>
                  </a:outerShdw>
                </a:effectLst>
                <a:latin typeface="Calibri" pitchFamily="34" charset="0"/>
              </a:rPr>
              <a:t>DAST Zones and Scores</a:t>
            </a:r>
          </a:p>
        </p:txBody>
      </p:sp>
      <p:sp>
        <p:nvSpPr>
          <p:cNvPr id="3" name="Content Placeholder 2"/>
          <p:cNvSpPr>
            <a:spLocks noGrp="1"/>
          </p:cNvSpPr>
          <p:nvPr>
            <p:ph idx="1"/>
          </p:nvPr>
        </p:nvSpPr>
        <p:spPr/>
        <p:txBody>
          <a:bodyPr/>
          <a:lstStyle/>
          <a:p>
            <a:endParaRPr lang="en-US"/>
          </a:p>
        </p:txBody>
      </p:sp>
      <p:graphicFrame>
        <p:nvGraphicFramePr>
          <p:cNvPr id="6" name="Content Placeholder 3"/>
          <p:cNvGraphicFramePr>
            <a:graphicFrameLocks/>
          </p:cNvGraphicFramePr>
          <p:nvPr>
            <p:extLst>
              <p:ext uri="{D42A27DB-BD31-4B8C-83A1-F6EECF244321}">
                <p14:modId xmlns:p14="http://schemas.microsoft.com/office/powerpoint/2010/main" val="562828675"/>
              </p:ext>
            </p:extLst>
          </p:nvPr>
        </p:nvGraphicFramePr>
        <p:xfrm>
          <a:off x="228600" y="1524000"/>
          <a:ext cx="8610600" cy="4882356"/>
        </p:xfrm>
        <a:graphic>
          <a:graphicData uri="http://schemas.openxmlformats.org/drawingml/2006/table">
            <a:tbl>
              <a:tblPr firstRow="1" bandRow="1">
                <a:tableStyleId>{3C2FFA5D-87B4-456A-9821-1D502468CF0F}</a:tableStyleId>
              </a:tblPr>
              <a:tblGrid>
                <a:gridCol w="1046148"/>
                <a:gridCol w="2579369"/>
                <a:gridCol w="4985083"/>
              </a:tblGrid>
              <a:tr h="375444">
                <a:tc>
                  <a:txBody>
                    <a:bodyPr/>
                    <a:lstStyle/>
                    <a:p>
                      <a:pPr algn="ctr">
                        <a:lnSpc>
                          <a:spcPct val="100000"/>
                        </a:lnSpc>
                        <a:spcBef>
                          <a:spcPts val="1200"/>
                        </a:spcBef>
                        <a:spcAft>
                          <a:spcPts val="2400"/>
                        </a:spcAft>
                      </a:pPr>
                      <a:r>
                        <a:rPr lang="en-US" sz="2400" b="1" dirty="0" smtClean="0">
                          <a:solidFill>
                            <a:srgbClr val="FFFF00"/>
                          </a:solidFill>
                        </a:rPr>
                        <a:t>Score</a:t>
                      </a:r>
                      <a:endParaRPr lang="en-US" sz="2400" b="1" dirty="0">
                        <a:solidFill>
                          <a:srgbClr val="FFFF00"/>
                        </a:solidFill>
                      </a:endParaRPr>
                    </a:p>
                  </a:txBody>
                  <a:tcPr/>
                </a:tc>
                <a:tc>
                  <a:txBody>
                    <a:bodyPr/>
                    <a:lstStyle/>
                    <a:p>
                      <a:pPr algn="ctr">
                        <a:lnSpc>
                          <a:spcPct val="100000"/>
                        </a:lnSpc>
                        <a:spcBef>
                          <a:spcPts val="1200"/>
                        </a:spcBef>
                        <a:spcAft>
                          <a:spcPts val="2400"/>
                        </a:spcAft>
                      </a:pPr>
                      <a:r>
                        <a:rPr lang="en-US" sz="2400" b="1" dirty="0" smtClean="0">
                          <a:solidFill>
                            <a:srgbClr val="FFFF00"/>
                          </a:solidFill>
                        </a:rPr>
                        <a:t>Risk Level</a:t>
                      </a:r>
                      <a:endParaRPr lang="en-US" sz="2400" b="1" dirty="0">
                        <a:solidFill>
                          <a:srgbClr val="FFFF00"/>
                        </a:solidFill>
                      </a:endParaRPr>
                    </a:p>
                  </a:txBody>
                  <a:tcPr/>
                </a:tc>
                <a:tc>
                  <a:txBody>
                    <a:bodyPr/>
                    <a:lstStyle/>
                    <a:p>
                      <a:pPr algn="ctr">
                        <a:lnSpc>
                          <a:spcPct val="100000"/>
                        </a:lnSpc>
                        <a:spcBef>
                          <a:spcPts val="1200"/>
                        </a:spcBef>
                        <a:spcAft>
                          <a:spcPts val="2400"/>
                        </a:spcAft>
                      </a:pPr>
                      <a:r>
                        <a:rPr lang="en-US" sz="2400" b="1" dirty="0" smtClean="0">
                          <a:solidFill>
                            <a:srgbClr val="FFFF00"/>
                          </a:solidFill>
                        </a:rPr>
                        <a:t>Intervention</a:t>
                      </a:r>
                      <a:endParaRPr lang="en-US" sz="2400" b="1" dirty="0">
                        <a:solidFill>
                          <a:srgbClr val="FFFF00"/>
                        </a:solidFill>
                      </a:endParaRPr>
                    </a:p>
                  </a:txBody>
                  <a:tcPr/>
                </a:tc>
              </a:tr>
              <a:tr h="874581">
                <a:tc>
                  <a:txBody>
                    <a:bodyPr/>
                    <a:lstStyle/>
                    <a:p>
                      <a:pPr algn="ctr">
                        <a:lnSpc>
                          <a:spcPct val="100000"/>
                        </a:lnSpc>
                        <a:spcBef>
                          <a:spcPts val="1200"/>
                        </a:spcBef>
                        <a:spcAft>
                          <a:spcPts val="2400"/>
                        </a:spcAft>
                      </a:pPr>
                      <a:r>
                        <a:rPr lang="en-US" sz="1400" b="1" dirty="0" smtClean="0"/>
                        <a:t>0 </a:t>
                      </a:r>
                      <a:endParaRPr lang="en-US" sz="1400" b="1" dirty="0"/>
                    </a:p>
                  </a:txBody>
                  <a:tcPr/>
                </a:tc>
                <a:tc>
                  <a:txBody>
                    <a:bodyPr/>
                    <a:lstStyle/>
                    <a:p>
                      <a:pPr>
                        <a:lnSpc>
                          <a:spcPct val="100000"/>
                        </a:lnSpc>
                        <a:spcBef>
                          <a:spcPts val="1200"/>
                        </a:spcBef>
                        <a:spcAft>
                          <a:spcPts val="2400"/>
                        </a:spcAft>
                      </a:pPr>
                      <a:r>
                        <a:rPr lang="en-US" sz="1400" dirty="0" smtClean="0"/>
                        <a:t>Zone 1:  </a:t>
                      </a:r>
                      <a:r>
                        <a:rPr lang="en-US" sz="1400" b="1" kern="1200" dirty="0" smtClean="0">
                          <a:solidFill>
                            <a:schemeClr val="dk1"/>
                          </a:solidFill>
                          <a:latin typeface="+mn-lt"/>
                          <a:ea typeface="+mn-ea"/>
                          <a:cs typeface="+mn-cs"/>
                        </a:rPr>
                        <a:t>No</a:t>
                      </a:r>
                      <a:r>
                        <a:rPr lang="en-US" sz="1400" b="1" kern="1200" baseline="0" dirty="0" smtClean="0">
                          <a:solidFill>
                            <a:schemeClr val="dk1"/>
                          </a:solidFill>
                          <a:latin typeface="+mn-lt"/>
                          <a:ea typeface="+mn-ea"/>
                          <a:cs typeface="+mn-cs"/>
                        </a:rPr>
                        <a:t> risk</a:t>
                      </a:r>
                      <a:endParaRPr lang="en-US" sz="1400" dirty="0"/>
                    </a:p>
                  </a:txBody>
                  <a:tcPr/>
                </a:tc>
                <a:tc>
                  <a:txBody>
                    <a:bodyPr/>
                    <a:lstStyle/>
                    <a:p>
                      <a:r>
                        <a:rPr lang="en-US" sz="1400" kern="1200" dirty="0" smtClean="0">
                          <a:solidFill>
                            <a:schemeClr val="dk1"/>
                          </a:solidFill>
                          <a:latin typeface="+mn-lt"/>
                          <a:ea typeface="+mn-ea"/>
                          <a:cs typeface="+mn-cs"/>
                        </a:rPr>
                        <a:t>S</a:t>
                      </a:r>
                      <a:r>
                        <a:rPr lang="en-US" sz="1400" dirty="0" smtClean="0"/>
                        <a:t>imple advice:</a:t>
                      </a:r>
                      <a:r>
                        <a:rPr lang="en-US" sz="1400" baseline="0" dirty="0" smtClean="0"/>
                        <a:t> </a:t>
                      </a:r>
                      <a:r>
                        <a:rPr lang="en-US" sz="1400" kern="1200" dirty="0" smtClean="0">
                          <a:solidFill>
                            <a:schemeClr val="dk1"/>
                          </a:solidFill>
                          <a:latin typeface="+mn-lt"/>
                          <a:ea typeface="+mn-ea"/>
                          <a:cs typeface="+mn-cs"/>
                        </a:rPr>
                        <a:t>Congratulations this means you are abstaining from excessive use of prescribed or over-the-counter medications, illegal or non-medical drugs. </a:t>
                      </a:r>
                      <a:endParaRPr lang="en-US" sz="1400" dirty="0"/>
                    </a:p>
                  </a:txBody>
                  <a:tcPr/>
                </a:tc>
              </a:tr>
              <a:tr h="1269733">
                <a:tc>
                  <a:txBody>
                    <a:bodyPr/>
                    <a:lstStyle/>
                    <a:p>
                      <a:pPr algn="ctr">
                        <a:lnSpc>
                          <a:spcPct val="100000"/>
                        </a:lnSpc>
                        <a:spcBef>
                          <a:spcPts val="1200"/>
                        </a:spcBef>
                        <a:spcAft>
                          <a:spcPts val="2400"/>
                        </a:spcAft>
                      </a:pPr>
                      <a:r>
                        <a:rPr lang="en-US" sz="1400" b="1" kern="1200" dirty="0" smtClean="0">
                          <a:solidFill>
                            <a:schemeClr val="dk1"/>
                          </a:solidFill>
                          <a:latin typeface="+mn-lt"/>
                          <a:ea typeface="+mn-ea"/>
                          <a:cs typeface="+mn-cs"/>
                        </a:rPr>
                        <a:t>1-2</a:t>
                      </a:r>
                      <a:r>
                        <a:rPr lang="en-US" sz="1400" dirty="0" smtClean="0"/>
                        <a:t> </a:t>
                      </a:r>
                      <a:endParaRPr lang="en-US" sz="1400" dirty="0"/>
                    </a:p>
                  </a:txBody>
                  <a:tcPr/>
                </a:tc>
                <a:tc>
                  <a:txBody>
                    <a:bodyPr/>
                    <a:lstStyle/>
                    <a:p>
                      <a:pPr>
                        <a:lnSpc>
                          <a:spcPct val="100000"/>
                        </a:lnSpc>
                        <a:spcBef>
                          <a:spcPts val="1200"/>
                        </a:spcBef>
                        <a:spcAft>
                          <a:spcPts val="2400"/>
                        </a:spcAft>
                      </a:pPr>
                      <a:r>
                        <a:rPr lang="en-US" sz="1400" dirty="0" smtClean="0"/>
                        <a:t>Zone 2:  At</a:t>
                      </a:r>
                      <a:r>
                        <a:rPr lang="en-US" sz="1400" baseline="0" dirty="0" smtClean="0"/>
                        <a:t> </a:t>
                      </a:r>
                      <a:r>
                        <a:rPr lang="en-US" sz="1400" dirty="0" smtClean="0"/>
                        <a:t>Risk Use - </a:t>
                      </a:r>
                      <a:r>
                        <a:rPr lang="en-US" sz="1400" kern="1200" dirty="0" smtClean="0">
                          <a:solidFill>
                            <a:schemeClr val="dk1"/>
                          </a:solidFill>
                          <a:latin typeface="+mn-lt"/>
                          <a:ea typeface="+mn-ea"/>
                          <a:cs typeface="+mn-cs"/>
                        </a:rPr>
                        <a:t>“low level” of problem drug use</a:t>
                      </a:r>
                      <a:endParaRPr lang="en-US" sz="1400" dirty="0"/>
                    </a:p>
                  </a:txBody>
                  <a:tcPr/>
                </a:tc>
                <a:tc>
                  <a:txBody>
                    <a:bodyPr/>
                    <a:lstStyle/>
                    <a:p>
                      <a:pPr>
                        <a:lnSpc>
                          <a:spcPct val="100000"/>
                        </a:lnSpc>
                        <a:spcBef>
                          <a:spcPts val="1200"/>
                        </a:spcBef>
                        <a:spcAft>
                          <a:spcPts val="2400"/>
                        </a:spcAft>
                      </a:pPr>
                      <a:r>
                        <a:rPr lang="en-US" sz="1400" dirty="0" smtClean="0"/>
                        <a:t>Brief Intervention (BI).</a:t>
                      </a:r>
                      <a:r>
                        <a:rPr lang="en-US" sz="1400" kern="1200" dirty="0" smtClean="0">
                          <a:solidFill>
                            <a:schemeClr val="dk1"/>
                          </a:solidFill>
                          <a:latin typeface="+mn-lt"/>
                          <a:ea typeface="+mn-ea"/>
                          <a:cs typeface="+mn-cs"/>
                        </a:rPr>
                        <a:t> You are at risk. </a:t>
                      </a:r>
                      <a:r>
                        <a:rPr lang="en-US" sz="1400" baseline="0" dirty="0" smtClean="0"/>
                        <a:t> </a:t>
                      </a:r>
                      <a:r>
                        <a:rPr lang="en-US" sz="1400" kern="1200" dirty="0" smtClean="0">
                          <a:solidFill>
                            <a:schemeClr val="dk1"/>
                          </a:solidFill>
                          <a:latin typeface="+mn-lt"/>
                          <a:ea typeface="+mn-ea"/>
                          <a:cs typeface="+mn-cs"/>
                        </a:rPr>
                        <a:t>Even though you may not be currently suffering or causing harm to yourself or others, you are at risk of chronic health or behavior problems because of using drugs or medications in excess;</a:t>
                      </a:r>
                      <a:r>
                        <a:rPr lang="en-US" sz="1400" baseline="0" dirty="0" smtClean="0"/>
                        <a:t> and continued monitoring</a:t>
                      </a:r>
                      <a:endParaRPr lang="en-US" sz="1400" dirty="0"/>
                    </a:p>
                  </a:txBody>
                  <a:tcPr/>
                </a:tc>
              </a:tr>
              <a:tr h="1281392">
                <a:tc>
                  <a:txBody>
                    <a:bodyPr/>
                    <a:lstStyle/>
                    <a:p>
                      <a:pPr algn="ctr">
                        <a:lnSpc>
                          <a:spcPct val="100000"/>
                        </a:lnSpc>
                        <a:spcBef>
                          <a:spcPts val="1200"/>
                        </a:spcBef>
                        <a:spcAft>
                          <a:spcPts val="2400"/>
                        </a:spcAft>
                      </a:pPr>
                      <a:r>
                        <a:rPr lang="en-US" sz="1400" b="1" kern="1200" dirty="0" smtClean="0">
                          <a:solidFill>
                            <a:schemeClr val="dk1"/>
                          </a:solidFill>
                          <a:latin typeface="+mn-lt"/>
                          <a:ea typeface="+mn-ea"/>
                          <a:cs typeface="+mn-cs"/>
                        </a:rPr>
                        <a:t>3-5</a:t>
                      </a:r>
                      <a:r>
                        <a:rPr lang="en-US" sz="1400" kern="1200" dirty="0" smtClean="0">
                          <a:solidFill>
                            <a:schemeClr val="dk1"/>
                          </a:solidFill>
                          <a:latin typeface="+mn-lt"/>
                          <a:ea typeface="+mn-ea"/>
                          <a:cs typeface="+mn-cs"/>
                        </a:rPr>
                        <a:t> </a:t>
                      </a:r>
                      <a:endParaRPr lang="en-US" sz="1400" dirty="0"/>
                    </a:p>
                  </a:txBody>
                  <a:tcPr/>
                </a:tc>
                <a:tc>
                  <a:txBody>
                    <a:bodyPr/>
                    <a:lstStyle/>
                    <a:p>
                      <a:pPr>
                        <a:lnSpc>
                          <a:spcPct val="100000"/>
                        </a:lnSpc>
                        <a:spcBef>
                          <a:spcPts val="1200"/>
                        </a:spcBef>
                        <a:spcAft>
                          <a:spcPts val="2400"/>
                        </a:spcAft>
                      </a:pPr>
                      <a:r>
                        <a:rPr lang="en-US" sz="1400" dirty="0" smtClean="0"/>
                        <a:t>Zone</a:t>
                      </a:r>
                      <a:r>
                        <a:rPr lang="en-US" sz="1400" baseline="0" dirty="0" smtClean="0"/>
                        <a:t> 3:  </a:t>
                      </a:r>
                      <a:r>
                        <a:rPr lang="en-US" sz="1400" kern="1200" dirty="0" smtClean="0">
                          <a:solidFill>
                            <a:schemeClr val="dk1"/>
                          </a:solidFill>
                          <a:latin typeface="+mn-lt"/>
                          <a:ea typeface="+mn-ea"/>
                          <a:cs typeface="+mn-cs"/>
                        </a:rPr>
                        <a:t>“intermediate level” </a:t>
                      </a:r>
                      <a:endParaRPr lang="en-US" sz="1400" dirty="0"/>
                    </a:p>
                  </a:txBody>
                  <a:tcPr/>
                </a:tc>
                <a:tc>
                  <a:txBody>
                    <a:bodyPr/>
                    <a:lstStyle/>
                    <a:p>
                      <a:pPr>
                        <a:lnSpc>
                          <a:spcPct val="100000"/>
                        </a:lnSpc>
                        <a:spcBef>
                          <a:spcPts val="1200"/>
                        </a:spcBef>
                        <a:spcAft>
                          <a:spcPts val="2400"/>
                        </a:spcAft>
                      </a:pPr>
                      <a:r>
                        <a:rPr lang="en-US" sz="1400" b="0" dirty="0" smtClean="0"/>
                        <a:t>Extended BI</a:t>
                      </a:r>
                      <a:r>
                        <a:rPr lang="en-US" sz="1400" b="0" baseline="0" dirty="0" smtClean="0"/>
                        <a:t> (EBI) and RT –</a:t>
                      </a:r>
                      <a:r>
                        <a:rPr lang="en-US" sz="1400" b="0" dirty="0" smtClean="0"/>
                        <a:t> </a:t>
                      </a:r>
                      <a:r>
                        <a:rPr lang="en-US" sz="1400" kern="1200" dirty="0" smtClean="0">
                          <a:solidFill>
                            <a:schemeClr val="dk1"/>
                          </a:solidFill>
                          <a:latin typeface="+mn-lt"/>
                          <a:ea typeface="+mn-ea"/>
                          <a:cs typeface="+mn-cs"/>
                        </a:rPr>
                        <a:t>your score indicates you are at an “intermediate level” of problem drug use.</a:t>
                      </a:r>
                      <a:r>
                        <a:rPr lang="en-US" sz="1400" baseline="0" dirty="0" smtClean="0"/>
                        <a:t> </a:t>
                      </a:r>
                      <a:r>
                        <a:rPr lang="en-US" sz="1400" kern="1200" dirty="0" smtClean="0">
                          <a:solidFill>
                            <a:schemeClr val="dk1"/>
                          </a:solidFill>
                          <a:latin typeface="+mn-lt"/>
                          <a:ea typeface="+mn-ea"/>
                          <a:cs typeface="+mn-cs"/>
                        </a:rPr>
                        <a:t>Talk with a professional and find out what services are available to help you to decide what approach is best to help you to effectively change this pattern of behavior.</a:t>
                      </a:r>
                      <a:endParaRPr lang="en-US" sz="1400" dirty="0"/>
                    </a:p>
                  </a:txBody>
                  <a:tcPr/>
                </a:tc>
              </a:tr>
              <a:tr h="999450">
                <a:tc>
                  <a:txBody>
                    <a:bodyPr/>
                    <a:lstStyle/>
                    <a:p>
                      <a:pPr algn="ctr">
                        <a:lnSpc>
                          <a:spcPct val="100000"/>
                        </a:lnSpc>
                        <a:spcBef>
                          <a:spcPts val="1200"/>
                        </a:spcBef>
                        <a:spcAft>
                          <a:spcPts val="2400"/>
                        </a:spcAft>
                      </a:pPr>
                      <a:r>
                        <a:rPr lang="en-US" sz="1400" b="1" kern="1200" dirty="0" smtClean="0">
                          <a:solidFill>
                            <a:schemeClr val="dk1"/>
                          </a:solidFill>
                          <a:latin typeface="+mn-lt"/>
                          <a:ea typeface="+mn-ea"/>
                          <a:cs typeface="+mn-cs"/>
                        </a:rPr>
                        <a:t>6-10</a:t>
                      </a:r>
                      <a:r>
                        <a:rPr lang="en-US" sz="1400" kern="1200" dirty="0" smtClean="0">
                          <a:solidFill>
                            <a:schemeClr val="dk1"/>
                          </a:solidFill>
                          <a:latin typeface="+mn-lt"/>
                          <a:ea typeface="+mn-ea"/>
                          <a:cs typeface="+mn-cs"/>
                        </a:rPr>
                        <a:t> </a:t>
                      </a:r>
                      <a:endParaRPr lang="en-US" sz="1400" dirty="0"/>
                    </a:p>
                  </a:txBody>
                  <a:tcPr/>
                </a:tc>
                <a:tc>
                  <a:txBody>
                    <a:bodyPr/>
                    <a:lstStyle/>
                    <a:p>
                      <a:pPr>
                        <a:lnSpc>
                          <a:spcPct val="100000"/>
                        </a:lnSpc>
                        <a:spcBef>
                          <a:spcPts val="1200"/>
                        </a:spcBef>
                        <a:spcAft>
                          <a:spcPts val="2400"/>
                        </a:spcAft>
                      </a:pPr>
                      <a:r>
                        <a:rPr lang="en-US" sz="1400" dirty="0" smtClean="0"/>
                        <a:t>Zone 4:  Very High</a:t>
                      </a:r>
                      <a:r>
                        <a:rPr lang="en-US" sz="1400" baseline="0" dirty="0" smtClean="0"/>
                        <a:t> Risk, </a:t>
                      </a:r>
                      <a:r>
                        <a:rPr lang="en-US" sz="1400" dirty="0" smtClean="0"/>
                        <a:t>Probable Substance</a:t>
                      </a:r>
                      <a:r>
                        <a:rPr lang="en-US" sz="1400" baseline="0" dirty="0" smtClean="0"/>
                        <a:t> Use Disorder</a:t>
                      </a:r>
                      <a:endParaRPr lang="en-US" sz="1400" dirty="0"/>
                    </a:p>
                  </a:txBody>
                  <a:tcPr/>
                </a:tc>
                <a:tc>
                  <a:txBody>
                    <a:bodyPr/>
                    <a:lstStyle/>
                    <a:p>
                      <a:pPr>
                        <a:lnSpc>
                          <a:spcPct val="100000"/>
                        </a:lnSpc>
                        <a:spcBef>
                          <a:spcPts val="1200"/>
                        </a:spcBef>
                        <a:spcAft>
                          <a:spcPts val="2400"/>
                        </a:spcAft>
                      </a:pPr>
                      <a:r>
                        <a:rPr lang="en-US" sz="1400" b="0" kern="1200" dirty="0" smtClean="0">
                          <a:solidFill>
                            <a:schemeClr val="dk1"/>
                          </a:solidFill>
                          <a:latin typeface="+mn-lt"/>
                          <a:ea typeface="+mn-ea"/>
                          <a:cs typeface="+mn-cs"/>
                        </a:rPr>
                        <a:t>EBI/RT</a:t>
                      </a:r>
                      <a:r>
                        <a:rPr lang="en-US" sz="1400" b="1" kern="1200" dirty="0" smtClean="0">
                          <a:solidFill>
                            <a:schemeClr val="dk1"/>
                          </a:solidFill>
                          <a:latin typeface="+mn-lt"/>
                          <a:ea typeface="+mn-ea"/>
                          <a:cs typeface="+mn-cs"/>
                        </a:rPr>
                        <a:t>-</a:t>
                      </a:r>
                      <a:r>
                        <a:rPr lang="en-US" sz="1400" kern="1200" dirty="0" smtClean="0">
                          <a:solidFill>
                            <a:schemeClr val="dk1"/>
                          </a:solidFill>
                          <a:latin typeface="+mn-lt"/>
                          <a:ea typeface="+mn-ea"/>
                          <a:cs typeface="+mn-cs"/>
                        </a:rPr>
                        <a:t> considered to be at a “substantial to severe level” of problem drug use. </a:t>
                      </a:r>
                      <a:r>
                        <a:rPr lang="en-US" sz="1400" dirty="0" smtClean="0"/>
                        <a:t>Refer to</a:t>
                      </a:r>
                      <a:r>
                        <a:rPr lang="en-US" sz="1400" baseline="0" dirty="0" smtClean="0"/>
                        <a:t> s</a:t>
                      </a:r>
                      <a:r>
                        <a:rPr lang="en-US" sz="1400" dirty="0" smtClean="0"/>
                        <a:t>pecialist for diagnostic</a:t>
                      </a:r>
                      <a:r>
                        <a:rPr lang="en-US" sz="1400" baseline="0" dirty="0" smtClean="0"/>
                        <a:t> evaluation</a:t>
                      </a:r>
                      <a:r>
                        <a:rPr lang="en-US" sz="1400" dirty="0" smtClean="0"/>
                        <a:t> and treatment.</a:t>
                      </a:r>
                      <a:endParaRPr lang="en-US" sz="1400" dirty="0"/>
                    </a:p>
                  </a:txBody>
                  <a:tcPr/>
                </a:tc>
              </a:tr>
            </a:tbl>
          </a:graphicData>
        </a:graphic>
      </p:graphicFrame>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89</a:t>
            </a:fld>
            <a:endParaRPr lang="en-US" dirty="0"/>
          </a:p>
        </p:txBody>
      </p:sp>
    </p:spTree>
    <p:extLst>
      <p:ext uri="{BB962C8B-B14F-4D97-AF65-F5344CB8AC3E}">
        <p14:creationId xmlns:p14="http://schemas.microsoft.com/office/powerpoint/2010/main" val="23766996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type="body" idx="1"/>
          </p:nvPr>
        </p:nvSpPr>
        <p:spPr>
          <a:xfrm>
            <a:off x="457200" y="2133600"/>
            <a:ext cx="8001000" cy="4267200"/>
          </a:xfrm>
        </p:spPr>
        <p:txBody>
          <a:bodyPr>
            <a:normAutofit lnSpcReduction="10000"/>
          </a:bodyPr>
          <a:lstStyle/>
          <a:p>
            <a:pPr fontAlgn="auto">
              <a:lnSpc>
                <a:spcPct val="110000"/>
              </a:lnSpc>
              <a:spcBef>
                <a:spcPts val="1000"/>
              </a:spcBef>
              <a:spcAft>
                <a:spcPts val="0"/>
              </a:spcAft>
              <a:buClr>
                <a:schemeClr val="accent3"/>
              </a:buClr>
              <a:buFont typeface="Wingdings 2"/>
              <a:buNone/>
              <a:defRPr/>
            </a:pPr>
            <a:r>
              <a:rPr lang="en-US" sz="2800" dirty="0"/>
              <a:t>This </a:t>
            </a:r>
            <a:r>
              <a:rPr lang="en-US" sz="2800" dirty="0" smtClean="0"/>
              <a:t>brief training course </a:t>
            </a:r>
            <a:r>
              <a:rPr lang="en-US" sz="2800" dirty="0"/>
              <a:t>will </a:t>
            </a:r>
            <a:r>
              <a:rPr lang="en-US" sz="2800" dirty="0" smtClean="0"/>
              <a:t>teach you how to:</a:t>
            </a:r>
          </a:p>
          <a:p>
            <a:pPr marL="342900" indent="-342900" fontAlgn="auto">
              <a:lnSpc>
                <a:spcPct val="110000"/>
              </a:lnSpc>
              <a:spcBef>
                <a:spcPts val="1000"/>
              </a:spcBef>
              <a:spcAft>
                <a:spcPts val="0"/>
              </a:spcAft>
              <a:buClr>
                <a:schemeClr val="accent3"/>
              </a:buClr>
              <a:buFont typeface="Arial" pitchFamily="34" charset="0"/>
              <a:buChar char="•"/>
              <a:defRPr/>
            </a:pPr>
            <a:r>
              <a:rPr lang="en-US" sz="2800" dirty="0" smtClean="0">
                <a:solidFill>
                  <a:srgbClr val="FFFF00"/>
                </a:solidFill>
              </a:rPr>
              <a:t>Administer substance use </a:t>
            </a:r>
            <a:br>
              <a:rPr lang="en-US" sz="2800" dirty="0" smtClean="0">
                <a:solidFill>
                  <a:srgbClr val="FFFF00"/>
                </a:solidFill>
              </a:rPr>
            </a:br>
            <a:r>
              <a:rPr lang="en-US" sz="2800" dirty="0" smtClean="0">
                <a:solidFill>
                  <a:srgbClr val="FFFF00"/>
                </a:solidFill>
              </a:rPr>
              <a:t>screening</a:t>
            </a:r>
          </a:p>
          <a:p>
            <a:pPr marL="342900" indent="-342900" fontAlgn="auto">
              <a:lnSpc>
                <a:spcPct val="110000"/>
              </a:lnSpc>
              <a:spcBef>
                <a:spcPts val="1000"/>
              </a:spcBef>
              <a:spcAft>
                <a:spcPts val="0"/>
              </a:spcAft>
              <a:buClr>
                <a:schemeClr val="accent3"/>
              </a:buClr>
              <a:buFont typeface="Arial" pitchFamily="34" charset="0"/>
              <a:buChar char="•"/>
              <a:defRPr/>
            </a:pPr>
            <a:r>
              <a:rPr lang="en-US" sz="2800" dirty="0" smtClean="0">
                <a:solidFill>
                  <a:srgbClr val="FFFF00"/>
                </a:solidFill>
              </a:rPr>
              <a:t>Deliver a brief intervention</a:t>
            </a:r>
          </a:p>
          <a:p>
            <a:pPr marL="342900" indent="-342900" fontAlgn="auto">
              <a:lnSpc>
                <a:spcPct val="110000"/>
              </a:lnSpc>
              <a:spcBef>
                <a:spcPts val="1000"/>
              </a:spcBef>
              <a:spcAft>
                <a:spcPts val="0"/>
              </a:spcAft>
              <a:buClr>
                <a:schemeClr val="accent3"/>
              </a:buClr>
              <a:buFont typeface="Arial" pitchFamily="34" charset="0"/>
              <a:buChar char="•"/>
              <a:defRPr/>
            </a:pPr>
            <a:r>
              <a:rPr lang="en-US" sz="2800" dirty="0" smtClean="0">
                <a:solidFill>
                  <a:srgbClr val="FFFF00"/>
                </a:solidFill>
              </a:rPr>
              <a:t>Employ a motivational </a:t>
            </a:r>
            <a:br>
              <a:rPr lang="en-US" sz="2800" dirty="0" smtClean="0">
                <a:solidFill>
                  <a:srgbClr val="FFFF00"/>
                </a:solidFill>
              </a:rPr>
            </a:br>
            <a:r>
              <a:rPr lang="en-US" sz="2800" dirty="0" smtClean="0">
                <a:solidFill>
                  <a:srgbClr val="FFFF00"/>
                </a:solidFill>
              </a:rPr>
              <a:t>approach</a:t>
            </a:r>
          </a:p>
          <a:p>
            <a:pPr marL="342900" indent="-342900" fontAlgn="auto">
              <a:lnSpc>
                <a:spcPct val="110000"/>
              </a:lnSpc>
              <a:spcBef>
                <a:spcPts val="1000"/>
              </a:spcBef>
              <a:spcAft>
                <a:spcPts val="0"/>
              </a:spcAft>
              <a:buClr>
                <a:schemeClr val="accent3"/>
              </a:buClr>
              <a:buFont typeface="Arial" pitchFamily="34" charset="0"/>
              <a:buChar char="•"/>
              <a:defRPr/>
            </a:pPr>
            <a:r>
              <a:rPr lang="en-US" sz="2800" dirty="0" smtClean="0">
                <a:solidFill>
                  <a:srgbClr val="FFFF00"/>
                </a:solidFill>
              </a:rPr>
              <a:t>Make referrals to specialized </a:t>
            </a:r>
            <a:br>
              <a:rPr lang="en-US" sz="2800" dirty="0" smtClean="0">
                <a:solidFill>
                  <a:srgbClr val="FFFF00"/>
                </a:solidFill>
              </a:rPr>
            </a:br>
            <a:r>
              <a:rPr lang="en-US" sz="2800" dirty="0" smtClean="0">
                <a:solidFill>
                  <a:srgbClr val="FFFF00"/>
                </a:solidFill>
              </a:rPr>
              <a:t>treatment, if needed</a:t>
            </a:r>
          </a:p>
          <a:p>
            <a:pPr fontAlgn="auto">
              <a:spcAft>
                <a:spcPts val="0"/>
              </a:spcAft>
              <a:buClr>
                <a:schemeClr val="accent3"/>
              </a:buClr>
              <a:buFont typeface="Wingdings" pitchFamily="2" charset="2"/>
              <a:buNone/>
              <a:defRPr/>
            </a:pPr>
            <a:endParaRPr lang="en-US" dirty="0" smtClean="0"/>
          </a:p>
        </p:txBody>
      </p:sp>
      <p:sp>
        <p:nvSpPr>
          <p:cNvPr id="3" name="Title 1"/>
          <p:cNvSpPr>
            <a:spLocks noGrp="1"/>
          </p:cNvSpPr>
          <p:nvPr>
            <p:ph type="title"/>
          </p:nvPr>
        </p:nvSpPr>
        <p:spPr>
          <a:xfrm>
            <a:off x="762000" y="381000"/>
            <a:ext cx="7315200" cy="1362456"/>
          </a:xfrm>
        </p:spPr>
        <p:txBody>
          <a:bodyPr/>
          <a:lstStyle/>
          <a:p>
            <a:pPr algn="ctr" fontAlgn="auto">
              <a:spcAft>
                <a:spcPts val="0"/>
              </a:spcAft>
              <a:defRPr/>
            </a:pPr>
            <a:r>
              <a:rPr dirty="0" smtClean="0"/>
              <a:t> </a:t>
            </a:r>
            <a:r>
              <a:rPr sz="4400" dirty="0" smtClean="0">
                <a:solidFill>
                  <a:schemeClr val="tx2"/>
                </a:solidFill>
              </a:rPr>
              <a:t>What Will You L</a:t>
            </a:r>
            <a:r>
              <a:rPr lang="en-US" sz="4400" dirty="0" smtClean="0">
                <a:solidFill>
                  <a:schemeClr val="tx2"/>
                </a:solidFill>
              </a:rPr>
              <a:t>e</a:t>
            </a:r>
            <a:r>
              <a:rPr sz="4400" dirty="0" smtClean="0">
                <a:solidFill>
                  <a:schemeClr val="tx2"/>
                </a:solidFill>
              </a:rPr>
              <a:t>arn T</a:t>
            </a:r>
            <a:r>
              <a:rPr lang="en-US" sz="4400" dirty="0" smtClean="0">
                <a:solidFill>
                  <a:schemeClr val="tx2"/>
                </a:solidFill>
              </a:rPr>
              <a:t>o</a:t>
            </a:r>
            <a:r>
              <a:rPr sz="4400" dirty="0" smtClean="0">
                <a:solidFill>
                  <a:schemeClr val="tx2"/>
                </a:solidFill>
              </a:rPr>
              <a:t>day?</a:t>
            </a:r>
          </a:p>
        </p:txBody>
      </p:sp>
      <p:pic>
        <p:nvPicPr>
          <p:cNvPr id="4" name="Picture 4" descr="C:\Users\bfinnerty\AppData\Local\Microsoft\Windows\Temporary Internet Files\Content.IE5\7AAI95C1\MC90030302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819400"/>
            <a:ext cx="3581400" cy="345008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704850"/>
            <a:ext cx="9144000" cy="1047750"/>
          </a:xfrm>
        </p:spPr>
        <p:txBody>
          <a:bodyPr/>
          <a:lstStyle/>
          <a:p>
            <a:pPr algn="ctr" eaLnBrk="1" hangingPunct="1"/>
            <a:r>
              <a:rPr lang="en-US" sz="4400" b="1" dirty="0" smtClean="0">
                <a:effectLst>
                  <a:outerShdw blurRad="38100" dist="38100" dir="2700000" algn="tl">
                    <a:srgbClr val="000000">
                      <a:alpha val="43137"/>
                    </a:srgbClr>
                  </a:outerShdw>
                </a:effectLst>
                <a:latin typeface="Calibri" pitchFamily="34" charset="0"/>
              </a:rPr>
              <a:t>Introducing the DAST</a:t>
            </a:r>
          </a:p>
        </p:txBody>
      </p:sp>
      <p:sp>
        <p:nvSpPr>
          <p:cNvPr id="61443" name="Rectangle 3"/>
          <p:cNvSpPr>
            <a:spLocks noGrp="1" noChangeArrowheads="1"/>
          </p:cNvSpPr>
          <p:nvPr>
            <p:ph idx="1"/>
          </p:nvPr>
        </p:nvSpPr>
        <p:spPr/>
        <p:txBody>
          <a:bodyPr/>
          <a:lstStyle/>
          <a:p>
            <a:pPr eaLnBrk="1" hangingPunct="1"/>
            <a:r>
              <a:rPr lang="en-US" sz="3600" dirty="0" smtClean="0">
                <a:latin typeface="Calibri" pitchFamily="34" charset="0"/>
              </a:rPr>
              <a:t>Ten questions concerning involvement with drugs during the past 12 months</a:t>
            </a:r>
          </a:p>
          <a:p>
            <a:pPr eaLnBrk="1" hangingPunct="1"/>
            <a:r>
              <a:rPr lang="en-US" sz="3600" dirty="0" smtClean="0">
                <a:latin typeface="Calibri" pitchFamily="34" charset="0"/>
              </a:rPr>
              <a:t>“Drug use” in the questions may refer to the use of illicit drugs as well as the misuse of prescribed or over-the-counter medications</a:t>
            </a:r>
          </a:p>
          <a:p>
            <a:pPr eaLnBrk="1" hangingPunct="1"/>
            <a:r>
              <a:rPr lang="en-US" sz="3600" dirty="0" smtClean="0">
                <a:latin typeface="Calibri" pitchFamily="34" charset="0"/>
              </a:rPr>
              <a:t>Every question must be answered</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90</a:t>
            </a:fld>
            <a:endParaRPr lang="en-US" dirty="0"/>
          </a:p>
        </p:txBody>
      </p:sp>
    </p:spTree>
    <p:extLst>
      <p:ext uri="{BB962C8B-B14F-4D97-AF65-F5344CB8AC3E}">
        <p14:creationId xmlns:p14="http://schemas.microsoft.com/office/powerpoint/2010/main" val="10166730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DAST Practice</a:t>
            </a:r>
          </a:p>
        </p:txBody>
      </p:sp>
      <p:sp>
        <p:nvSpPr>
          <p:cNvPr id="6" name="Rectangle 5"/>
          <p:cNvSpPr/>
          <p:nvPr/>
        </p:nvSpPr>
        <p:spPr>
          <a:xfrm>
            <a:off x="0" y="1591270"/>
            <a:ext cx="9144000" cy="1754326"/>
          </a:xfrm>
          <a:prstGeom prst="rect">
            <a:avLst/>
          </a:prstGeom>
        </p:spPr>
        <p:txBody>
          <a:bodyPr wrap="square">
            <a:spAutoFit/>
          </a:bodyPr>
          <a:lstStyle/>
          <a:p>
            <a:pPr algn="ctr">
              <a:buFont typeface="Wingdings" pitchFamily="2" charset="2"/>
              <a:buNone/>
            </a:pPr>
            <a:r>
              <a:rPr lang="en-US" sz="2700" dirty="0" smtClean="0">
                <a:solidFill>
                  <a:srgbClr val="FFC000"/>
                </a:solidFill>
                <a:latin typeface="Calibri"/>
              </a:rPr>
              <a:t>The trainer plays the role of the clinician and audience members play the role of the patient and respond to each question.</a:t>
            </a:r>
          </a:p>
          <a:p>
            <a:pPr algn="ctr">
              <a:buFont typeface="Wingdings" pitchFamily="2" charset="2"/>
              <a:buNone/>
            </a:pPr>
            <a:endParaRPr lang="en-US" sz="2700" dirty="0">
              <a:solidFill>
                <a:srgbClr val="FFC000"/>
              </a:solidFill>
              <a:latin typeface="Calibri"/>
            </a:endParaRPr>
          </a:p>
          <a:p>
            <a:pPr>
              <a:buFont typeface="Wingdings" pitchFamily="2" charset="2"/>
              <a:buNone/>
            </a:pPr>
            <a:r>
              <a:rPr lang="en-US" sz="2700" b="1" dirty="0" smtClean="0">
                <a:latin typeface="Calibri"/>
              </a:rPr>
              <a:t>(Time frame for all questions = past 12 months)</a:t>
            </a:r>
            <a:endParaRPr lang="en-US" sz="2700" b="1" dirty="0">
              <a:latin typeface="Calibri"/>
            </a:endParaRP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91</a:t>
            </a:fld>
            <a:endParaRPr lang="en-US" dirty="0">
              <a:solidFill>
                <a:srgbClr val="DBF5F9">
                  <a:shade val="90000"/>
                </a:srgbClr>
              </a:solidFill>
            </a:endParaRPr>
          </a:p>
        </p:txBody>
      </p:sp>
      <p:sp>
        <p:nvSpPr>
          <p:cNvPr id="4" name="Content Placeholder 3"/>
          <p:cNvSpPr>
            <a:spLocks noGrp="1"/>
          </p:cNvSpPr>
          <p:nvPr>
            <p:ph idx="1"/>
          </p:nvPr>
        </p:nvSpPr>
        <p:spPr>
          <a:xfrm>
            <a:off x="457200" y="3657600"/>
            <a:ext cx="8229600" cy="3048000"/>
          </a:xfrm>
        </p:spPr>
        <p:txBody>
          <a:bodyPr/>
          <a:lstStyle/>
          <a:p>
            <a:pPr marL="0" indent="0">
              <a:buNone/>
            </a:pPr>
            <a:r>
              <a:rPr lang="en-US" sz="3000" dirty="0" smtClean="0">
                <a:solidFill>
                  <a:srgbClr val="FFFF00"/>
                </a:solidFill>
              </a:rPr>
              <a:t>#1. Have you used drugs other than those required for medical reasons?</a:t>
            </a:r>
          </a:p>
          <a:p>
            <a:pPr marL="0" indent="0">
              <a:buNone/>
            </a:pPr>
            <a:r>
              <a:rPr lang="en-US" sz="3000" dirty="0" smtClean="0"/>
              <a:t>	</a:t>
            </a:r>
            <a:r>
              <a:rPr lang="en-US" sz="3000" b="1" dirty="0" smtClean="0"/>
              <a:t>0</a:t>
            </a:r>
            <a:r>
              <a:rPr lang="en-US" sz="3000" dirty="0" smtClean="0"/>
              <a:t> = No</a:t>
            </a:r>
          </a:p>
          <a:p>
            <a:pPr marL="0" indent="0">
              <a:buNone/>
            </a:pPr>
            <a:r>
              <a:rPr lang="en-US" sz="3000" dirty="0" smtClean="0"/>
              <a:t>	</a:t>
            </a:r>
            <a:r>
              <a:rPr lang="en-US" sz="3000" b="1" dirty="0" smtClean="0"/>
              <a:t>1</a:t>
            </a:r>
            <a:r>
              <a:rPr lang="en-US" sz="3000" dirty="0" smtClean="0"/>
              <a:t> = Yes</a:t>
            </a:r>
          </a:p>
          <a:p>
            <a:pPr marL="0" indent="0">
              <a:buNone/>
            </a:pPr>
            <a:r>
              <a:rPr lang="en-US" sz="3000" dirty="0" smtClean="0"/>
              <a:t>	</a:t>
            </a:r>
            <a:endParaRPr lang="en-US" sz="3000" dirty="0"/>
          </a:p>
        </p:txBody>
      </p:sp>
    </p:spTree>
    <p:extLst>
      <p:ext uri="{BB962C8B-B14F-4D97-AF65-F5344CB8AC3E}">
        <p14:creationId xmlns:p14="http://schemas.microsoft.com/office/powerpoint/2010/main" val="30741752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DAST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92</a:t>
            </a:fld>
            <a:endParaRPr lang="en-US" dirty="0">
              <a:solidFill>
                <a:srgbClr val="DBF5F9">
                  <a:shade val="90000"/>
                </a:srgbClr>
              </a:solidFill>
            </a:endParaRPr>
          </a:p>
        </p:txBody>
      </p:sp>
      <p:sp>
        <p:nvSpPr>
          <p:cNvPr id="8" name="Rectangle 3"/>
          <p:cNvSpPr txBox="1">
            <a:spLocks noChangeArrowheads="1"/>
          </p:cNvSpPr>
          <p:nvPr/>
        </p:nvSpPr>
        <p:spPr bwMode="auto">
          <a:xfrm>
            <a:off x="457200" y="22860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itchFamily="18" charset="2"/>
              <a:buNone/>
            </a:pPr>
            <a:r>
              <a:rPr lang="en-US" sz="3000" dirty="0" smtClean="0">
                <a:solidFill>
                  <a:srgbClr val="FFFF00"/>
                </a:solidFill>
              </a:rPr>
              <a:t>#2. Do you abuse more than one drug at a time?</a:t>
            </a:r>
            <a:endParaRPr lang="en-US" sz="3000" dirty="0">
              <a:solidFill>
                <a:srgbClr val="FFFF00"/>
              </a:solidFill>
            </a:endParaRPr>
          </a:p>
          <a:p>
            <a:pPr marL="0" indent="0">
              <a:buFont typeface="Wingdings 2" pitchFamily="18" charset="2"/>
              <a:buNone/>
            </a:pPr>
            <a:r>
              <a:rPr lang="en-US" sz="3000" dirty="0">
                <a:solidFill>
                  <a:prstClr val="white"/>
                </a:solidFill>
              </a:rPr>
              <a:t>	</a:t>
            </a:r>
            <a:r>
              <a:rPr lang="en-US" sz="3000" b="1" dirty="0">
                <a:solidFill>
                  <a:prstClr val="white"/>
                </a:solidFill>
              </a:rPr>
              <a:t>0</a:t>
            </a:r>
            <a:r>
              <a:rPr lang="en-US" sz="3000" dirty="0">
                <a:solidFill>
                  <a:prstClr val="white"/>
                </a:solidFill>
              </a:rPr>
              <a:t> = </a:t>
            </a:r>
            <a:r>
              <a:rPr lang="en-US" sz="3000" dirty="0" smtClean="0">
                <a:solidFill>
                  <a:prstClr val="white"/>
                </a:solidFill>
              </a:rPr>
              <a:t>No</a:t>
            </a:r>
            <a:endParaRPr lang="en-US" sz="3000" dirty="0">
              <a:solidFill>
                <a:prstClr val="white"/>
              </a:solidFill>
            </a:endParaRPr>
          </a:p>
          <a:p>
            <a:pPr marL="0" indent="0">
              <a:buFont typeface="Wingdings 2" pitchFamily="18" charset="2"/>
              <a:buNone/>
            </a:pPr>
            <a:r>
              <a:rPr lang="en-US" sz="3000" dirty="0">
                <a:solidFill>
                  <a:prstClr val="white"/>
                </a:solidFill>
              </a:rPr>
              <a:t>	</a:t>
            </a:r>
            <a:r>
              <a:rPr lang="en-US" sz="3000" b="1" dirty="0">
                <a:solidFill>
                  <a:prstClr val="white"/>
                </a:solidFill>
              </a:rPr>
              <a:t>1</a:t>
            </a:r>
            <a:r>
              <a:rPr lang="en-US" sz="3000" dirty="0">
                <a:solidFill>
                  <a:prstClr val="white"/>
                </a:solidFill>
              </a:rPr>
              <a:t> = </a:t>
            </a:r>
            <a:r>
              <a:rPr lang="en-US" sz="3000" dirty="0" smtClean="0">
                <a:solidFill>
                  <a:prstClr val="white"/>
                </a:solidFill>
              </a:rPr>
              <a:t>Yes</a:t>
            </a:r>
            <a:endParaRPr lang="en-US" sz="3000" dirty="0">
              <a:solidFill>
                <a:prstClr val="white"/>
              </a:solidFill>
            </a:endParaRPr>
          </a:p>
          <a:p>
            <a:pPr marL="0" indent="0">
              <a:buFont typeface="Wingdings 2" pitchFamily="18" charset="2"/>
              <a:buNone/>
            </a:pPr>
            <a:r>
              <a:rPr lang="en-US" sz="3000" dirty="0">
                <a:solidFill>
                  <a:prstClr val="white"/>
                </a:solidFill>
              </a:rPr>
              <a:t>	</a:t>
            </a:r>
            <a:endParaRPr lang="en-US" sz="3000" dirty="0" smtClean="0">
              <a:solidFill>
                <a:prstClr val="white"/>
              </a:solidFill>
            </a:endParaRPr>
          </a:p>
          <a:p>
            <a:pPr marL="0" indent="0">
              <a:buNone/>
            </a:pPr>
            <a:r>
              <a:rPr lang="en-US" sz="3000" dirty="0" smtClean="0">
                <a:solidFill>
                  <a:srgbClr val="FFFF00"/>
                </a:solidFill>
              </a:rPr>
              <a:t>#3. Are you always able to stop using drugs when you want to?</a:t>
            </a:r>
            <a:endParaRPr lang="en-US" sz="3000" dirty="0">
              <a:solidFill>
                <a:srgbClr val="FFFF00"/>
              </a:solidFill>
            </a:endParaRPr>
          </a:p>
          <a:p>
            <a:pPr marL="0" indent="0">
              <a:buNone/>
            </a:pPr>
            <a:r>
              <a:rPr lang="en-US" sz="3000" dirty="0">
                <a:solidFill>
                  <a:prstClr val="white"/>
                </a:solidFill>
              </a:rPr>
              <a:t>	</a:t>
            </a:r>
            <a:r>
              <a:rPr lang="en-US" sz="3000" b="1" dirty="0">
                <a:solidFill>
                  <a:prstClr val="white"/>
                </a:solidFill>
              </a:rPr>
              <a:t>0</a:t>
            </a:r>
            <a:r>
              <a:rPr lang="en-US" sz="3000" dirty="0">
                <a:solidFill>
                  <a:prstClr val="white"/>
                </a:solidFill>
              </a:rPr>
              <a:t> = </a:t>
            </a:r>
            <a:r>
              <a:rPr lang="en-US" sz="3000" dirty="0" smtClean="0">
                <a:solidFill>
                  <a:prstClr val="white"/>
                </a:solidFill>
              </a:rPr>
              <a:t>Yes</a:t>
            </a:r>
            <a:endParaRPr lang="en-US" sz="3000" dirty="0">
              <a:solidFill>
                <a:prstClr val="white"/>
              </a:solidFill>
            </a:endParaRPr>
          </a:p>
          <a:p>
            <a:pPr marL="0" indent="0">
              <a:buNone/>
            </a:pPr>
            <a:r>
              <a:rPr lang="en-US" sz="3000" dirty="0">
                <a:solidFill>
                  <a:prstClr val="white"/>
                </a:solidFill>
              </a:rPr>
              <a:t>	</a:t>
            </a:r>
            <a:r>
              <a:rPr lang="en-US" sz="3000" b="1" dirty="0">
                <a:solidFill>
                  <a:prstClr val="white"/>
                </a:solidFill>
              </a:rPr>
              <a:t>1</a:t>
            </a:r>
            <a:r>
              <a:rPr lang="en-US" sz="3000" dirty="0">
                <a:solidFill>
                  <a:prstClr val="white"/>
                </a:solidFill>
              </a:rPr>
              <a:t> = </a:t>
            </a:r>
            <a:r>
              <a:rPr lang="en-US" sz="3000" dirty="0" smtClean="0">
                <a:solidFill>
                  <a:prstClr val="white"/>
                </a:solidFill>
              </a:rPr>
              <a:t>No</a:t>
            </a:r>
            <a:endParaRPr lang="en-US" sz="3000" dirty="0">
              <a:solidFill>
                <a:prstClr val="white"/>
              </a:solidFill>
            </a:endParaRPr>
          </a:p>
          <a:p>
            <a:pPr marL="0" indent="0">
              <a:buFont typeface="Wingdings 2" pitchFamily="18" charset="2"/>
              <a:buNone/>
            </a:pPr>
            <a:endParaRPr lang="en-US" sz="3000" dirty="0">
              <a:solidFill>
                <a:prstClr val="white"/>
              </a:solidFill>
            </a:endParaRPr>
          </a:p>
        </p:txBody>
      </p:sp>
    </p:spTree>
    <p:extLst>
      <p:ext uri="{BB962C8B-B14F-4D97-AF65-F5344CB8AC3E}">
        <p14:creationId xmlns:p14="http://schemas.microsoft.com/office/powerpoint/2010/main" val="10073591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DAST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93</a:t>
            </a:fld>
            <a:endParaRPr lang="en-US" dirty="0">
              <a:solidFill>
                <a:srgbClr val="DBF5F9">
                  <a:shade val="90000"/>
                </a:srgbClr>
              </a:solidFill>
            </a:endParaRPr>
          </a:p>
        </p:txBody>
      </p:sp>
      <p:sp>
        <p:nvSpPr>
          <p:cNvPr id="8" name="Rectangle 3"/>
          <p:cNvSpPr txBox="1">
            <a:spLocks noChangeArrowheads="1"/>
          </p:cNvSpPr>
          <p:nvPr/>
        </p:nvSpPr>
        <p:spPr bwMode="auto">
          <a:xfrm>
            <a:off x="457200" y="19050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itchFamily="18" charset="2"/>
              <a:buNone/>
            </a:pPr>
            <a:r>
              <a:rPr lang="en-US" sz="3000" dirty="0" smtClean="0">
                <a:solidFill>
                  <a:srgbClr val="FFFF00"/>
                </a:solidFill>
              </a:rPr>
              <a:t>#4. Have you had “blackouts” or “flashbacks” as a result of drug use?</a:t>
            </a:r>
            <a:endParaRPr lang="en-US" sz="3000" dirty="0">
              <a:solidFill>
                <a:srgbClr val="FFFF00"/>
              </a:solidFill>
            </a:endParaRPr>
          </a:p>
          <a:p>
            <a:pPr marL="0" indent="0">
              <a:buFont typeface="Wingdings 2" pitchFamily="18" charset="2"/>
              <a:buNone/>
            </a:pPr>
            <a:r>
              <a:rPr lang="en-US" sz="3000" dirty="0">
                <a:solidFill>
                  <a:prstClr val="white"/>
                </a:solidFill>
              </a:rPr>
              <a:t>	</a:t>
            </a:r>
            <a:r>
              <a:rPr lang="en-US" sz="3000" b="1" dirty="0">
                <a:solidFill>
                  <a:prstClr val="white"/>
                </a:solidFill>
              </a:rPr>
              <a:t>0</a:t>
            </a:r>
            <a:r>
              <a:rPr lang="en-US" sz="3000" dirty="0">
                <a:solidFill>
                  <a:prstClr val="white"/>
                </a:solidFill>
              </a:rPr>
              <a:t> = </a:t>
            </a:r>
            <a:r>
              <a:rPr lang="en-US" sz="3000" dirty="0" smtClean="0">
                <a:solidFill>
                  <a:prstClr val="white"/>
                </a:solidFill>
              </a:rPr>
              <a:t>No</a:t>
            </a:r>
            <a:endParaRPr lang="en-US" sz="3000" dirty="0">
              <a:solidFill>
                <a:prstClr val="white"/>
              </a:solidFill>
            </a:endParaRPr>
          </a:p>
          <a:p>
            <a:pPr marL="0" indent="0">
              <a:buFont typeface="Wingdings 2" pitchFamily="18" charset="2"/>
              <a:buNone/>
            </a:pPr>
            <a:r>
              <a:rPr lang="en-US" sz="3000" dirty="0">
                <a:solidFill>
                  <a:prstClr val="white"/>
                </a:solidFill>
              </a:rPr>
              <a:t>	</a:t>
            </a:r>
            <a:r>
              <a:rPr lang="en-US" sz="3000" b="1" dirty="0">
                <a:solidFill>
                  <a:prstClr val="white"/>
                </a:solidFill>
              </a:rPr>
              <a:t>1</a:t>
            </a:r>
            <a:r>
              <a:rPr lang="en-US" sz="3000" dirty="0">
                <a:solidFill>
                  <a:prstClr val="white"/>
                </a:solidFill>
              </a:rPr>
              <a:t> = </a:t>
            </a:r>
            <a:r>
              <a:rPr lang="en-US" sz="3000" dirty="0" smtClean="0">
                <a:solidFill>
                  <a:prstClr val="white"/>
                </a:solidFill>
              </a:rPr>
              <a:t>Yes</a:t>
            </a:r>
            <a:endParaRPr lang="en-US" sz="3000" dirty="0">
              <a:solidFill>
                <a:prstClr val="white"/>
              </a:solidFill>
            </a:endParaRPr>
          </a:p>
          <a:p>
            <a:pPr marL="0" indent="0">
              <a:buFont typeface="Wingdings 2" pitchFamily="18" charset="2"/>
              <a:buNone/>
            </a:pPr>
            <a:r>
              <a:rPr lang="en-US" sz="3000" dirty="0">
                <a:solidFill>
                  <a:prstClr val="white"/>
                </a:solidFill>
              </a:rPr>
              <a:t>	</a:t>
            </a:r>
            <a:endParaRPr lang="en-US" sz="3000" dirty="0" smtClean="0">
              <a:solidFill>
                <a:prstClr val="white"/>
              </a:solidFill>
            </a:endParaRPr>
          </a:p>
          <a:p>
            <a:pPr marL="0" indent="0">
              <a:buNone/>
            </a:pPr>
            <a:r>
              <a:rPr lang="en-US" sz="3000" dirty="0" smtClean="0">
                <a:solidFill>
                  <a:srgbClr val="FFFF00"/>
                </a:solidFill>
              </a:rPr>
              <a:t>#5. Do you ever feel bad or guilty about your drug use?</a:t>
            </a:r>
            <a:endParaRPr lang="en-US" sz="3000" dirty="0">
              <a:solidFill>
                <a:srgbClr val="FFFF00"/>
              </a:solidFill>
            </a:endParaRPr>
          </a:p>
          <a:p>
            <a:pPr marL="0" indent="0">
              <a:buNone/>
            </a:pPr>
            <a:r>
              <a:rPr lang="en-US" sz="3000" dirty="0">
                <a:solidFill>
                  <a:prstClr val="white"/>
                </a:solidFill>
              </a:rPr>
              <a:t>	</a:t>
            </a:r>
            <a:r>
              <a:rPr lang="en-US" sz="3000" b="1" dirty="0">
                <a:solidFill>
                  <a:prstClr val="white"/>
                </a:solidFill>
              </a:rPr>
              <a:t>0</a:t>
            </a:r>
            <a:r>
              <a:rPr lang="en-US" sz="3000" dirty="0">
                <a:solidFill>
                  <a:prstClr val="white"/>
                </a:solidFill>
              </a:rPr>
              <a:t> = </a:t>
            </a:r>
            <a:r>
              <a:rPr lang="en-US" sz="3000" dirty="0" smtClean="0">
                <a:solidFill>
                  <a:prstClr val="white"/>
                </a:solidFill>
              </a:rPr>
              <a:t>No</a:t>
            </a:r>
            <a:endParaRPr lang="en-US" sz="3000" dirty="0">
              <a:solidFill>
                <a:prstClr val="white"/>
              </a:solidFill>
            </a:endParaRPr>
          </a:p>
          <a:p>
            <a:pPr marL="0" indent="0">
              <a:buNone/>
            </a:pPr>
            <a:r>
              <a:rPr lang="en-US" sz="3000" dirty="0">
                <a:solidFill>
                  <a:prstClr val="white"/>
                </a:solidFill>
              </a:rPr>
              <a:t>	</a:t>
            </a:r>
            <a:r>
              <a:rPr lang="en-US" sz="3000" b="1" dirty="0">
                <a:solidFill>
                  <a:prstClr val="white"/>
                </a:solidFill>
              </a:rPr>
              <a:t>1</a:t>
            </a:r>
            <a:r>
              <a:rPr lang="en-US" sz="3000" dirty="0">
                <a:solidFill>
                  <a:prstClr val="white"/>
                </a:solidFill>
              </a:rPr>
              <a:t> = </a:t>
            </a:r>
            <a:r>
              <a:rPr lang="en-US" sz="3000" dirty="0" smtClean="0">
                <a:solidFill>
                  <a:prstClr val="white"/>
                </a:solidFill>
              </a:rPr>
              <a:t>Yes</a:t>
            </a:r>
            <a:endParaRPr lang="en-US" sz="3000" dirty="0">
              <a:solidFill>
                <a:prstClr val="white"/>
              </a:solidFill>
            </a:endParaRPr>
          </a:p>
        </p:txBody>
      </p:sp>
    </p:spTree>
    <p:extLst>
      <p:ext uri="{BB962C8B-B14F-4D97-AF65-F5344CB8AC3E}">
        <p14:creationId xmlns:p14="http://schemas.microsoft.com/office/powerpoint/2010/main" val="13644315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DAST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94</a:t>
            </a:fld>
            <a:endParaRPr lang="en-US" dirty="0">
              <a:solidFill>
                <a:srgbClr val="DBF5F9">
                  <a:shade val="90000"/>
                </a:srgbClr>
              </a:solidFill>
            </a:endParaRPr>
          </a:p>
        </p:txBody>
      </p:sp>
      <p:sp>
        <p:nvSpPr>
          <p:cNvPr id="8" name="Rectangle 3"/>
          <p:cNvSpPr txBox="1">
            <a:spLocks noChangeArrowheads="1"/>
          </p:cNvSpPr>
          <p:nvPr/>
        </p:nvSpPr>
        <p:spPr bwMode="auto">
          <a:xfrm>
            <a:off x="457200" y="19050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itchFamily="18" charset="2"/>
              <a:buNone/>
            </a:pPr>
            <a:r>
              <a:rPr lang="en-US" sz="3000" dirty="0" smtClean="0">
                <a:solidFill>
                  <a:srgbClr val="FFFF00"/>
                </a:solidFill>
              </a:rPr>
              <a:t>#6. Does your spouse (or parent) ever complain about your involvement with drugs?</a:t>
            </a:r>
            <a:endParaRPr lang="en-US" sz="3000" dirty="0">
              <a:solidFill>
                <a:srgbClr val="FFFF00"/>
              </a:solidFill>
            </a:endParaRPr>
          </a:p>
          <a:p>
            <a:pPr marL="0" indent="0">
              <a:buFont typeface="Wingdings 2" pitchFamily="18" charset="2"/>
              <a:buNone/>
            </a:pPr>
            <a:r>
              <a:rPr lang="en-US" sz="3000" dirty="0">
                <a:solidFill>
                  <a:prstClr val="white"/>
                </a:solidFill>
              </a:rPr>
              <a:t>	</a:t>
            </a:r>
            <a:r>
              <a:rPr lang="en-US" sz="3000" b="1" dirty="0">
                <a:solidFill>
                  <a:prstClr val="white"/>
                </a:solidFill>
              </a:rPr>
              <a:t>0</a:t>
            </a:r>
            <a:r>
              <a:rPr lang="en-US" sz="3000" dirty="0">
                <a:solidFill>
                  <a:prstClr val="white"/>
                </a:solidFill>
              </a:rPr>
              <a:t> = </a:t>
            </a:r>
            <a:r>
              <a:rPr lang="en-US" sz="3000" dirty="0" smtClean="0">
                <a:solidFill>
                  <a:prstClr val="white"/>
                </a:solidFill>
              </a:rPr>
              <a:t>No</a:t>
            </a:r>
            <a:endParaRPr lang="en-US" sz="3000" dirty="0">
              <a:solidFill>
                <a:prstClr val="white"/>
              </a:solidFill>
            </a:endParaRPr>
          </a:p>
          <a:p>
            <a:pPr marL="0" indent="0">
              <a:buFont typeface="Wingdings 2" pitchFamily="18" charset="2"/>
              <a:buNone/>
            </a:pPr>
            <a:r>
              <a:rPr lang="en-US" sz="3000" dirty="0">
                <a:solidFill>
                  <a:prstClr val="white"/>
                </a:solidFill>
              </a:rPr>
              <a:t>	</a:t>
            </a:r>
            <a:r>
              <a:rPr lang="en-US" sz="3000" b="1" dirty="0">
                <a:solidFill>
                  <a:prstClr val="white"/>
                </a:solidFill>
              </a:rPr>
              <a:t>1</a:t>
            </a:r>
            <a:r>
              <a:rPr lang="en-US" sz="3000" dirty="0">
                <a:solidFill>
                  <a:prstClr val="white"/>
                </a:solidFill>
              </a:rPr>
              <a:t> = </a:t>
            </a:r>
            <a:r>
              <a:rPr lang="en-US" sz="3000" dirty="0" smtClean="0">
                <a:solidFill>
                  <a:prstClr val="white"/>
                </a:solidFill>
              </a:rPr>
              <a:t>Yes</a:t>
            </a:r>
            <a:endParaRPr lang="en-US" sz="3000" dirty="0">
              <a:solidFill>
                <a:prstClr val="white"/>
              </a:solidFill>
            </a:endParaRPr>
          </a:p>
          <a:p>
            <a:pPr marL="0" indent="0">
              <a:buFont typeface="Wingdings 2" pitchFamily="18" charset="2"/>
              <a:buNone/>
            </a:pPr>
            <a:r>
              <a:rPr lang="en-US" sz="3000" dirty="0">
                <a:solidFill>
                  <a:prstClr val="white"/>
                </a:solidFill>
              </a:rPr>
              <a:t>	</a:t>
            </a:r>
            <a:endParaRPr lang="en-US" sz="3000" dirty="0" smtClean="0">
              <a:solidFill>
                <a:prstClr val="white"/>
              </a:solidFill>
            </a:endParaRPr>
          </a:p>
          <a:p>
            <a:pPr marL="0" indent="0">
              <a:buNone/>
            </a:pPr>
            <a:r>
              <a:rPr lang="en-US" sz="3000" dirty="0" smtClean="0">
                <a:solidFill>
                  <a:srgbClr val="FFFF00"/>
                </a:solidFill>
              </a:rPr>
              <a:t>#7. Have you neglected your family because of your use of drugs?</a:t>
            </a:r>
            <a:endParaRPr lang="en-US" sz="3000" dirty="0">
              <a:solidFill>
                <a:srgbClr val="FFFF00"/>
              </a:solidFill>
            </a:endParaRPr>
          </a:p>
          <a:p>
            <a:pPr marL="0" indent="0">
              <a:buNone/>
            </a:pPr>
            <a:r>
              <a:rPr lang="en-US" sz="3000" dirty="0">
                <a:solidFill>
                  <a:prstClr val="white"/>
                </a:solidFill>
              </a:rPr>
              <a:t>	</a:t>
            </a:r>
            <a:r>
              <a:rPr lang="en-US" sz="3000" b="1" dirty="0">
                <a:solidFill>
                  <a:prstClr val="white"/>
                </a:solidFill>
              </a:rPr>
              <a:t>0</a:t>
            </a:r>
            <a:r>
              <a:rPr lang="en-US" sz="3000" dirty="0">
                <a:solidFill>
                  <a:prstClr val="white"/>
                </a:solidFill>
              </a:rPr>
              <a:t> = </a:t>
            </a:r>
            <a:r>
              <a:rPr lang="en-US" sz="3000" dirty="0" smtClean="0">
                <a:solidFill>
                  <a:prstClr val="white"/>
                </a:solidFill>
              </a:rPr>
              <a:t>No</a:t>
            </a:r>
            <a:endParaRPr lang="en-US" sz="3000" dirty="0">
              <a:solidFill>
                <a:prstClr val="white"/>
              </a:solidFill>
            </a:endParaRPr>
          </a:p>
          <a:p>
            <a:pPr marL="0" indent="0">
              <a:buNone/>
            </a:pPr>
            <a:r>
              <a:rPr lang="en-US" sz="3000" dirty="0">
                <a:solidFill>
                  <a:prstClr val="white"/>
                </a:solidFill>
              </a:rPr>
              <a:t>	</a:t>
            </a:r>
            <a:r>
              <a:rPr lang="en-US" sz="3000" b="1" dirty="0">
                <a:solidFill>
                  <a:prstClr val="white"/>
                </a:solidFill>
              </a:rPr>
              <a:t>1</a:t>
            </a:r>
            <a:r>
              <a:rPr lang="en-US" sz="3000" dirty="0">
                <a:solidFill>
                  <a:prstClr val="white"/>
                </a:solidFill>
              </a:rPr>
              <a:t> = </a:t>
            </a:r>
            <a:r>
              <a:rPr lang="en-US" sz="3000" dirty="0" smtClean="0">
                <a:solidFill>
                  <a:prstClr val="white"/>
                </a:solidFill>
              </a:rPr>
              <a:t>Yes</a:t>
            </a:r>
            <a:endParaRPr lang="en-US" sz="3000" dirty="0">
              <a:solidFill>
                <a:prstClr val="white"/>
              </a:solidFill>
            </a:endParaRPr>
          </a:p>
        </p:txBody>
      </p:sp>
    </p:spTree>
    <p:extLst>
      <p:ext uri="{BB962C8B-B14F-4D97-AF65-F5344CB8AC3E}">
        <p14:creationId xmlns:p14="http://schemas.microsoft.com/office/powerpoint/2010/main" val="10037939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DAST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95</a:t>
            </a:fld>
            <a:endParaRPr lang="en-US" dirty="0">
              <a:solidFill>
                <a:srgbClr val="DBF5F9">
                  <a:shade val="90000"/>
                </a:srgbClr>
              </a:solidFill>
            </a:endParaRPr>
          </a:p>
        </p:txBody>
      </p:sp>
      <p:sp>
        <p:nvSpPr>
          <p:cNvPr id="8" name="Rectangle 3"/>
          <p:cNvSpPr txBox="1">
            <a:spLocks noChangeArrowheads="1"/>
          </p:cNvSpPr>
          <p:nvPr/>
        </p:nvSpPr>
        <p:spPr bwMode="auto">
          <a:xfrm>
            <a:off x="457200" y="19050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itchFamily="18" charset="2"/>
              <a:buNone/>
            </a:pPr>
            <a:r>
              <a:rPr lang="en-US" sz="3000" dirty="0" smtClean="0">
                <a:solidFill>
                  <a:srgbClr val="FFFF00"/>
                </a:solidFill>
              </a:rPr>
              <a:t>#8. Have you engaged in illegal activities in order to obtain drugs?</a:t>
            </a:r>
            <a:endParaRPr lang="en-US" sz="3000" dirty="0">
              <a:solidFill>
                <a:srgbClr val="FFFF00"/>
              </a:solidFill>
            </a:endParaRPr>
          </a:p>
          <a:p>
            <a:pPr marL="0" indent="0">
              <a:buFont typeface="Wingdings 2" pitchFamily="18" charset="2"/>
              <a:buNone/>
            </a:pPr>
            <a:r>
              <a:rPr lang="en-US" sz="3000" dirty="0">
                <a:solidFill>
                  <a:prstClr val="white"/>
                </a:solidFill>
              </a:rPr>
              <a:t>	</a:t>
            </a:r>
            <a:r>
              <a:rPr lang="en-US" sz="3000" b="1" dirty="0">
                <a:solidFill>
                  <a:prstClr val="white"/>
                </a:solidFill>
              </a:rPr>
              <a:t>0</a:t>
            </a:r>
            <a:r>
              <a:rPr lang="en-US" sz="3000" dirty="0">
                <a:solidFill>
                  <a:prstClr val="white"/>
                </a:solidFill>
              </a:rPr>
              <a:t> = </a:t>
            </a:r>
            <a:r>
              <a:rPr lang="en-US" sz="3000" dirty="0" smtClean="0">
                <a:solidFill>
                  <a:prstClr val="white"/>
                </a:solidFill>
              </a:rPr>
              <a:t>No</a:t>
            </a:r>
            <a:endParaRPr lang="en-US" sz="3000" dirty="0">
              <a:solidFill>
                <a:prstClr val="white"/>
              </a:solidFill>
            </a:endParaRPr>
          </a:p>
          <a:p>
            <a:pPr marL="0" indent="0">
              <a:buFont typeface="Wingdings 2" pitchFamily="18" charset="2"/>
              <a:buNone/>
            </a:pPr>
            <a:r>
              <a:rPr lang="en-US" sz="3000" dirty="0">
                <a:solidFill>
                  <a:prstClr val="white"/>
                </a:solidFill>
              </a:rPr>
              <a:t>	</a:t>
            </a:r>
            <a:r>
              <a:rPr lang="en-US" sz="3000" b="1" dirty="0">
                <a:solidFill>
                  <a:prstClr val="white"/>
                </a:solidFill>
              </a:rPr>
              <a:t>1</a:t>
            </a:r>
            <a:r>
              <a:rPr lang="en-US" sz="3000" dirty="0">
                <a:solidFill>
                  <a:prstClr val="white"/>
                </a:solidFill>
              </a:rPr>
              <a:t> = </a:t>
            </a:r>
            <a:r>
              <a:rPr lang="en-US" sz="3000" dirty="0" smtClean="0">
                <a:solidFill>
                  <a:prstClr val="white"/>
                </a:solidFill>
              </a:rPr>
              <a:t>Yes</a:t>
            </a:r>
            <a:endParaRPr lang="en-US" sz="3000" dirty="0">
              <a:solidFill>
                <a:prstClr val="white"/>
              </a:solidFill>
            </a:endParaRPr>
          </a:p>
          <a:p>
            <a:pPr marL="0" indent="0">
              <a:buFont typeface="Wingdings 2" pitchFamily="18" charset="2"/>
              <a:buNone/>
            </a:pPr>
            <a:r>
              <a:rPr lang="en-US" sz="3000" dirty="0">
                <a:solidFill>
                  <a:prstClr val="white"/>
                </a:solidFill>
              </a:rPr>
              <a:t>	</a:t>
            </a:r>
            <a:endParaRPr lang="en-US" sz="3000" dirty="0" smtClean="0">
              <a:solidFill>
                <a:prstClr val="white"/>
              </a:solidFill>
            </a:endParaRPr>
          </a:p>
          <a:p>
            <a:pPr marL="0" indent="0">
              <a:buNone/>
            </a:pPr>
            <a:r>
              <a:rPr lang="en-US" sz="3000" dirty="0" smtClean="0">
                <a:solidFill>
                  <a:srgbClr val="FFFF00"/>
                </a:solidFill>
              </a:rPr>
              <a:t>#9. Have you ever experienced withdrawal symptoms (felt sick) when you stopped taking drugs</a:t>
            </a:r>
            <a:endParaRPr lang="en-US" sz="3000" dirty="0">
              <a:solidFill>
                <a:srgbClr val="FFFF00"/>
              </a:solidFill>
            </a:endParaRPr>
          </a:p>
          <a:p>
            <a:pPr marL="0" indent="0">
              <a:buNone/>
            </a:pPr>
            <a:r>
              <a:rPr lang="en-US" sz="3000" dirty="0">
                <a:solidFill>
                  <a:prstClr val="white"/>
                </a:solidFill>
              </a:rPr>
              <a:t>	</a:t>
            </a:r>
            <a:r>
              <a:rPr lang="en-US" sz="3000" b="1" dirty="0">
                <a:solidFill>
                  <a:prstClr val="white"/>
                </a:solidFill>
              </a:rPr>
              <a:t>0</a:t>
            </a:r>
            <a:r>
              <a:rPr lang="en-US" sz="3000" dirty="0">
                <a:solidFill>
                  <a:prstClr val="white"/>
                </a:solidFill>
              </a:rPr>
              <a:t> = </a:t>
            </a:r>
            <a:r>
              <a:rPr lang="en-US" sz="3000" dirty="0" smtClean="0">
                <a:solidFill>
                  <a:prstClr val="white"/>
                </a:solidFill>
              </a:rPr>
              <a:t>No</a:t>
            </a:r>
            <a:endParaRPr lang="en-US" sz="3000" dirty="0">
              <a:solidFill>
                <a:prstClr val="white"/>
              </a:solidFill>
            </a:endParaRPr>
          </a:p>
          <a:p>
            <a:pPr marL="0" indent="0">
              <a:buNone/>
            </a:pPr>
            <a:r>
              <a:rPr lang="en-US" sz="3000" dirty="0">
                <a:solidFill>
                  <a:prstClr val="white"/>
                </a:solidFill>
              </a:rPr>
              <a:t>	</a:t>
            </a:r>
            <a:r>
              <a:rPr lang="en-US" sz="3000" b="1" dirty="0">
                <a:solidFill>
                  <a:prstClr val="white"/>
                </a:solidFill>
              </a:rPr>
              <a:t>1</a:t>
            </a:r>
            <a:r>
              <a:rPr lang="en-US" sz="3000" dirty="0">
                <a:solidFill>
                  <a:prstClr val="white"/>
                </a:solidFill>
              </a:rPr>
              <a:t> = </a:t>
            </a:r>
            <a:r>
              <a:rPr lang="en-US" sz="3000" dirty="0" smtClean="0">
                <a:solidFill>
                  <a:prstClr val="white"/>
                </a:solidFill>
              </a:rPr>
              <a:t>Yes</a:t>
            </a:r>
            <a:endParaRPr lang="en-US" sz="3000" dirty="0">
              <a:solidFill>
                <a:prstClr val="white"/>
              </a:solidFill>
            </a:endParaRPr>
          </a:p>
        </p:txBody>
      </p:sp>
    </p:spTree>
    <p:extLst>
      <p:ext uri="{BB962C8B-B14F-4D97-AF65-F5344CB8AC3E}">
        <p14:creationId xmlns:p14="http://schemas.microsoft.com/office/powerpoint/2010/main" val="34762585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DAST Practice, Continued</a:t>
            </a:r>
          </a:p>
        </p:txBody>
      </p:sp>
      <p:sp>
        <p:nvSpPr>
          <p:cNvPr id="7"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96</a:t>
            </a:fld>
            <a:endParaRPr lang="en-US" dirty="0">
              <a:solidFill>
                <a:srgbClr val="DBF5F9">
                  <a:shade val="90000"/>
                </a:srgbClr>
              </a:solidFill>
            </a:endParaRPr>
          </a:p>
        </p:txBody>
      </p:sp>
      <p:sp>
        <p:nvSpPr>
          <p:cNvPr id="8" name="Rectangle 3"/>
          <p:cNvSpPr txBox="1">
            <a:spLocks noChangeArrowheads="1"/>
          </p:cNvSpPr>
          <p:nvPr/>
        </p:nvSpPr>
        <p:spPr bwMode="auto">
          <a:xfrm>
            <a:off x="457200" y="1905000"/>
            <a:ext cx="8305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itchFamily="18" charset="2"/>
              <a:buNone/>
            </a:pPr>
            <a:r>
              <a:rPr lang="en-US" sz="3000" dirty="0" smtClean="0">
                <a:solidFill>
                  <a:srgbClr val="FFFF00"/>
                </a:solidFill>
              </a:rPr>
              <a:t>#10. Have you had medical problems as a result of your drug use (e.g., memory loss, hepatitis, convulsions, bleeding, etc…)?</a:t>
            </a:r>
            <a:endParaRPr lang="en-US" sz="3000" dirty="0">
              <a:solidFill>
                <a:srgbClr val="FFFF00"/>
              </a:solidFill>
            </a:endParaRPr>
          </a:p>
          <a:p>
            <a:pPr marL="0" indent="0">
              <a:buFont typeface="Wingdings 2" pitchFamily="18" charset="2"/>
              <a:buNone/>
            </a:pPr>
            <a:r>
              <a:rPr lang="en-US" sz="3000" dirty="0">
                <a:solidFill>
                  <a:prstClr val="white"/>
                </a:solidFill>
              </a:rPr>
              <a:t>	</a:t>
            </a:r>
            <a:r>
              <a:rPr lang="en-US" sz="3000" b="1" dirty="0">
                <a:solidFill>
                  <a:prstClr val="white"/>
                </a:solidFill>
              </a:rPr>
              <a:t>0</a:t>
            </a:r>
            <a:r>
              <a:rPr lang="en-US" sz="3000" dirty="0">
                <a:solidFill>
                  <a:prstClr val="white"/>
                </a:solidFill>
              </a:rPr>
              <a:t> = </a:t>
            </a:r>
            <a:r>
              <a:rPr lang="en-US" sz="3000" dirty="0" smtClean="0">
                <a:solidFill>
                  <a:prstClr val="white"/>
                </a:solidFill>
              </a:rPr>
              <a:t>No</a:t>
            </a:r>
            <a:endParaRPr lang="en-US" sz="3000" dirty="0">
              <a:solidFill>
                <a:prstClr val="white"/>
              </a:solidFill>
            </a:endParaRPr>
          </a:p>
          <a:p>
            <a:pPr marL="0" indent="0">
              <a:buFont typeface="Wingdings 2" pitchFamily="18" charset="2"/>
              <a:buNone/>
            </a:pPr>
            <a:r>
              <a:rPr lang="en-US" sz="3000" dirty="0">
                <a:solidFill>
                  <a:prstClr val="white"/>
                </a:solidFill>
              </a:rPr>
              <a:t>	</a:t>
            </a:r>
            <a:r>
              <a:rPr lang="en-US" sz="3000" b="1" dirty="0">
                <a:solidFill>
                  <a:prstClr val="white"/>
                </a:solidFill>
              </a:rPr>
              <a:t>1</a:t>
            </a:r>
            <a:r>
              <a:rPr lang="en-US" sz="3000" dirty="0">
                <a:solidFill>
                  <a:prstClr val="white"/>
                </a:solidFill>
              </a:rPr>
              <a:t> = </a:t>
            </a:r>
            <a:r>
              <a:rPr lang="en-US" sz="3000" dirty="0" smtClean="0">
                <a:solidFill>
                  <a:prstClr val="white"/>
                </a:solidFill>
              </a:rPr>
              <a:t>Yes</a:t>
            </a:r>
            <a:endParaRPr lang="en-US" sz="3000" dirty="0">
              <a:solidFill>
                <a:prstClr val="white"/>
              </a:solidFill>
            </a:endParaRPr>
          </a:p>
          <a:p>
            <a:pPr marL="0" indent="0">
              <a:buFont typeface="Wingdings 2" pitchFamily="18" charset="2"/>
              <a:buNone/>
            </a:pPr>
            <a:r>
              <a:rPr lang="en-US" sz="3000" dirty="0">
                <a:solidFill>
                  <a:prstClr val="white"/>
                </a:solidFill>
              </a:rPr>
              <a:t>	</a:t>
            </a:r>
            <a:endParaRPr lang="en-US" sz="3000" dirty="0" smtClean="0">
              <a:solidFill>
                <a:prstClr val="white"/>
              </a:solidFill>
            </a:endParaRPr>
          </a:p>
        </p:txBody>
      </p:sp>
    </p:spTree>
    <p:extLst>
      <p:ext uri="{BB962C8B-B14F-4D97-AF65-F5344CB8AC3E}">
        <p14:creationId xmlns:p14="http://schemas.microsoft.com/office/powerpoint/2010/main" val="21286922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90600" y="381000"/>
            <a:ext cx="7315200" cy="1362456"/>
          </a:xfrm>
        </p:spPr>
        <p:txBody>
          <a:bodyPr/>
          <a:lstStyle/>
          <a:p>
            <a:pPr algn="ctr" fontAlgn="auto">
              <a:spcAft>
                <a:spcPts val="0"/>
              </a:spcAft>
              <a:defRPr/>
            </a:pPr>
            <a:r>
              <a:rPr sz="4400" dirty="0" smtClean="0">
                <a:solidFill>
                  <a:schemeClr val="tx2"/>
                </a:solidFill>
              </a:rPr>
              <a:t>Activity: DAST Practice De-Brief</a:t>
            </a:r>
          </a:p>
        </p:txBody>
      </p:sp>
      <p:sp>
        <p:nvSpPr>
          <p:cNvPr id="76802" name="Content Placeholder 3"/>
          <p:cNvSpPr>
            <a:spLocks noGrp="1"/>
          </p:cNvSpPr>
          <p:nvPr>
            <p:ph type="body" idx="1"/>
          </p:nvPr>
        </p:nvSpPr>
        <p:spPr>
          <a:xfrm>
            <a:off x="838201" y="2895600"/>
            <a:ext cx="7315200" cy="2057400"/>
          </a:xfrm>
        </p:spPr>
        <p:txBody>
          <a:bodyPr/>
          <a:lstStyle/>
          <a:p>
            <a:pPr algn="ctr"/>
            <a:r>
              <a:rPr lang="en-US" sz="4400" dirty="0" smtClean="0">
                <a:solidFill>
                  <a:srgbClr val="FFC000"/>
                </a:solidFill>
              </a:rPr>
              <a:t>Feedback? </a:t>
            </a:r>
          </a:p>
          <a:p>
            <a:pPr algn="ctr"/>
            <a:r>
              <a:rPr lang="en-US" sz="4400" dirty="0" smtClean="0">
                <a:solidFill>
                  <a:srgbClr val="FFC000"/>
                </a:solidFill>
              </a:rPr>
              <a:t>Reactions?</a:t>
            </a:r>
          </a:p>
        </p:txBody>
      </p:sp>
      <p:sp>
        <p:nvSpPr>
          <p:cNvPr id="5"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solidFill>
                  <a:srgbClr val="DBF5F9">
                    <a:shade val="90000"/>
                  </a:srgbClr>
                </a:solidFill>
              </a:rPr>
              <a:pPr>
                <a:defRPr/>
              </a:pPr>
              <a:t>97</a:t>
            </a:fld>
            <a:endParaRPr lang="en-US" dirty="0">
              <a:solidFill>
                <a:srgbClr val="DBF5F9">
                  <a:shade val="90000"/>
                </a:srgbClr>
              </a:solidFill>
            </a:endParaRPr>
          </a:p>
        </p:txBody>
      </p:sp>
    </p:spTree>
    <p:extLst>
      <p:ext uri="{BB962C8B-B14F-4D97-AF65-F5344CB8AC3E}">
        <p14:creationId xmlns:p14="http://schemas.microsoft.com/office/powerpoint/2010/main" val="348740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fade">
                                      <p:cBhvr>
                                        <p:cTn id="7" dur="500"/>
                                        <p:tgtEl>
                                          <p:spTgt spid="76802">
                                            <p:txEl>
                                              <p:pRg st="0" end="0"/>
                                            </p:txEl>
                                          </p:spTgt>
                                        </p:tgtEl>
                                      </p:cBhvr>
                                    </p:animEffect>
                                    <p:anim calcmode="lin" valueType="num">
                                      <p:cBhvr>
                                        <p:cTn id="8" dur="500" fill="hold"/>
                                        <p:tgtEl>
                                          <p:spTgt spid="7680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680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6802">
                                            <p:txEl>
                                              <p:pRg st="1" end="1"/>
                                            </p:txEl>
                                          </p:spTgt>
                                        </p:tgtEl>
                                        <p:attrNameLst>
                                          <p:attrName>style.visibility</p:attrName>
                                        </p:attrNameLst>
                                      </p:cBhvr>
                                      <p:to>
                                        <p:strVal val="visible"/>
                                      </p:to>
                                    </p:set>
                                    <p:animEffect transition="in" filter="fade">
                                      <p:cBhvr>
                                        <p:cTn id="13" dur="500"/>
                                        <p:tgtEl>
                                          <p:spTgt spid="76802">
                                            <p:txEl>
                                              <p:pRg st="1" end="1"/>
                                            </p:txEl>
                                          </p:spTgt>
                                        </p:tgtEl>
                                      </p:cBhvr>
                                    </p:animEffect>
                                    <p:anim calcmode="lin" valueType="num">
                                      <p:cBhvr>
                                        <p:cTn id="14" dur="500" fill="hold"/>
                                        <p:tgtEl>
                                          <p:spTgt spid="7680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7680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p:nvPr>
        </p:nvSpPr>
        <p:spPr>
          <a:xfrm>
            <a:off x="914400" y="990600"/>
            <a:ext cx="7315200" cy="2971800"/>
          </a:xfrm>
        </p:spPr>
        <p:txBody>
          <a:bodyPr>
            <a:normAutofit/>
          </a:bodyPr>
          <a:lstStyle/>
          <a:p>
            <a:pPr algn="ctr" fontAlgn="auto">
              <a:spcAft>
                <a:spcPts val="0"/>
              </a:spcAft>
              <a:defRPr/>
            </a:pPr>
            <a:r>
              <a:rPr lang="en-US" sz="4400" b="1" dirty="0" smtClean="0">
                <a:solidFill>
                  <a:schemeClr val="accent1">
                    <a:lumMod val="75000"/>
                  </a:schemeClr>
                </a:solidFill>
                <a:effectLst>
                  <a:outerShdw blurRad="38100" dist="38100" dir="2700000" algn="tl">
                    <a:srgbClr val="000000">
                      <a:alpha val="43137"/>
                    </a:srgbClr>
                  </a:outerShdw>
                </a:effectLst>
              </a:rPr>
              <a:t>Brief Interventions </a:t>
            </a:r>
            <a:br>
              <a:rPr lang="en-US" sz="4400" b="1" dirty="0" smtClean="0">
                <a:solidFill>
                  <a:schemeClr val="accent1">
                    <a:lumMod val="75000"/>
                  </a:schemeClr>
                </a:solidFill>
                <a:effectLst>
                  <a:outerShdw blurRad="38100" dist="38100" dir="2700000" algn="tl">
                    <a:srgbClr val="000000">
                      <a:alpha val="43137"/>
                    </a:srgbClr>
                  </a:outerShdw>
                </a:effectLst>
              </a:rPr>
            </a:br>
            <a:r>
              <a:rPr lang="en-US" sz="4400" b="1" dirty="0" smtClean="0">
                <a:solidFill>
                  <a:schemeClr val="accent1">
                    <a:lumMod val="75000"/>
                  </a:schemeClr>
                </a:solidFill>
                <a:effectLst>
                  <a:outerShdw blurRad="38100" dist="38100" dir="2700000" algn="tl">
                    <a:srgbClr val="000000">
                      <a:alpha val="43137"/>
                    </a:srgbClr>
                  </a:outerShdw>
                </a:effectLst>
              </a:rPr>
              <a:t>for Patients At-Risk for </a:t>
            </a:r>
            <a:br>
              <a:rPr lang="en-US" sz="4400" b="1" dirty="0" smtClean="0">
                <a:solidFill>
                  <a:schemeClr val="accent1">
                    <a:lumMod val="75000"/>
                  </a:schemeClr>
                </a:solidFill>
                <a:effectLst>
                  <a:outerShdw blurRad="38100" dist="38100" dir="2700000" algn="tl">
                    <a:srgbClr val="000000">
                      <a:alpha val="43137"/>
                    </a:srgbClr>
                  </a:outerShdw>
                </a:effectLst>
              </a:rPr>
            </a:br>
            <a:r>
              <a:rPr lang="en-US" sz="4400" b="1" dirty="0" smtClean="0">
                <a:solidFill>
                  <a:schemeClr val="accent1">
                    <a:lumMod val="75000"/>
                  </a:schemeClr>
                </a:solidFill>
                <a:effectLst>
                  <a:outerShdw blurRad="38100" dist="38100" dir="2700000" algn="tl">
                    <a:srgbClr val="000000">
                      <a:alpha val="43137"/>
                    </a:srgbClr>
                  </a:outerShdw>
                </a:effectLst>
              </a:rPr>
              <a:t>Substance Use Problems</a:t>
            </a:r>
            <a:endParaRPr lang="en-US" sz="4400" dirty="0" smtClean="0">
              <a:solidFill>
                <a:schemeClr val="accent1">
                  <a:lumMod val="75000"/>
                </a:schemeClr>
              </a:solidFill>
              <a:effectLst>
                <a:outerShdw blurRad="38100" dist="38100" dir="2700000" algn="tl">
                  <a:srgbClr val="000000">
                    <a:alpha val="43137"/>
                  </a:srgbClr>
                </a:outerShdw>
              </a:effectLst>
            </a:endParaRPr>
          </a:p>
        </p:txBody>
      </p:sp>
      <p:sp>
        <p:nvSpPr>
          <p:cNvPr id="4"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98</a:t>
            </a:fld>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62000" y="304800"/>
            <a:ext cx="7315200" cy="1362456"/>
          </a:xfrm>
        </p:spPr>
        <p:txBody>
          <a:bodyPr/>
          <a:lstStyle/>
          <a:p>
            <a:pPr algn="ctr" fontAlgn="auto">
              <a:spcAft>
                <a:spcPts val="0"/>
              </a:spcAft>
              <a:defRPr/>
            </a:pPr>
            <a:r>
              <a:rPr sz="4400" dirty="0" smtClean="0">
                <a:solidFill>
                  <a:schemeClr val="tx2"/>
                </a:solidFill>
              </a:rPr>
              <a:t>What are Brief Interventions?</a:t>
            </a:r>
          </a:p>
        </p:txBody>
      </p:sp>
      <p:sp>
        <p:nvSpPr>
          <p:cNvPr id="87042" name="Content Placeholder 2"/>
          <p:cNvSpPr>
            <a:spLocks noGrp="1"/>
          </p:cNvSpPr>
          <p:nvPr>
            <p:ph type="body" idx="1"/>
          </p:nvPr>
        </p:nvSpPr>
        <p:spPr>
          <a:xfrm>
            <a:off x="914400" y="2057400"/>
            <a:ext cx="7162800" cy="3657600"/>
          </a:xfrm>
        </p:spPr>
        <p:txBody>
          <a:bodyPr/>
          <a:lstStyle/>
          <a:p>
            <a:pPr algn="ctr">
              <a:spcBef>
                <a:spcPts val="1000"/>
              </a:spcBef>
              <a:buFont typeface="Wingdings" pitchFamily="2" charset="2"/>
              <a:buNone/>
            </a:pPr>
            <a:r>
              <a:rPr lang="en-US" sz="3200" i="1" dirty="0" smtClean="0">
                <a:solidFill>
                  <a:srgbClr val="FFFF00"/>
                </a:solidFill>
              </a:rPr>
              <a:t>“Brief…interventions are short, face-to-face conversations regarding drinking, motivation to change, and options for change which are provided during a window of opportunity or potentially teachable moment occasioned by a medical event.”</a:t>
            </a:r>
          </a:p>
        </p:txBody>
      </p:sp>
      <p:sp>
        <p:nvSpPr>
          <p:cNvPr id="4" name="TextBox 3"/>
          <p:cNvSpPr txBox="1"/>
          <p:nvPr/>
        </p:nvSpPr>
        <p:spPr>
          <a:xfrm>
            <a:off x="0" y="6550223"/>
            <a:ext cx="8458200" cy="307777"/>
          </a:xfrm>
          <a:prstGeom prst="rect">
            <a:avLst/>
          </a:prstGeom>
          <a:noFill/>
        </p:spPr>
        <p:txBody>
          <a:bodyPr wrap="square">
            <a:spAutoFit/>
          </a:bodyPr>
          <a:lstStyle/>
          <a:p>
            <a:pPr>
              <a:defRPr/>
            </a:pPr>
            <a:r>
              <a:rPr lang="en-US" sz="1400" dirty="0" smtClean="0">
                <a:solidFill>
                  <a:srgbClr val="FFFF00"/>
                </a:solidFill>
                <a:latin typeface="+mn-lt"/>
              </a:rPr>
              <a:t>SOURCE: Dr</a:t>
            </a:r>
            <a:r>
              <a:rPr lang="en-US" sz="1400" dirty="0">
                <a:solidFill>
                  <a:srgbClr val="FFFF00"/>
                </a:solidFill>
                <a:latin typeface="+mn-lt"/>
              </a:rPr>
              <a:t>. Craig Field, </a:t>
            </a:r>
            <a:r>
              <a:rPr lang="en-US" sz="1400" dirty="0" smtClean="0">
                <a:solidFill>
                  <a:srgbClr val="FFFF00"/>
                </a:solidFill>
                <a:latin typeface="+mn-lt"/>
              </a:rPr>
              <a:t>University </a:t>
            </a:r>
            <a:r>
              <a:rPr lang="en-US" sz="1400" dirty="0">
                <a:solidFill>
                  <a:srgbClr val="FFFF00"/>
                </a:solidFill>
                <a:latin typeface="+mn-lt"/>
              </a:rPr>
              <a:t>of </a:t>
            </a:r>
            <a:r>
              <a:rPr lang="en-US" sz="1400" dirty="0" smtClean="0">
                <a:solidFill>
                  <a:srgbClr val="FFFF00"/>
                </a:solidFill>
                <a:latin typeface="+mn-lt"/>
              </a:rPr>
              <a:t>Texas.</a:t>
            </a:r>
            <a:endParaRPr lang="en-US" sz="1400" dirty="0">
              <a:solidFill>
                <a:srgbClr val="FFFF00"/>
              </a:solidFill>
              <a:latin typeface="+mn-lt"/>
            </a:endParaRPr>
          </a:p>
        </p:txBody>
      </p:sp>
      <p:sp>
        <p:nvSpPr>
          <p:cNvPr id="6" name="Slide Number Placeholder 1"/>
          <p:cNvSpPr>
            <a:spLocks noGrp="1"/>
          </p:cNvSpPr>
          <p:nvPr>
            <p:ph type="sldNum" sz="quarter" idx="12"/>
          </p:nvPr>
        </p:nvSpPr>
        <p:spPr>
          <a:xfrm>
            <a:off x="8229600" y="6400800"/>
            <a:ext cx="762000" cy="365125"/>
          </a:xfrm>
        </p:spPr>
        <p:txBody>
          <a:bodyPr/>
          <a:lstStyle/>
          <a:p>
            <a:pPr>
              <a:defRPr/>
            </a:pPr>
            <a:fld id="{2D15A5B2-D3D7-4912-8390-4F00C27E8DDB}" type="slidenum">
              <a:rPr lang="en-US" smtClean="0"/>
              <a:pPr>
                <a:defRPr/>
              </a:pPr>
              <a:t>99</a:t>
            </a:fld>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ANSWERBULLETS" val="1"/>
  <p:tag name="OLDNUMANSWERS" val="2"/>
  <p:tag name="TEXTLENGTH" val="10"/>
  <p:tag name="FONTSIZE" val="32"/>
  <p:tag name="BULLETTYPE" val="ppBulletAlphaUCPeriod"/>
  <p:tag name="ANSWERTEXT" val="True&#10;False"/>
</p:tagLst>
</file>

<file path=ppt/tags/tag14.xml><?xml version="1.0" encoding="utf-8"?>
<p:tagLst xmlns:a="http://schemas.openxmlformats.org/drawingml/2006/main" xmlns:r="http://schemas.openxmlformats.org/officeDocument/2006/relationships" xmlns:p="http://schemas.openxmlformats.org/presentationml/2006/main">
  <p:tag name="ANSWERBULLETS" val="1"/>
  <p:tag name="OLDNUMANSWERS" val="2"/>
  <p:tag name="TEXTLENGTH" val="10"/>
  <p:tag name="FONTSIZE" val="32"/>
  <p:tag name="BULLETTYPE" val="ppBulletAlphaUCPeriod"/>
  <p:tag name="ANSWERTEXT" val="True&#10;False"/>
</p:tagLst>
</file>

<file path=ppt/tags/tag15.xml><?xml version="1.0" encoding="utf-8"?>
<p:tagLst xmlns:a="http://schemas.openxmlformats.org/drawingml/2006/main" xmlns:r="http://schemas.openxmlformats.org/officeDocument/2006/relationships" xmlns:p="http://schemas.openxmlformats.org/presentationml/2006/main">
  <p:tag name="ANSWERBULLETS" val="1"/>
  <p:tag name="OLDNUMANSWERS" val="2"/>
  <p:tag name="TEXTLENGTH" val="10"/>
  <p:tag name="FONTSIZE" val="32"/>
  <p:tag name="BULLETTYPE" val="ppBulletAlphaUCPeriod"/>
  <p:tag name="ANSWERTEXT" val="True&#10;False"/>
</p:tagLst>
</file>

<file path=ppt/tags/tag16.xml><?xml version="1.0" encoding="utf-8"?>
<p:tagLst xmlns:a="http://schemas.openxmlformats.org/drawingml/2006/main" xmlns:r="http://schemas.openxmlformats.org/officeDocument/2006/relationships" xmlns:p="http://schemas.openxmlformats.org/presentationml/2006/main">
  <p:tag name="ANSWERBULLETS" val="1"/>
  <p:tag name="OLDNUMANSWERS" val="2"/>
  <p:tag name="TEXTLENGTH" val="10"/>
  <p:tag name="FONTSIZE" val="32"/>
  <p:tag name="BULLETTYPE" val="ppBulletAlphaUCPeriod"/>
  <p:tag name="ANSWERTEXT" val="True&#10;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ANSWERBULLETS" val="1"/>
  <p:tag name="OLDNUMANSWERS" val="2"/>
  <p:tag name="TEXTLENGTH" val="10"/>
  <p:tag name="FONTSIZE" val="32"/>
  <p:tag name="BULLETTYPE" val="ppBulletAlphaUCPeriod"/>
  <p:tag name="ANSWERTEXT" val="True&#10;False"/>
</p:tagLst>
</file>

<file path=ppt/tags/tag4.xml><?xml version="1.0" encoding="utf-8"?>
<p:tagLst xmlns:a="http://schemas.openxmlformats.org/drawingml/2006/main" xmlns:r="http://schemas.openxmlformats.org/officeDocument/2006/relationships" xmlns:p="http://schemas.openxmlformats.org/presentationml/2006/main">
  <p:tag name="ANSWERBULLETS" val="1"/>
  <p:tag name="OLDNUMANSWERS" val="2"/>
  <p:tag name="TEXTLENGTH" val="10"/>
  <p:tag name="FONTSIZE" val="32"/>
  <p:tag name="BULLETTYPE" val="ppBulletAlphaUCPeriod"/>
  <p:tag name="ANSWERTEXT" val="True&#10;False"/>
</p:tagLst>
</file>

<file path=ppt/tags/tag5.xml><?xml version="1.0" encoding="utf-8"?>
<p:tagLst xmlns:a="http://schemas.openxmlformats.org/drawingml/2006/main" xmlns:r="http://schemas.openxmlformats.org/officeDocument/2006/relationships" xmlns:p="http://schemas.openxmlformats.org/presentationml/2006/main">
  <p:tag name="ANSWERBULLETS" val="1"/>
  <p:tag name="OLDNUMANSWERS" val="2"/>
  <p:tag name="TEXTLENGTH" val="10"/>
  <p:tag name="FONTSIZE" val="32"/>
  <p:tag name="BULLETTYPE" val="ppBulletAlphaUCPeriod"/>
  <p:tag name="ANSWERTEXT" val="True&#10;False"/>
</p:tagLst>
</file>

<file path=ppt/tags/tag6.xml><?xml version="1.0" encoding="utf-8"?>
<p:tagLst xmlns:a="http://schemas.openxmlformats.org/drawingml/2006/main" xmlns:r="http://schemas.openxmlformats.org/officeDocument/2006/relationships" xmlns:p="http://schemas.openxmlformats.org/presentationml/2006/main">
  <p:tag name="ANSWERBULLETS" val="1"/>
  <p:tag name="OLDNUMANSWERS" val="2"/>
  <p:tag name="TEXTLENGTH" val="10"/>
  <p:tag name="FONTSIZE" val="32"/>
  <p:tag name="BULLETTYPE" val="ppBulletAlphaUCPeriod"/>
  <p:tag name="ANSWERTEXT" val="True&#10;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6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11605</TotalTime>
  <Words>32808</Words>
  <Application>Microsoft Office PowerPoint</Application>
  <PresentationFormat>On-screen Show (4:3)</PresentationFormat>
  <Paragraphs>2612</Paragraphs>
  <Slides>182</Slides>
  <Notes>182</Notes>
  <HiddenSlides>0</HiddenSlides>
  <MMClips>3</MMClips>
  <ScaleCrop>false</ScaleCrop>
  <HeadingPairs>
    <vt:vector size="4" baseType="variant">
      <vt:variant>
        <vt:lpstr>Theme</vt:lpstr>
      </vt:variant>
      <vt:variant>
        <vt:i4>3</vt:i4>
      </vt:variant>
      <vt:variant>
        <vt:lpstr>Slide Titles</vt:lpstr>
      </vt:variant>
      <vt:variant>
        <vt:i4>182</vt:i4>
      </vt:variant>
    </vt:vector>
  </HeadingPairs>
  <TitlesOfParts>
    <vt:vector size="185" baseType="lpstr">
      <vt:lpstr>Flow</vt:lpstr>
      <vt:lpstr>1_Flow</vt:lpstr>
      <vt:lpstr>2_Flow</vt:lpstr>
      <vt:lpstr>PowerPoint Presentation</vt:lpstr>
      <vt:lpstr>Training Collaborators</vt:lpstr>
      <vt:lpstr>Test Your Knowledge</vt:lpstr>
      <vt:lpstr> Test Your Knowledge</vt:lpstr>
      <vt:lpstr> Test Your Knowledge</vt:lpstr>
      <vt:lpstr> Test Your Knowledge</vt:lpstr>
      <vt:lpstr> Test Your Knowledge</vt:lpstr>
      <vt:lpstr>Introductions</vt:lpstr>
      <vt:lpstr> What Will You Learn Today?</vt:lpstr>
      <vt:lpstr>Quick Activity: Reflection</vt:lpstr>
      <vt:lpstr>Most Medical Providers Don’t Talk with Patients about Alcohol Use</vt:lpstr>
      <vt:lpstr>Prevalence of Ever Talking about Alcohol Use with Health Professional (2011 BRFSS Results)</vt:lpstr>
      <vt:lpstr>We Don't Ask and We Don't Know What to Do</vt:lpstr>
      <vt:lpstr>Medical Consequences of  Substance Abuse</vt:lpstr>
      <vt:lpstr>Top 10 Risk Factors for Disease Globally</vt:lpstr>
      <vt:lpstr>Injection Drug Use and HIV</vt:lpstr>
      <vt:lpstr>PowerPoint Presentation</vt:lpstr>
      <vt:lpstr>American College of Surgeons: Committee on Trauma</vt:lpstr>
      <vt:lpstr>SBIRT: Review of Key Terms</vt:lpstr>
      <vt:lpstr>What is SBIRT?</vt:lpstr>
      <vt:lpstr>SBIRT Goals</vt:lpstr>
      <vt:lpstr>Goal of Brief Interventions</vt:lpstr>
      <vt:lpstr>Substance Use Problems among the  General Population</vt:lpstr>
      <vt:lpstr>Benefits of SBIRT for Practice</vt:lpstr>
      <vt:lpstr>The Key to Successful Interventions</vt:lpstr>
      <vt:lpstr>Benefits of Screening and Brief Intervention</vt:lpstr>
      <vt:lpstr>Benefits of Screening and Brief Intervention</vt:lpstr>
      <vt:lpstr>Benefits of Screening and Brief Intervention</vt:lpstr>
      <vt:lpstr>Benefits of Screening and Brief Intervention</vt:lpstr>
      <vt:lpstr>SBIRT for Alcohol: Major Impact of SBI on Morbidity and Mortality</vt:lpstr>
      <vt:lpstr>SBIRT for Drugs: Major Impact of SBI on Morbidity and Mortality</vt:lpstr>
      <vt:lpstr>SBIRT for Alcohol:  Saves Healthcare Costs</vt:lpstr>
      <vt:lpstr>SBIRT for Drugs:  Saves Healthcare Costs</vt:lpstr>
      <vt:lpstr>Coding for SBI Reimbursement</vt:lpstr>
      <vt:lpstr>Coding for SBI Reimbursement</vt:lpstr>
      <vt:lpstr>PowerPoint Presentation</vt:lpstr>
      <vt:lpstr>PowerPoint Presentation</vt:lpstr>
      <vt:lpstr>PowerPoint Presentation</vt:lpstr>
      <vt:lpstr>PowerPoint Presentation</vt:lpstr>
      <vt:lpstr>Implications</vt:lpstr>
      <vt:lpstr>Candidates for Routine Screening</vt:lpstr>
      <vt:lpstr>Rationale for Conducting SBIRT in an HIV Care Setting</vt:lpstr>
      <vt:lpstr>HIV in 2014</vt:lpstr>
      <vt:lpstr>The Issue in Numbers</vt:lpstr>
      <vt:lpstr>Risks of Untreated Mental Health and Substance Use Problems</vt:lpstr>
      <vt:lpstr>SBIRT in HIV Settings</vt:lpstr>
      <vt:lpstr>Research on SBIRT with  HIV+ Populations</vt:lpstr>
      <vt:lpstr>Barriers to Implementing Alcohol SBI in HIV Primary Care Settings</vt:lpstr>
      <vt:lpstr>SBIRT in HIV Settings</vt:lpstr>
      <vt:lpstr>Screening Tools Validated in HIV Primary Care Settings</vt:lpstr>
      <vt:lpstr>HIV Care Providers’ Implementation of Routine Alcohol SBI among Patients</vt:lpstr>
      <vt:lpstr>Impact of a Computer-Assisted SBIRT Program in an HIV Setting</vt:lpstr>
      <vt:lpstr>Colorado's Ryan White Collaborative SBIRT Project</vt:lpstr>
      <vt:lpstr>Activity: Adoption of SBIRT </vt:lpstr>
      <vt:lpstr>Screening  to Identify Patients At Risk for  Substance Use Problems </vt:lpstr>
      <vt:lpstr>PowerPoint Presentation</vt:lpstr>
      <vt:lpstr>PowerPoint Presentation</vt:lpstr>
      <vt:lpstr>PowerPoint Presentation</vt:lpstr>
      <vt:lpstr>Types of Screening Tools </vt:lpstr>
      <vt:lpstr>Characteristics of a Good  Screening Tool</vt:lpstr>
      <vt:lpstr>Benefits of Self-Report Tools</vt:lpstr>
      <vt:lpstr>Enhancing Accuracy of Self-Report</vt:lpstr>
      <vt:lpstr>PowerPoint Presentation</vt:lpstr>
      <vt:lpstr>Pre-Screening</vt:lpstr>
      <vt:lpstr>Pre-screening Example</vt:lpstr>
      <vt:lpstr>Pre-Screening Example</vt:lpstr>
      <vt:lpstr>PowerPoint Presentation</vt:lpstr>
      <vt:lpstr>SBI Decision Tree</vt:lpstr>
      <vt:lpstr>What is the AUDIT?</vt:lpstr>
      <vt:lpstr>Domains of the AUDIT</vt:lpstr>
      <vt:lpstr>Domains of the AUDIT, continued</vt:lpstr>
      <vt:lpstr>Domains of the AUDIT, continued</vt:lpstr>
      <vt:lpstr>AUDIT Zones and Scores</vt:lpstr>
      <vt:lpstr>Introducing the AUDIT</vt:lpstr>
      <vt:lpstr>Activity: AUDIT Practice</vt:lpstr>
      <vt:lpstr>Activity: AUDIT Practice, Continued</vt:lpstr>
      <vt:lpstr>Activity: AUDIT Practice, Continued</vt:lpstr>
      <vt:lpstr>Activity: AUDIT Practice, Continued</vt:lpstr>
      <vt:lpstr>Activity: AUDIT Practice, Continued</vt:lpstr>
      <vt:lpstr>Activity: AUDIT Practice, Continued</vt:lpstr>
      <vt:lpstr>Activity: AUDIT Practice, Continued</vt:lpstr>
      <vt:lpstr>Activity: AUDIT Practice, Continued</vt:lpstr>
      <vt:lpstr>Activity: AUDIT Practice, Continued</vt:lpstr>
      <vt:lpstr>Activity: AUDIT Practice, Continued</vt:lpstr>
      <vt:lpstr>Activity: AUDIT Practice De-Brief</vt:lpstr>
      <vt:lpstr>Drug Abuse Screening Test – DAST</vt:lpstr>
      <vt:lpstr>Drug Abuse Screening Test – DAST</vt:lpstr>
      <vt:lpstr>Scoring the DAST</vt:lpstr>
      <vt:lpstr>DAST Zones and Scores</vt:lpstr>
      <vt:lpstr>Introducing the DAST</vt:lpstr>
      <vt:lpstr>Activity: DAST Practice</vt:lpstr>
      <vt:lpstr>Activity: DAST Practice, Continued</vt:lpstr>
      <vt:lpstr>Activity: DAST Practice, Continued</vt:lpstr>
      <vt:lpstr>Activity: DAST Practice, Continued</vt:lpstr>
      <vt:lpstr>Activity: DAST Practice, Continued</vt:lpstr>
      <vt:lpstr>Activity: DAST Practice, Continued</vt:lpstr>
      <vt:lpstr>Activity: DAST Practice De-Brief</vt:lpstr>
      <vt:lpstr>Brief Interventions  for Patients At-Risk for  Substance Use Problems</vt:lpstr>
      <vt:lpstr>What are Brief Interventions?</vt:lpstr>
      <vt:lpstr>Brief Intervention Effect</vt:lpstr>
      <vt:lpstr>Activity: Video Example</vt:lpstr>
      <vt:lpstr>Where Do I Start?</vt:lpstr>
      <vt:lpstr>PowerPoint Presentation</vt:lpstr>
      <vt:lpstr>PowerPoint Presentation</vt:lpstr>
      <vt:lpstr>“The Chase”</vt:lpstr>
      <vt:lpstr>“People are better persuaded by the reasons they themselves discovered than those that come into the minds of others” Blaise Pascal </vt:lpstr>
      <vt:lpstr>What is Motivational Interviewing?</vt:lpstr>
      <vt:lpstr>What is Motivational Interviewing?</vt:lpstr>
      <vt:lpstr>MI - The Spirit: Style</vt:lpstr>
      <vt:lpstr>MI - The Spirit: Consumer</vt:lpstr>
      <vt:lpstr>Ambivalence </vt:lpstr>
      <vt:lpstr>How does MI differ from traditional or typical medical counseling?</vt:lpstr>
      <vt:lpstr>How to Explore Ambivalence </vt:lpstr>
      <vt:lpstr>Motivational Interviewing Strategies</vt:lpstr>
      <vt:lpstr>PowerPoint Presentation</vt:lpstr>
      <vt:lpstr>Reflective Listening</vt:lpstr>
      <vt:lpstr>Levels of Reflection</vt:lpstr>
      <vt:lpstr>Types of Reflective Statements</vt:lpstr>
      <vt:lpstr>Avoid Confrontation</vt:lpstr>
      <vt:lpstr>Explore Ambivalence</vt:lpstr>
      <vt:lpstr>Elicit “Change Talk”</vt:lpstr>
      <vt:lpstr>Moving Toward “Change Talk”: The DARN Steps</vt:lpstr>
      <vt:lpstr>Activity: Reflective Listening</vt:lpstr>
      <vt:lpstr>Activity: Video Example</vt:lpstr>
      <vt:lpstr>What if…?</vt:lpstr>
      <vt:lpstr>What If, Continued</vt:lpstr>
      <vt:lpstr>What If, Continued</vt:lpstr>
      <vt:lpstr>Conducting a Brief Intervention</vt:lpstr>
      <vt:lpstr> FLO: The 3 tasks of a BI</vt:lpstr>
      <vt:lpstr>How Does It All Fit Together?</vt:lpstr>
      <vt:lpstr>The 3 Tasks of a BI</vt:lpstr>
      <vt:lpstr>The 1st Task: Feedback</vt:lpstr>
      <vt:lpstr>The 1st Task: Feedback</vt:lpstr>
      <vt:lpstr>The 1st Task: Feedback</vt:lpstr>
      <vt:lpstr>Informational Brochures</vt:lpstr>
      <vt:lpstr>PowerPoint Presentation</vt:lpstr>
      <vt:lpstr>PowerPoint Presentation</vt:lpstr>
      <vt:lpstr>PowerPoint Presentation</vt:lpstr>
      <vt:lpstr>PowerPoint Presentation</vt:lpstr>
      <vt:lpstr>PowerPoint Presentation</vt:lpstr>
      <vt:lpstr>PowerPoint Presentation</vt:lpstr>
      <vt:lpstr>The 2nd Task: Listen &amp; Understand</vt:lpstr>
      <vt:lpstr>The 2nd Task: Listen &amp; Understand</vt:lpstr>
      <vt:lpstr>The 2nd Task: Listen &amp; Understand</vt:lpstr>
      <vt:lpstr>Digging for Change:  The Decisional Balance</vt:lpstr>
      <vt:lpstr>The 2nd Task: Listen &amp; Understand</vt:lpstr>
      <vt:lpstr>The 2nd Task: Listen &amp; Understand</vt:lpstr>
      <vt:lpstr>The Payoff for Asking the Questions…</vt:lpstr>
      <vt:lpstr>PowerPoint Presentation</vt:lpstr>
      <vt:lpstr>PowerPoint Presentation</vt:lpstr>
      <vt:lpstr>The 3rd Task:  Options for Change</vt:lpstr>
      <vt:lpstr>The 3rd Task:  Options for Change</vt:lpstr>
      <vt:lpstr>The 3rd Task:  Options for Change</vt:lpstr>
      <vt:lpstr>The 3rd Task:  Options for Change</vt:lpstr>
      <vt:lpstr>The 3rd Task: Options for Change</vt:lpstr>
      <vt:lpstr>The 3rd Task: Options for Change</vt:lpstr>
      <vt:lpstr>PowerPoint Presentation</vt:lpstr>
      <vt:lpstr>Activity: Putting It All Together</vt:lpstr>
      <vt:lpstr>Encourage Follow-Up Visits</vt:lpstr>
      <vt:lpstr>PowerPoint Presentation</vt:lpstr>
      <vt:lpstr>Referral to Treatment  for Patients At-Risk for Substance Dependence</vt:lpstr>
      <vt:lpstr>Referral to Treatment</vt:lpstr>
      <vt:lpstr>“Warm hand-off”  Approach to Referrals</vt:lpstr>
      <vt:lpstr>Practice FLO! – Dive Right In!</vt:lpstr>
      <vt:lpstr>Activity – Putting it all Together</vt:lpstr>
      <vt:lpstr>Activity: Wrap-Up</vt:lpstr>
      <vt:lpstr>SBIRT Implementation Issues and Questions</vt:lpstr>
      <vt:lpstr>Strategies for Implementation</vt:lpstr>
      <vt:lpstr>Strategies for Implementation</vt:lpstr>
      <vt:lpstr>Strategies for Implementation</vt:lpstr>
      <vt:lpstr>Strategies for Implementation</vt:lpstr>
      <vt:lpstr>What did you learn?</vt:lpstr>
      <vt:lpstr> What did you learn?</vt:lpstr>
      <vt:lpstr>PowerPoint Presentation</vt:lpstr>
      <vt:lpstr> What did you learn?</vt:lpstr>
      <vt:lpstr> What did you learn?</vt:lpstr>
      <vt:lpstr>Take Home Points for Clinicians</vt:lpstr>
      <vt:lpstr>Key SBIRT Resources</vt:lpstr>
      <vt:lpstr>Key SBIRT Resources</vt:lpstr>
      <vt:lpstr>PowerPoint Presentation</vt:lpstr>
      <vt:lpstr>A New AETC Resource on SBI in HIV Settings!</vt:lpstr>
      <vt:lpstr>Thank You!</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Jerry</dc:creator>
  <cp:lastModifiedBy>Beth Finnerty</cp:lastModifiedBy>
  <cp:revision>600</cp:revision>
  <dcterms:created xsi:type="dcterms:W3CDTF">2009-03-06T20:36:06Z</dcterms:created>
  <dcterms:modified xsi:type="dcterms:W3CDTF">2014-10-23T16:35:55Z</dcterms:modified>
</cp:coreProperties>
</file>